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57" r:id="rId4"/>
    <p:sldId id="264" r:id="rId5"/>
    <p:sldId id="258" r:id="rId6"/>
    <p:sldId id="261" r:id="rId7"/>
    <p:sldId id="262" r:id="rId8"/>
    <p:sldId id="263" r:id="rId9"/>
    <p:sldId id="259" r:id="rId10"/>
    <p:sldId id="265" r:id="rId1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20" autoAdjust="0"/>
  </p:normalViewPr>
  <p:slideViewPr>
    <p:cSldViewPr>
      <p:cViewPr varScale="1">
        <p:scale>
          <a:sx n="59" d="100"/>
          <a:sy n="59"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9C80F-3CE9-44EA-9983-D6F736E71928}" type="datetimeFigureOut">
              <a:rPr lang="sk-SK" smtClean="0"/>
              <a:pPr/>
              <a:t>24.4.2017</a:t>
            </a:fld>
            <a:endParaRPr lang="sk-SK"/>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8B8D9-3B7F-4B0E-85EF-B18054A05513}"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dirty="0" err="1" smtClean="0"/>
              <a:t>Pralesnička</a:t>
            </a:r>
            <a:r>
              <a:rPr lang="sk-SK" dirty="0" smtClean="0"/>
              <a:t> strašná /</a:t>
            </a:r>
            <a:r>
              <a:rPr lang="sk-SK" baseline="0" dirty="0" smtClean="0"/>
              <a:t> </a:t>
            </a:r>
            <a:r>
              <a:rPr lang="sk-SK" dirty="0" smtClean="0"/>
              <a:t>zlatá je malá, zelená alebo žlto až oranžovo sfarbená žaba. Je najväčšia</a:t>
            </a:r>
            <a:r>
              <a:rPr lang="sk-SK" baseline="0" dirty="0" smtClean="0"/>
              <a:t> </a:t>
            </a:r>
            <a:r>
              <a:rPr lang="sk-SK" dirty="0" smtClean="0"/>
              <a:t>z druhu šípových žiab a môže v dospelosti dorásť až 55 mm. Žije</a:t>
            </a:r>
            <a:r>
              <a:rPr lang="sk-SK" baseline="0" dirty="0" smtClean="0"/>
              <a:t> v dažďových pralesoch v Kolumbii. Koža je nasýtená alkaloidným jedom(v kožných žľazách), ktorý je jedným z jedov bežných u šípových žiab (</a:t>
            </a:r>
            <a:r>
              <a:rPr lang="sk-SK" baseline="0" dirty="0" err="1" smtClean="0"/>
              <a:t>batrachotoxiny</a:t>
            </a:r>
            <a:r>
              <a:rPr lang="sk-SK" baseline="0" dirty="0" smtClean="0"/>
              <a:t>). Tie zabraňujú nervom v prenášaní impulzov a zanechávajú svaly v neaktívnom stave zmrštenia, čo môže viesť k zlyhaniu srdca. Je známe, že hydina a psy uhynuli po tom, čo len prešli po papierovej utierke, ktorá bola jedom napustená.</a:t>
            </a:r>
          </a:p>
          <a:p>
            <a:r>
              <a:rPr lang="sk-SK" baseline="0" dirty="0" smtClean="0"/>
              <a:t>Priemerná dávka jedu, ktorú má žaba k dispozícii, je premenlivá v rôznych </a:t>
            </a:r>
            <a:r>
              <a:rPr lang="sk-SK" baseline="0" dirty="0" err="1" smtClean="0"/>
              <a:t>lokáciách</a:t>
            </a:r>
            <a:r>
              <a:rPr lang="sk-SK" baseline="0" dirty="0" smtClean="0"/>
              <a:t> a líšia sa aj podľa druhu potravy. Bežná </a:t>
            </a:r>
            <a:r>
              <a:rPr lang="sk-SK" baseline="0" dirty="0" err="1" smtClean="0"/>
              <a:t>pralesnička</a:t>
            </a:r>
            <a:r>
              <a:rPr lang="sk-SK" baseline="0" dirty="0" smtClean="0"/>
              <a:t> máva okolo jedného miligramu jedu, čo stačí k zabitiu 10 000 myší. Takáto dávka môže zabiť desať až dvadsať ľudí alebo dva samce slona afrického a zodpovedá tak množstvo 15 tisíc ľudí na gram. Táto neobyčajne toxická látka je veľmi vzácna - </a:t>
            </a:r>
            <a:r>
              <a:rPr lang="sk-SK" baseline="0" dirty="0" err="1" smtClean="0"/>
              <a:t>batrachotoxin</a:t>
            </a:r>
            <a:r>
              <a:rPr lang="sk-SK" baseline="0" dirty="0" smtClean="0"/>
              <a:t> možno nájsť len u troch druhov jedovatých žiab v Kolumbii</a:t>
            </a:r>
            <a:endParaRPr lang="sk-SK" dirty="0" smtClean="0"/>
          </a:p>
          <a:p>
            <a:endParaRPr lang="sk-SK" dirty="0"/>
          </a:p>
        </p:txBody>
      </p:sp>
      <p:sp>
        <p:nvSpPr>
          <p:cNvPr id="4" name="Zástupný symbol pro číslo snímku 3"/>
          <p:cNvSpPr>
            <a:spLocks noGrp="1"/>
          </p:cNvSpPr>
          <p:nvPr>
            <p:ph type="sldNum" sz="quarter" idx="10"/>
          </p:nvPr>
        </p:nvSpPr>
        <p:spPr/>
        <p:txBody>
          <a:bodyPr/>
          <a:lstStyle/>
          <a:p>
            <a:fld id="{DFE8B8D9-3B7F-4B0E-85EF-B18054A05513}" type="slidenum">
              <a:rPr lang="sk-SK" smtClean="0"/>
              <a:pPr/>
              <a:t>3</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dirty="0" smtClean="0"/>
              <a:t>Ide o </a:t>
            </a:r>
            <a:r>
              <a:rPr lang="sk-SK" dirty="0" err="1" smtClean="0"/>
              <a:t>jednécho</a:t>
            </a:r>
            <a:r>
              <a:rPr lang="sk-SK" dirty="0" smtClean="0"/>
              <a:t> z mála známych jedovatých vtákov; V jeho perí a koži je obsiahnutý </a:t>
            </a:r>
            <a:r>
              <a:rPr lang="sk-SK" dirty="0" err="1" smtClean="0"/>
              <a:t>batrachotoxín</a:t>
            </a:r>
            <a:r>
              <a:rPr lang="sk-SK" dirty="0" smtClean="0"/>
              <a:t>, rovnaký jed, ako</a:t>
            </a:r>
            <a:r>
              <a:rPr lang="sk-SK" baseline="0" dirty="0" smtClean="0"/>
              <a:t> u </a:t>
            </a:r>
            <a:r>
              <a:rPr lang="sk-SK" baseline="0" dirty="0" err="1" smtClean="0"/>
              <a:t>pralesničky</a:t>
            </a:r>
            <a:r>
              <a:rPr lang="sk-SK" baseline="0" dirty="0" smtClean="0"/>
              <a:t>. </a:t>
            </a:r>
            <a:r>
              <a:rPr lang="sk-SK" dirty="0" smtClean="0"/>
              <a:t>U </a:t>
            </a:r>
            <a:r>
              <a:rPr lang="sk-SK" dirty="0" err="1" smtClean="0"/>
              <a:t>pištcov</a:t>
            </a:r>
            <a:r>
              <a:rPr lang="sk-SK" dirty="0" smtClean="0"/>
              <a:t> je obsiahnutá v pomerne malom množstve (v perí jedného vtáka sú obsiahnuté asi 2-3 </a:t>
            </a:r>
            <a:r>
              <a:rPr lang="el-GR" dirty="0" smtClean="0"/>
              <a:t>μ</a:t>
            </a:r>
            <a:r>
              <a:rPr lang="sk-SK" dirty="0" smtClean="0"/>
              <a:t>g jedu a v koži 15-25 </a:t>
            </a:r>
            <a:r>
              <a:rPr lang="el-GR" dirty="0" smtClean="0"/>
              <a:t>μ</a:t>
            </a:r>
            <a:r>
              <a:rPr lang="sk-SK" dirty="0" smtClean="0"/>
              <a:t>g, v koži</a:t>
            </a:r>
            <a:r>
              <a:rPr lang="sk-SK" baseline="0" dirty="0" smtClean="0"/>
              <a:t> </a:t>
            </a:r>
            <a:r>
              <a:rPr lang="sk-SK" dirty="0" smtClean="0"/>
              <a:t>prasničky asi 100-1000 </a:t>
            </a:r>
            <a:r>
              <a:rPr lang="el-GR" dirty="0" smtClean="0"/>
              <a:t>μ</a:t>
            </a:r>
            <a:r>
              <a:rPr lang="sk-SK" dirty="0" smtClean="0"/>
              <a:t>g), pri dotyku spôsobuje u človeka pálenie pokožky. Jed slúži</a:t>
            </a:r>
            <a:r>
              <a:rPr lang="sk-SK" baseline="0" dirty="0" smtClean="0"/>
              <a:t> hlavne k ochrane pred predátormi. </a:t>
            </a:r>
            <a:r>
              <a:rPr lang="sk-SK" sz="1200" b="0" i="0" u="none" strike="noStrike" kern="1200" dirty="0" smtClean="0">
                <a:solidFill>
                  <a:schemeClr val="tx1"/>
                </a:solidFill>
                <a:latin typeface="+mn-lt"/>
                <a:ea typeface="+mn-ea"/>
                <a:cs typeface="+mn-cs"/>
              </a:rPr>
              <a:t>Ochrnutie a smrť môže nastať v prípade, že sa do vás dostane veľká dávka jedu.</a:t>
            </a:r>
            <a:r>
              <a:rPr lang="sk-SK" sz="1200" b="0" i="0" kern="1200" dirty="0" smtClean="0">
                <a:solidFill>
                  <a:schemeClr val="tx1"/>
                </a:solidFill>
                <a:latin typeface="+mn-lt"/>
                <a:ea typeface="+mn-ea"/>
                <a:cs typeface="+mn-cs"/>
              </a:rPr>
              <a:t> </a:t>
            </a:r>
            <a:endParaRPr lang="sk-SK" b="0" dirty="0"/>
          </a:p>
        </p:txBody>
      </p:sp>
      <p:sp>
        <p:nvSpPr>
          <p:cNvPr id="4" name="Zástupný symbol pro číslo snímku 3"/>
          <p:cNvSpPr>
            <a:spLocks noGrp="1"/>
          </p:cNvSpPr>
          <p:nvPr>
            <p:ph type="sldNum" sz="quarter" idx="10"/>
          </p:nvPr>
        </p:nvSpPr>
        <p:spPr/>
        <p:txBody>
          <a:bodyPr/>
          <a:lstStyle/>
          <a:p>
            <a:fld id="{DFE8B8D9-3B7F-4B0E-85EF-B18054A05513}" type="slidenum">
              <a:rPr lang="sk-SK" smtClean="0"/>
              <a:pPr/>
              <a:t>4</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l"/>
            <a:r>
              <a:rPr lang="sk-SK" dirty="0" smtClean="0"/>
              <a:t>Vyskytujú</a:t>
            </a:r>
            <a:r>
              <a:rPr lang="sk-SK" baseline="0" dirty="0" smtClean="0"/>
              <a:t> </a:t>
            </a:r>
            <a:r>
              <a:rPr lang="sk-SK" dirty="0" smtClean="0"/>
              <a:t>sa prevažne v tropických oblastiach, najčastejšie v Indickom oceáne či v západnej časti </a:t>
            </a:r>
            <a:r>
              <a:rPr lang="sk-SK" dirty="0" err="1" smtClean="0"/>
              <a:t>Pacifiku</a:t>
            </a:r>
            <a:r>
              <a:rPr lang="sk-SK" dirty="0" smtClean="0"/>
              <a:t>. </a:t>
            </a:r>
            <a:r>
              <a:rPr lang="sk-SK" sz="1200" b="0" i="0" kern="1200" dirty="0" smtClean="0">
                <a:solidFill>
                  <a:schemeClr val="tx1"/>
                </a:solidFill>
                <a:latin typeface="+mn-lt"/>
                <a:ea typeface="+mn-ea"/>
                <a:cs typeface="+mn-cs"/>
              </a:rPr>
              <a:t>Medúzy obvykle dosahujú veľkosť 15–25 cm na výšku. Jej telo pripomína štvorhranný zvon. Z každej hrany vybieha niekoľko pŕhlivých vlákien, ktoré môžu dosahovať dĺžku 9 až 10 metrov. Jej "uštipnutie" je schopné človeka usmrtiť 3 minúty. Môže sa ale trápiť aj dve hodiny. Ak sa postihnutý nezačne topiť už zo</a:t>
            </a:r>
            <a:r>
              <a:rPr lang="sk-SK" sz="1200" b="0" i="0" kern="1200" baseline="0" dirty="0" smtClean="0">
                <a:solidFill>
                  <a:schemeClr val="tx1"/>
                </a:solidFill>
                <a:latin typeface="+mn-lt"/>
                <a:ea typeface="+mn-ea"/>
                <a:cs typeface="+mn-cs"/>
              </a:rPr>
              <a:t> z</a:t>
            </a:r>
            <a:r>
              <a:rPr lang="sk-SK" sz="1200" b="0" i="0" kern="1200" dirty="0" smtClean="0">
                <a:solidFill>
                  <a:schemeClr val="tx1"/>
                </a:solidFill>
                <a:latin typeface="+mn-lt"/>
                <a:ea typeface="+mn-ea"/>
                <a:cs typeface="+mn-cs"/>
              </a:rPr>
              <a:t>ľaknutia (bolesť je tak silná, že mnohé obete sa domnievali, že na ne zaútočil žralok), potom hrozia kŕče, bezvedomie a zlyhanie srdca. Pŕhlivé tekutina obsiahnutá v páliacich bunkách na jej chápadlách, je tak jedovatá, že stačí letmý dotyk a spôsobí smrť. V prípade, že sa do jej chápadiel zamotá viac ľudí, má dosť jedu na to, aby v krátkom čase usmrtila 60 kúpajúcich. Zaujímavosťou je, že morským korytnačkám ich popŕhlenie vôbec neškodí. Dokonca ich s obľubou konzumujú a znižujú tak ich nadmerný počet.</a:t>
            </a:r>
            <a:endParaRPr lang="sk-SK" dirty="0"/>
          </a:p>
        </p:txBody>
      </p:sp>
      <p:sp>
        <p:nvSpPr>
          <p:cNvPr id="4" name="Zástupný symbol pro číslo snímku 3"/>
          <p:cNvSpPr>
            <a:spLocks noGrp="1"/>
          </p:cNvSpPr>
          <p:nvPr>
            <p:ph type="sldNum" sz="quarter" idx="10"/>
          </p:nvPr>
        </p:nvSpPr>
        <p:spPr/>
        <p:txBody>
          <a:bodyPr/>
          <a:lstStyle/>
          <a:p>
            <a:fld id="{DFE8B8D9-3B7F-4B0E-85EF-B18054A05513}" type="slidenum">
              <a:rPr lang="sk-SK" smtClean="0"/>
              <a:pPr/>
              <a:t>5</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l"/>
            <a:r>
              <a:rPr lang="sk-SK" dirty="0" smtClean="0"/>
              <a:t>Predátorský morský slimák, okolo 800 druhov, výskyt v teplých a subtropických moriach, veľa z nich žije pri koralových</a:t>
            </a:r>
            <a:r>
              <a:rPr lang="sk-SK" baseline="0" dirty="0" smtClean="0"/>
              <a:t> útesoch.</a:t>
            </a:r>
          </a:p>
          <a:p>
            <a:pPr algn="l"/>
            <a:r>
              <a:rPr lang="sk-SK" baseline="0" dirty="0" smtClean="0"/>
              <a:t>Lovia a jedia korisť, ako sú morské červy, malé ryby, mäkkýše a dokonca aj iné kužeľové slimáky. Pretože kužeľové slimáky sa pomaly pohybujú, používajú modifikovaný zub, ktorý ma štruktúru ako jedovatá harpúna(z chitínu, v ústnej dutine) na zachytenie rýchlejšie sa pohybujúcej koristi, ako sú ryby. Jeden z niekoľkých väčších druhov je dostatočne silný, aby zabil človeka. </a:t>
            </a:r>
          </a:p>
          <a:p>
            <a:pPr algn="l"/>
            <a:endParaRPr lang="sk-SK" dirty="0"/>
          </a:p>
        </p:txBody>
      </p:sp>
      <p:sp>
        <p:nvSpPr>
          <p:cNvPr id="4" name="Zástupný symbol pro číslo snímku 3"/>
          <p:cNvSpPr>
            <a:spLocks noGrp="1"/>
          </p:cNvSpPr>
          <p:nvPr>
            <p:ph type="sldNum" sz="quarter" idx="10"/>
          </p:nvPr>
        </p:nvSpPr>
        <p:spPr/>
        <p:txBody>
          <a:bodyPr/>
          <a:lstStyle/>
          <a:p>
            <a:fld id="{DFE8B8D9-3B7F-4B0E-85EF-B18054A05513}" type="slidenum">
              <a:rPr lang="sk-SK" smtClean="0"/>
              <a:pPr/>
              <a:t>6</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l"/>
            <a:r>
              <a:rPr lang="sk-SK" dirty="0" smtClean="0"/>
              <a:t>Sfarbenie má tmavohnedé až tmavožlté s nafarbenými škvrnami, ak je podráždená, </a:t>
            </a:r>
            <a:r>
              <a:rPr lang="sk-SK" dirty="0" err="1" smtClean="0"/>
              <a:t>škrvrny</a:t>
            </a:r>
            <a:r>
              <a:rPr lang="sk-SK" dirty="0" smtClean="0"/>
              <a:t> stmavnú</a:t>
            </a:r>
            <a:r>
              <a:rPr lang="sk-SK" baseline="0" dirty="0" smtClean="0"/>
              <a:t> </a:t>
            </a:r>
            <a:r>
              <a:rPr lang="sk-SK" dirty="0" smtClean="0"/>
              <a:t>a vnútri sa objavia jasne modré kruhy alebo okrúhle obrazce, ktoré navyše môžu pôsobiť pulzujúcim dojmom. Jedná sa o formu </a:t>
            </a:r>
            <a:r>
              <a:rPr lang="sk-SK" dirty="0" err="1" smtClean="0"/>
              <a:t>aposémantizmu</a:t>
            </a:r>
            <a:r>
              <a:rPr lang="sk-SK" dirty="0" smtClean="0"/>
              <a:t>, teda upozorňovanie živočíchov v okolí na jej jedovatosť. </a:t>
            </a:r>
            <a:r>
              <a:rPr lang="sk-SK" dirty="0" err="1" smtClean="0"/>
              <a:t>Bakterie</a:t>
            </a:r>
            <a:r>
              <a:rPr lang="sk-SK" dirty="0" smtClean="0"/>
              <a:t> v zadných slinných žľazách produkujú </a:t>
            </a:r>
            <a:r>
              <a:rPr lang="sk-SK" dirty="0" err="1" smtClean="0"/>
              <a:t>tetrodotoxín</a:t>
            </a:r>
            <a:r>
              <a:rPr lang="sk-SK" dirty="0" smtClean="0"/>
              <a:t> a ďalšie jedy paralyzujúce činnosť svalov. Otrava môže nastať pri pohryzení alebo pri prípadnom konzumovaní, pretože jedovaté môžu byť aj ďalšie tkanivá. Otrava je smrteľná aj pre človeka.</a:t>
            </a:r>
          </a:p>
          <a:p>
            <a:endParaRPr lang="sk-SK" dirty="0"/>
          </a:p>
        </p:txBody>
      </p:sp>
      <p:sp>
        <p:nvSpPr>
          <p:cNvPr id="4" name="Zástupný symbol pro číslo snímku 3"/>
          <p:cNvSpPr>
            <a:spLocks noGrp="1"/>
          </p:cNvSpPr>
          <p:nvPr>
            <p:ph type="sldNum" sz="quarter" idx="10"/>
          </p:nvPr>
        </p:nvSpPr>
        <p:spPr/>
        <p:txBody>
          <a:bodyPr/>
          <a:lstStyle/>
          <a:p>
            <a:fld id="{DFE8B8D9-3B7F-4B0E-85EF-B18054A05513}" type="slidenum">
              <a:rPr lang="sk-SK" smtClean="0"/>
              <a:pPr/>
              <a:t>7</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sz="1200" b="0" i="0" kern="1200" dirty="0" smtClean="0">
                <a:solidFill>
                  <a:schemeClr val="tx1"/>
                </a:solidFill>
                <a:latin typeface="+mn-lt"/>
                <a:ea typeface="+mn-ea"/>
                <a:cs typeface="+mn-cs"/>
              </a:rPr>
              <a:t>Dorastá do veľkosti 2 m.</a:t>
            </a:r>
            <a:r>
              <a:rPr lang="sk-SK" sz="1200" b="0" i="0" kern="1200" baseline="0" dirty="0" smtClean="0">
                <a:solidFill>
                  <a:schemeClr val="tx1"/>
                </a:solidFill>
                <a:latin typeface="+mn-lt"/>
                <a:ea typeface="+mn-ea"/>
                <a:cs typeface="+mn-cs"/>
              </a:rPr>
              <a:t> </a:t>
            </a:r>
            <a:r>
              <a:rPr lang="sk-SK" sz="1200" b="0" i="0" kern="1200" dirty="0" smtClean="0">
                <a:solidFill>
                  <a:schemeClr val="tx1"/>
                </a:solidFill>
                <a:latin typeface="+mn-lt"/>
                <a:ea typeface="+mn-ea"/>
                <a:cs typeface="+mn-cs"/>
              </a:rPr>
              <a:t>Obýva suché kroviny a trávnaté oblasti strednej Austrálie. Korisťou tohto hada bývajú malé cicavce ako myši a hady, ktorým sa vkradne do ich nôr. Korisť rýchlo uštipne viackrát za sebou a jeho jed je taký silný, že korisť takmer okamžite ochabne a ochrnie. </a:t>
            </a:r>
            <a:r>
              <a:rPr lang="sk-SK" sz="1200" b="0" i="0" kern="1200" dirty="0" err="1" smtClean="0">
                <a:solidFill>
                  <a:schemeClr val="tx1"/>
                </a:solidFill>
                <a:latin typeface="+mn-lt"/>
                <a:ea typeface="+mn-ea"/>
                <a:cs typeface="+mn-cs"/>
              </a:rPr>
              <a:t>Tajpan</a:t>
            </a:r>
            <a:r>
              <a:rPr lang="sk-SK" sz="1200" b="0" i="0" kern="1200" dirty="0" smtClean="0">
                <a:solidFill>
                  <a:schemeClr val="tx1"/>
                </a:solidFill>
                <a:latin typeface="+mn-lt"/>
                <a:ea typeface="+mn-ea"/>
                <a:cs typeface="+mn-cs"/>
              </a:rPr>
              <a:t> </a:t>
            </a:r>
            <a:r>
              <a:rPr lang="sk-SK" sz="1200" b="0" i="0" kern="1200" dirty="0" err="1" smtClean="0">
                <a:solidFill>
                  <a:schemeClr val="tx1"/>
                </a:solidFill>
                <a:latin typeface="+mn-lt"/>
                <a:ea typeface="+mn-ea"/>
                <a:cs typeface="+mn-cs"/>
              </a:rPr>
              <a:t>drobnošupinatý</a:t>
            </a:r>
            <a:r>
              <a:rPr lang="sk-SK" sz="1200" b="0" i="0" kern="1200" dirty="0" smtClean="0">
                <a:solidFill>
                  <a:schemeClr val="tx1"/>
                </a:solidFill>
                <a:latin typeface="+mn-lt"/>
                <a:ea typeface="+mn-ea"/>
                <a:cs typeface="+mn-cs"/>
              </a:rPr>
              <a:t> je </a:t>
            </a:r>
            <a:r>
              <a:rPr lang="sk-SK" sz="1200" b="1" i="0" kern="1200" dirty="0" smtClean="0">
                <a:solidFill>
                  <a:schemeClr val="tx1"/>
                </a:solidFill>
                <a:latin typeface="+mn-lt"/>
                <a:ea typeface="+mn-ea"/>
                <a:cs typeface="+mn-cs"/>
              </a:rPr>
              <a:t>najjedovatejší suchozemský had</a:t>
            </a:r>
            <a:r>
              <a:rPr lang="sk-SK" sz="1200" b="0" i="0" kern="1200" dirty="0" smtClean="0">
                <a:solidFill>
                  <a:schemeClr val="tx1"/>
                </a:solidFill>
                <a:latin typeface="+mn-lt"/>
                <a:ea typeface="+mn-ea"/>
                <a:cs typeface="+mn-cs"/>
              </a:rPr>
              <a:t>. Jeho jed je 400x silnejší ako jed štrkáča a </a:t>
            </a:r>
            <a:r>
              <a:rPr lang="sk-SK" sz="1200" b="1" i="0" kern="1200" dirty="0" smtClean="0">
                <a:solidFill>
                  <a:schemeClr val="tx1"/>
                </a:solidFill>
                <a:latin typeface="+mn-lt"/>
                <a:ea typeface="+mn-ea"/>
                <a:cs typeface="+mn-cs"/>
              </a:rPr>
              <a:t>50x silnejší ako jed kobry</a:t>
            </a:r>
            <a:r>
              <a:rPr lang="sk-SK" sz="1200" b="0" i="0" kern="1200" dirty="0" smtClean="0">
                <a:solidFill>
                  <a:schemeClr val="tx1"/>
                </a:solidFill>
                <a:latin typeface="+mn-lt"/>
                <a:ea typeface="+mn-ea"/>
                <a:cs typeface="+mn-cs"/>
              </a:rPr>
              <a:t>. Napriek svojej nebezpečnosti nie je známych veľa úmrtí po uštipnutí týmto hadom, nakoľko je veľmi plachý. Keďže doba od uštipnutia po možnú smrť je 45 minút, zvyčajne sa zasiahnutému človeku podarí podať protijed. Ak by sa to však nepodarilo, človek by začal pomaly slabnúť a zomrel by na zlyhanie pľúc. Keby sme z </a:t>
            </a:r>
            <a:r>
              <a:rPr lang="sk-SK" sz="1200" b="0" i="0" kern="1200" dirty="0" err="1" smtClean="0">
                <a:solidFill>
                  <a:schemeClr val="tx1"/>
                </a:solidFill>
                <a:latin typeface="+mn-lt"/>
                <a:ea typeface="+mn-ea"/>
                <a:cs typeface="+mn-cs"/>
              </a:rPr>
              <a:t>taipana</a:t>
            </a:r>
            <a:r>
              <a:rPr lang="sk-SK" sz="1200" b="0" i="0" kern="1200" dirty="0" smtClean="0">
                <a:solidFill>
                  <a:schemeClr val="tx1"/>
                </a:solidFill>
                <a:latin typeface="+mn-lt"/>
                <a:ea typeface="+mn-ea"/>
                <a:cs typeface="+mn-cs"/>
              </a:rPr>
              <a:t> získali všetok jeho jed, postačil by </a:t>
            </a:r>
            <a:r>
              <a:rPr lang="sk-SK" sz="1200" b="1" i="0" kern="1200" dirty="0" smtClean="0">
                <a:solidFill>
                  <a:schemeClr val="tx1"/>
                </a:solidFill>
                <a:latin typeface="+mn-lt"/>
                <a:ea typeface="+mn-ea"/>
                <a:cs typeface="+mn-cs"/>
              </a:rPr>
              <a:t>na usmrtenie 100 ľudí.</a:t>
            </a:r>
            <a:r>
              <a:rPr lang="sk-SK" sz="1200" b="0" i="0" kern="1200" dirty="0" smtClean="0">
                <a:solidFill>
                  <a:schemeClr val="tx1"/>
                </a:solidFill>
                <a:latin typeface="+mn-lt"/>
                <a:ea typeface="+mn-ea"/>
                <a:cs typeface="+mn-cs"/>
              </a:rPr>
              <a:t> </a:t>
            </a:r>
            <a:endParaRPr lang="sk-SK" dirty="0"/>
          </a:p>
        </p:txBody>
      </p:sp>
      <p:sp>
        <p:nvSpPr>
          <p:cNvPr id="4" name="Zástupný symbol pro číslo snímku 3"/>
          <p:cNvSpPr>
            <a:spLocks noGrp="1"/>
          </p:cNvSpPr>
          <p:nvPr>
            <p:ph type="sldNum" sz="quarter" idx="10"/>
          </p:nvPr>
        </p:nvSpPr>
        <p:spPr/>
        <p:txBody>
          <a:bodyPr/>
          <a:lstStyle/>
          <a:p>
            <a:fld id="{DFE8B8D9-3B7F-4B0E-85EF-B18054A05513}" type="slidenum">
              <a:rPr lang="sk-SK" smtClean="0"/>
              <a:pPr/>
              <a:t>8</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sk-SK"/>
          </a:p>
        </p:txBody>
      </p:sp>
      <p:sp>
        <p:nvSpPr>
          <p:cNvPr id="4" name="Zástupný symbol pro datum 3"/>
          <p:cNvSpPr>
            <a:spLocks noGrp="1"/>
          </p:cNvSpPr>
          <p:nvPr>
            <p:ph type="dt" sz="half" idx="10"/>
          </p:nvPr>
        </p:nvSpPr>
        <p:spPr/>
        <p:txBody>
          <a:bodyPr/>
          <a:lstStyle/>
          <a:p>
            <a:fld id="{7EB20BD2-CDB4-4874-B7AF-E48BCD6E1907}" type="datetimeFigureOut">
              <a:rPr lang="sk-SK" smtClean="0"/>
              <a:pPr/>
              <a:t>24.4.2017</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7EB20BD2-CDB4-4874-B7AF-E48BCD6E1907}" type="datetimeFigureOut">
              <a:rPr lang="sk-SK" smtClean="0"/>
              <a:pPr/>
              <a:t>24.4.2017</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7EB20BD2-CDB4-4874-B7AF-E48BCD6E1907}" type="datetimeFigureOut">
              <a:rPr lang="sk-SK" smtClean="0"/>
              <a:pPr/>
              <a:t>24.4.2017</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7EB20BD2-CDB4-4874-B7AF-E48BCD6E1907}" type="datetimeFigureOut">
              <a:rPr lang="sk-SK" smtClean="0"/>
              <a:pPr/>
              <a:t>24.4.2017</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EB20BD2-CDB4-4874-B7AF-E48BCD6E1907}" type="datetimeFigureOut">
              <a:rPr lang="sk-SK" smtClean="0"/>
              <a:pPr/>
              <a:t>24.4.2017</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p:txBody>
          <a:bodyPr/>
          <a:lstStyle/>
          <a:p>
            <a:fld id="{7EB20BD2-CDB4-4874-B7AF-E48BCD6E1907}" type="datetimeFigureOut">
              <a:rPr lang="sk-SK" smtClean="0"/>
              <a:pPr/>
              <a:t>24.4.2017</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Zástupný symbol pro datum 6"/>
          <p:cNvSpPr>
            <a:spLocks noGrp="1"/>
          </p:cNvSpPr>
          <p:nvPr>
            <p:ph type="dt" sz="half" idx="10"/>
          </p:nvPr>
        </p:nvSpPr>
        <p:spPr/>
        <p:txBody>
          <a:bodyPr/>
          <a:lstStyle/>
          <a:p>
            <a:fld id="{7EB20BD2-CDB4-4874-B7AF-E48BCD6E1907}" type="datetimeFigureOut">
              <a:rPr lang="sk-SK" smtClean="0"/>
              <a:pPr/>
              <a:t>24.4.2017</a:t>
            </a:fld>
            <a:endParaRPr lang="sk-SK"/>
          </a:p>
        </p:txBody>
      </p:sp>
      <p:sp>
        <p:nvSpPr>
          <p:cNvPr id="8" name="Zástupný symbol pro zápatí 7"/>
          <p:cNvSpPr>
            <a:spLocks noGrp="1"/>
          </p:cNvSpPr>
          <p:nvPr>
            <p:ph type="ftr" sz="quarter" idx="11"/>
          </p:nvPr>
        </p:nvSpPr>
        <p:spPr/>
        <p:txBody>
          <a:bodyPr/>
          <a:lstStyle/>
          <a:p>
            <a:endParaRPr lang="sk-SK"/>
          </a:p>
        </p:txBody>
      </p:sp>
      <p:sp>
        <p:nvSpPr>
          <p:cNvPr id="9" name="Zástupný symbol pro číslo snímku 8"/>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datum 2"/>
          <p:cNvSpPr>
            <a:spLocks noGrp="1"/>
          </p:cNvSpPr>
          <p:nvPr>
            <p:ph type="dt" sz="half" idx="10"/>
          </p:nvPr>
        </p:nvSpPr>
        <p:spPr/>
        <p:txBody>
          <a:bodyPr/>
          <a:lstStyle/>
          <a:p>
            <a:fld id="{7EB20BD2-CDB4-4874-B7AF-E48BCD6E1907}" type="datetimeFigureOut">
              <a:rPr lang="sk-SK" smtClean="0"/>
              <a:pPr/>
              <a:t>24.4.2017</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EB20BD2-CDB4-4874-B7AF-E48BCD6E1907}" type="datetimeFigureOut">
              <a:rPr lang="sk-SK" smtClean="0"/>
              <a:pPr/>
              <a:t>24.4.2017</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EB20BD2-CDB4-4874-B7AF-E48BCD6E1907}" type="datetimeFigureOut">
              <a:rPr lang="sk-SK" smtClean="0"/>
              <a:pPr/>
              <a:t>24.4.2017</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EB20BD2-CDB4-4874-B7AF-E48BCD6E1907}" type="datetimeFigureOut">
              <a:rPr lang="sk-SK" smtClean="0"/>
              <a:pPr/>
              <a:t>24.4.2017</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A917A9E8-1B28-4432-B870-D001A04FA8C0}" type="slidenum">
              <a:rPr lang="sk-SK" smtClean="0"/>
              <a:pPr/>
              <a:t>‹#›</a:t>
            </a:fld>
            <a:endParaRPr lang="sk-SK"/>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20BD2-CDB4-4874-B7AF-E48BCD6E1907}" type="datetimeFigureOut">
              <a:rPr lang="sk-SK" smtClean="0"/>
              <a:pPr/>
              <a:t>24.4.2017</a:t>
            </a:fld>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7A9E8-1B28-4432-B870-D001A04FA8C0}"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youtu.be/zcBmMPJrrKk?t=1m14s"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youtu.be/UsUHoKV6yfM?t=34s"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79512" y="5949280"/>
            <a:ext cx="6400800" cy="694928"/>
          </a:xfrm>
        </p:spPr>
        <p:txBody>
          <a:bodyPr/>
          <a:lstStyle/>
          <a:p>
            <a:pPr algn="l"/>
            <a:r>
              <a:rPr lang="sk-SK" dirty="0" smtClean="0">
                <a:solidFill>
                  <a:schemeClr val="bg1"/>
                </a:solidFill>
                <a:latin typeface="Century Gothic" pitchFamily="34" charset="0"/>
              </a:rPr>
              <a:t>Tonka </a:t>
            </a:r>
            <a:r>
              <a:rPr lang="sk-SK" dirty="0" err="1" smtClean="0">
                <a:solidFill>
                  <a:schemeClr val="bg1"/>
                </a:solidFill>
                <a:latin typeface="Century Gothic" pitchFamily="34" charset="0"/>
              </a:rPr>
              <a:t>Barnová</a:t>
            </a:r>
            <a:r>
              <a:rPr lang="sk-SK" dirty="0" smtClean="0">
                <a:solidFill>
                  <a:schemeClr val="bg1"/>
                </a:solidFill>
                <a:latin typeface="Century Gothic" pitchFamily="34" charset="0"/>
              </a:rPr>
              <a:t> III.B</a:t>
            </a:r>
            <a:endParaRPr lang="sk-SK" dirty="0">
              <a:solidFill>
                <a:schemeClr val="bg1"/>
              </a:solidFill>
              <a:latin typeface="Century Gothic" pitchFamily="34" charset="0"/>
            </a:endParaRPr>
          </a:p>
        </p:txBody>
      </p:sp>
      <p:sp>
        <p:nvSpPr>
          <p:cNvPr id="4" name="Obdélník 3"/>
          <p:cNvSpPr/>
          <p:nvPr/>
        </p:nvSpPr>
        <p:spPr>
          <a:xfrm>
            <a:off x="971600" y="3140968"/>
            <a:ext cx="7297190" cy="923330"/>
          </a:xfrm>
          <a:prstGeom prst="rect">
            <a:avLst/>
          </a:prstGeom>
          <a:noFill/>
        </p:spPr>
        <p:txBody>
          <a:bodyPr wrap="none" lIns="91440" tIns="45720" rIns="91440" bIns="45720">
            <a:spAutoFit/>
          </a:bodyPr>
          <a:lstStyle/>
          <a:p>
            <a:pPr algn="ctr"/>
            <a:r>
              <a:rPr lang="sk-SK"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Viem, že dotyk zabíja</a:t>
            </a:r>
            <a:endParaRPr lang="sk-SK"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941168"/>
            <a:ext cx="8229600" cy="1143000"/>
          </a:xfrm>
        </p:spPr>
        <p:txBody>
          <a:bodyPr/>
          <a:lstStyle/>
          <a:p>
            <a:r>
              <a:rPr lang="sk-SK" dirty="0" smtClean="0">
                <a:solidFill>
                  <a:schemeClr val="bg1"/>
                </a:solidFill>
                <a:latin typeface="Century Gothic" pitchFamily="34" charset="0"/>
              </a:rPr>
              <a:t>Ďakujem za pozornosť </a:t>
            </a:r>
            <a:endParaRPr lang="sk-SK" dirty="0">
              <a:solidFill>
                <a:schemeClr val="bg1"/>
              </a:solidFill>
              <a:latin typeface="Century Gothic" pitchFamily="34" charset="0"/>
            </a:endParaRPr>
          </a:p>
        </p:txBody>
      </p:sp>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OBSAH</a:t>
            </a:r>
            <a:endParaRPr lang="sk-SK" dirty="0"/>
          </a:p>
        </p:txBody>
      </p:sp>
      <p:sp>
        <p:nvSpPr>
          <p:cNvPr id="3" name="Zástupný symbol pro obsah 2"/>
          <p:cNvSpPr>
            <a:spLocks noGrp="1"/>
          </p:cNvSpPr>
          <p:nvPr>
            <p:ph idx="1"/>
          </p:nvPr>
        </p:nvSpPr>
        <p:spPr/>
        <p:txBody>
          <a:bodyPr/>
          <a:lstStyle/>
          <a:p>
            <a:r>
              <a:rPr lang="sk-SK" dirty="0" err="1" smtClean="0">
                <a:latin typeface="Century Gothic" pitchFamily="34" charset="0"/>
              </a:rPr>
              <a:t>Pralesnička</a:t>
            </a:r>
            <a:r>
              <a:rPr lang="sk-SK" dirty="0" smtClean="0">
                <a:latin typeface="Century Gothic" pitchFamily="34" charset="0"/>
              </a:rPr>
              <a:t> strašná</a:t>
            </a:r>
          </a:p>
          <a:p>
            <a:r>
              <a:rPr lang="sk-SK" dirty="0" err="1" smtClean="0">
                <a:latin typeface="Century Gothic" pitchFamily="34" charset="0"/>
              </a:rPr>
              <a:t>Pištec</a:t>
            </a:r>
            <a:r>
              <a:rPr lang="sk-SK" dirty="0" smtClean="0">
                <a:latin typeface="Century Gothic" pitchFamily="34" charset="0"/>
              </a:rPr>
              <a:t> </a:t>
            </a:r>
            <a:r>
              <a:rPr lang="sk-SK" dirty="0" err="1" smtClean="0">
                <a:latin typeface="Century Gothic" pitchFamily="34" charset="0"/>
              </a:rPr>
              <a:t>čiernohlavý</a:t>
            </a:r>
            <a:endParaRPr lang="sk-SK" dirty="0" smtClean="0">
              <a:latin typeface="Century Gothic" pitchFamily="34" charset="0"/>
            </a:endParaRPr>
          </a:p>
          <a:p>
            <a:r>
              <a:rPr lang="sk-SK" dirty="0" smtClean="0">
                <a:latin typeface="Century Gothic" pitchFamily="34" charset="0"/>
              </a:rPr>
              <a:t>Medúzy </a:t>
            </a:r>
            <a:r>
              <a:rPr lang="sk-SK" dirty="0" err="1" smtClean="0">
                <a:latin typeface="Century Gothic" pitchFamily="34" charset="0"/>
              </a:rPr>
              <a:t>štvorhranky</a:t>
            </a:r>
            <a:endParaRPr lang="sk-SK" dirty="0" smtClean="0">
              <a:latin typeface="Century Gothic" pitchFamily="34" charset="0"/>
            </a:endParaRPr>
          </a:p>
          <a:p>
            <a:r>
              <a:rPr lang="sk-SK" dirty="0" smtClean="0">
                <a:latin typeface="Century Gothic" pitchFamily="34" charset="0"/>
              </a:rPr>
              <a:t>Mramorový slimák</a:t>
            </a:r>
          </a:p>
          <a:p>
            <a:r>
              <a:rPr lang="sk-SK" dirty="0" smtClean="0">
                <a:latin typeface="Century Gothic" pitchFamily="34" charset="0"/>
              </a:rPr>
              <a:t>Chobotnica škvrnitá</a:t>
            </a:r>
          </a:p>
          <a:p>
            <a:r>
              <a:rPr lang="sk-SK" dirty="0" err="1" smtClean="0">
                <a:latin typeface="Century Gothic" pitchFamily="34" charset="0"/>
              </a:rPr>
              <a:t>Taipan</a:t>
            </a:r>
            <a:r>
              <a:rPr lang="sk-SK" dirty="0" smtClean="0">
                <a:latin typeface="Century Gothic" pitchFamily="34" charset="0"/>
              </a:rPr>
              <a:t> </a:t>
            </a:r>
            <a:r>
              <a:rPr lang="sk-SK" dirty="0" err="1" smtClean="0">
                <a:latin typeface="Century Gothic" pitchFamily="34" charset="0"/>
              </a:rPr>
              <a:t>drobnošupinatý</a:t>
            </a:r>
            <a:endParaRPr lang="sk-SK" dirty="0">
              <a:latin typeface="Century Gothic" pitchFamily="34" charset="0"/>
            </a:endParaRP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3600" dirty="0" err="1" smtClean="0">
                <a:solidFill>
                  <a:srgbClr val="92D050"/>
                </a:solidFill>
                <a:latin typeface="Century Gothic" pitchFamily="34" charset="0"/>
              </a:rPr>
              <a:t>Pralesnička</a:t>
            </a:r>
            <a:r>
              <a:rPr lang="sk-SK" sz="3600" dirty="0" smtClean="0">
                <a:solidFill>
                  <a:srgbClr val="92D050"/>
                </a:solidFill>
                <a:latin typeface="Century Gothic" pitchFamily="34" charset="0"/>
              </a:rPr>
              <a:t> strašná</a:t>
            </a:r>
            <a:endParaRPr lang="sk-SK" sz="3600" dirty="0">
              <a:solidFill>
                <a:srgbClr val="92D050"/>
              </a:solidFill>
              <a:latin typeface="Century Gothic" pitchFamily="34" charset="0"/>
            </a:endParaRPr>
          </a:p>
        </p:txBody>
      </p:sp>
      <p:sp>
        <p:nvSpPr>
          <p:cNvPr id="3" name="Zástupný symbol pro obsah 2"/>
          <p:cNvSpPr>
            <a:spLocks noGrp="1"/>
          </p:cNvSpPr>
          <p:nvPr>
            <p:ph sz="half" idx="1"/>
          </p:nvPr>
        </p:nvSpPr>
        <p:spPr/>
        <p:txBody>
          <a:bodyPr>
            <a:normAutofit fontScale="92500"/>
          </a:bodyPr>
          <a:lstStyle/>
          <a:p>
            <a:r>
              <a:rPr lang="sk-SK" sz="2800" dirty="0" smtClean="0">
                <a:latin typeface="Century Gothic" pitchFamily="34" charset="0"/>
              </a:rPr>
              <a:t>Dažďové pralesy- Kolumbia</a:t>
            </a:r>
          </a:p>
          <a:p>
            <a:r>
              <a:rPr lang="sk-SK" sz="2800" dirty="0" smtClean="0">
                <a:latin typeface="Century Gothic" pitchFamily="34" charset="0"/>
              </a:rPr>
              <a:t>Alkaloidný jed v kožných žľazách - </a:t>
            </a:r>
            <a:r>
              <a:rPr lang="sk-SK" sz="2800" dirty="0" err="1" smtClean="0">
                <a:latin typeface="Century Gothic" pitchFamily="34" charset="0"/>
              </a:rPr>
              <a:t>batrachotoxín</a:t>
            </a:r>
            <a:r>
              <a:rPr lang="sk-SK" sz="2800" dirty="0" smtClean="0">
                <a:latin typeface="Century Gothic" pitchFamily="34" charset="0"/>
              </a:rPr>
              <a:t> (vzácny)⟶ zlyhanie ♥</a:t>
            </a:r>
          </a:p>
          <a:p>
            <a:r>
              <a:rPr lang="sk-SK" sz="2800" dirty="0" smtClean="0">
                <a:latin typeface="Century Gothic" pitchFamily="34" charset="0"/>
              </a:rPr>
              <a:t>Dávka jedu - 1mg </a:t>
            </a:r>
            <a:r>
              <a:rPr lang="sk-SK" sz="2800" dirty="0"/>
              <a:t> </a:t>
            </a:r>
            <a:r>
              <a:rPr lang="sk-SK" sz="2800" dirty="0" smtClean="0"/>
              <a:t>† 10 000 </a:t>
            </a:r>
            <a:r>
              <a:rPr lang="sk-SK" sz="2800" dirty="0" smtClean="0">
                <a:latin typeface="+mj-lt"/>
              </a:rPr>
              <a:t>myší/ 10-20 ľudí </a:t>
            </a:r>
            <a:br>
              <a:rPr lang="sk-SK" sz="2800" dirty="0" smtClean="0">
                <a:latin typeface="+mj-lt"/>
              </a:rPr>
            </a:br>
            <a:r>
              <a:rPr lang="sk-SK" sz="2800" dirty="0" smtClean="0">
                <a:latin typeface="+mj-lt"/>
              </a:rPr>
              <a:t>/2 slony</a:t>
            </a:r>
          </a:p>
          <a:p>
            <a:r>
              <a:rPr lang="sk-SK" sz="2800" dirty="0" smtClean="0">
                <a:latin typeface="Century Gothic" pitchFamily="34" charset="0"/>
              </a:rPr>
              <a:t>1g- 15 000 ľudí</a:t>
            </a:r>
          </a:p>
          <a:p>
            <a:endParaRPr lang="sk-SK" sz="2800" dirty="0" smtClean="0">
              <a:latin typeface="Century Gothic" pitchFamily="34" charset="0"/>
            </a:endParaRPr>
          </a:p>
          <a:p>
            <a:endParaRPr lang="sk-SK" sz="2800" dirty="0" smtClean="0">
              <a:latin typeface="Century Gothic" pitchFamily="34" charset="0"/>
            </a:endParaRPr>
          </a:p>
          <a:p>
            <a:endParaRPr lang="sk-SK" dirty="0" smtClean="0"/>
          </a:p>
          <a:p>
            <a:endParaRPr lang="sk-SK" dirty="0"/>
          </a:p>
        </p:txBody>
      </p:sp>
      <p:pic>
        <p:nvPicPr>
          <p:cNvPr id="18434" name="Picture 2" descr="Výsledok vyhľadávania obrázkov pre dopyt pralesnička strašná"/>
          <p:cNvPicPr>
            <a:picLocks noChangeAspect="1" noChangeArrowheads="1"/>
          </p:cNvPicPr>
          <p:nvPr/>
        </p:nvPicPr>
        <p:blipFill>
          <a:blip r:embed="rId3" cstate="print"/>
          <a:srcRect/>
          <a:stretch>
            <a:fillRect/>
          </a:stretch>
        </p:blipFill>
        <p:spPr bwMode="auto">
          <a:xfrm>
            <a:off x="4788024" y="3068960"/>
            <a:ext cx="4036812" cy="2664296"/>
          </a:xfrm>
          <a:prstGeom prst="roundRect">
            <a:avLst/>
          </a:prstGeom>
          <a:noFill/>
        </p:spPr>
      </p:pic>
      <p:pic>
        <p:nvPicPr>
          <p:cNvPr id="18436" name="Picture 4" descr="Súvisiaci obrázok"/>
          <p:cNvPicPr>
            <a:picLocks noChangeAspect="1" noChangeArrowheads="1"/>
          </p:cNvPicPr>
          <p:nvPr/>
        </p:nvPicPr>
        <p:blipFill>
          <a:blip r:embed="rId4" cstate="print"/>
          <a:srcRect/>
          <a:stretch>
            <a:fillRect/>
          </a:stretch>
        </p:blipFill>
        <p:spPr bwMode="auto">
          <a:xfrm>
            <a:off x="5148064" y="404665"/>
            <a:ext cx="3570249" cy="2376264"/>
          </a:xfrm>
          <a:prstGeom prst="roundRect">
            <a:avLst/>
          </a:prstGeom>
          <a:noFill/>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3600" dirty="0" err="1" smtClean="0">
                <a:solidFill>
                  <a:srgbClr val="92D050"/>
                </a:solidFill>
                <a:latin typeface="Century Gothic" pitchFamily="34" charset="0"/>
              </a:rPr>
              <a:t>Pištec</a:t>
            </a:r>
            <a:r>
              <a:rPr lang="sk-SK" sz="3600" dirty="0" smtClean="0">
                <a:solidFill>
                  <a:srgbClr val="92D050"/>
                </a:solidFill>
                <a:latin typeface="Century Gothic" pitchFamily="34" charset="0"/>
              </a:rPr>
              <a:t> </a:t>
            </a:r>
            <a:r>
              <a:rPr lang="sk-SK" sz="3600" dirty="0" err="1" smtClean="0">
                <a:solidFill>
                  <a:srgbClr val="92D050"/>
                </a:solidFill>
                <a:latin typeface="Century Gothic" pitchFamily="34" charset="0"/>
              </a:rPr>
              <a:t>čiernohlavý</a:t>
            </a:r>
            <a:endParaRPr lang="sk-SK" sz="3600" dirty="0">
              <a:solidFill>
                <a:srgbClr val="92D050"/>
              </a:solidFill>
              <a:latin typeface="Century Gothic" pitchFamily="34" charset="0"/>
            </a:endParaRPr>
          </a:p>
        </p:txBody>
      </p:sp>
      <p:sp>
        <p:nvSpPr>
          <p:cNvPr id="3" name="Zástupný symbol pro obsah 2"/>
          <p:cNvSpPr>
            <a:spLocks noGrp="1"/>
          </p:cNvSpPr>
          <p:nvPr>
            <p:ph sz="half" idx="1"/>
          </p:nvPr>
        </p:nvSpPr>
        <p:spPr/>
        <p:txBody>
          <a:bodyPr>
            <a:normAutofit lnSpcReduction="10000"/>
          </a:bodyPr>
          <a:lstStyle/>
          <a:p>
            <a:r>
              <a:rPr lang="sk-SK" dirty="0" smtClean="0">
                <a:latin typeface="Century Gothic" pitchFamily="34" charset="0"/>
              </a:rPr>
              <a:t>23 cm, Nová Guinea</a:t>
            </a:r>
          </a:p>
          <a:p>
            <a:r>
              <a:rPr lang="sk-SK" dirty="0" err="1">
                <a:latin typeface="Century Gothic" pitchFamily="34" charset="0"/>
              </a:rPr>
              <a:t>B</a:t>
            </a:r>
            <a:r>
              <a:rPr lang="sk-SK" dirty="0" err="1" smtClean="0">
                <a:latin typeface="Century Gothic" pitchFamily="34" charset="0"/>
              </a:rPr>
              <a:t>atrachotoxín</a:t>
            </a:r>
            <a:r>
              <a:rPr lang="sk-SK" dirty="0" smtClean="0">
                <a:latin typeface="Century Gothic" pitchFamily="34" charset="0"/>
              </a:rPr>
              <a:t>: perie 2-3 </a:t>
            </a:r>
            <a:r>
              <a:rPr lang="el-GR" dirty="0" smtClean="0">
                <a:latin typeface="Century Gothic" pitchFamily="34" charset="0"/>
              </a:rPr>
              <a:t>μ</a:t>
            </a:r>
            <a:r>
              <a:rPr lang="sk-SK" dirty="0" smtClean="0">
                <a:latin typeface="Century Gothic" pitchFamily="34" charset="0"/>
              </a:rPr>
              <a:t>g, koža 15-25 </a:t>
            </a:r>
            <a:r>
              <a:rPr lang="el-GR" dirty="0" smtClean="0">
                <a:latin typeface="Century Gothic" pitchFamily="34" charset="0"/>
              </a:rPr>
              <a:t>μ</a:t>
            </a:r>
            <a:r>
              <a:rPr lang="sk-SK" dirty="0" smtClean="0">
                <a:latin typeface="Century Gothic" pitchFamily="34" charset="0"/>
              </a:rPr>
              <a:t>g </a:t>
            </a:r>
            <a:br>
              <a:rPr lang="sk-SK" dirty="0" smtClean="0">
                <a:latin typeface="Century Gothic" pitchFamily="34" charset="0"/>
              </a:rPr>
            </a:br>
            <a:r>
              <a:rPr lang="sk-SK" dirty="0" smtClean="0">
                <a:latin typeface="Century Gothic" pitchFamily="34" charset="0"/>
              </a:rPr>
              <a:t>(v koži</a:t>
            </a:r>
            <a:r>
              <a:rPr lang="sk-SK" baseline="0" dirty="0" smtClean="0">
                <a:latin typeface="Century Gothic" pitchFamily="34" charset="0"/>
              </a:rPr>
              <a:t> </a:t>
            </a:r>
            <a:r>
              <a:rPr lang="sk-SK" dirty="0" err="1" smtClean="0">
                <a:latin typeface="Century Gothic" pitchFamily="34" charset="0"/>
              </a:rPr>
              <a:t>pralesničky</a:t>
            </a:r>
            <a:r>
              <a:rPr lang="sk-SK" dirty="0" smtClean="0">
                <a:latin typeface="Century Gothic" pitchFamily="34" charset="0"/>
              </a:rPr>
              <a:t> asi 100-1000 </a:t>
            </a:r>
            <a:r>
              <a:rPr lang="el-GR" dirty="0" smtClean="0">
                <a:latin typeface="Century Gothic" pitchFamily="34" charset="0"/>
              </a:rPr>
              <a:t>μ</a:t>
            </a:r>
            <a:r>
              <a:rPr lang="sk-SK" dirty="0" smtClean="0">
                <a:latin typeface="Century Gothic" pitchFamily="34" charset="0"/>
              </a:rPr>
              <a:t>g)</a:t>
            </a:r>
          </a:p>
          <a:p>
            <a:r>
              <a:rPr lang="sk-SK" dirty="0" smtClean="0">
                <a:latin typeface="Century Gothic" pitchFamily="34" charset="0"/>
              </a:rPr>
              <a:t>Pálenie pokožky</a:t>
            </a:r>
          </a:p>
          <a:p>
            <a:r>
              <a:rPr lang="sk-SK" dirty="0" smtClean="0">
                <a:latin typeface="Century Gothic" pitchFamily="34" charset="0"/>
              </a:rPr>
              <a:t>Veľká dávka- </a:t>
            </a:r>
            <a:r>
              <a:rPr lang="sk-SK" dirty="0" err="1" smtClean="0">
                <a:latin typeface="Century Gothic" pitchFamily="34" charset="0"/>
              </a:rPr>
              <a:t>ochrnuie</a:t>
            </a:r>
            <a:endParaRPr lang="sk-SK" dirty="0" smtClean="0">
              <a:latin typeface="Century Gothic" pitchFamily="34" charset="0"/>
            </a:endParaRPr>
          </a:p>
          <a:p>
            <a:endParaRPr lang="sk-SK" dirty="0" smtClean="0"/>
          </a:p>
          <a:p>
            <a:endParaRPr lang="sk-SK" dirty="0"/>
          </a:p>
        </p:txBody>
      </p:sp>
      <p:pic>
        <p:nvPicPr>
          <p:cNvPr id="28674" name="Picture 2" descr="http://www.pluska.sk/images/gallery/brejk/kuriozity/2013/vtak-pithoi.jpg"/>
          <p:cNvPicPr>
            <a:picLocks noChangeAspect="1" noChangeArrowheads="1"/>
          </p:cNvPicPr>
          <p:nvPr/>
        </p:nvPicPr>
        <p:blipFill>
          <a:blip r:embed="rId3" cstate="print"/>
          <a:srcRect/>
          <a:stretch>
            <a:fillRect/>
          </a:stretch>
        </p:blipFill>
        <p:spPr bwMode="auto">
          <a:xfrm>
            <a:off x="4716016" y="188640"/>
            <a:ext cx="4286250" cy="2705100"/>
          </a:xfrm>
          <a:prstGeom prst="roundRect">
            <a:avLst/>
          </a:prstGeom>
          <a:noFill/>
        </p:spPr>
      </p:pic>
      <p:pic>
        <p:nvPicPr>
          <p:cNvPr id="28676" name="Picture 4" descr="Výsledok vyhľadávania obrázkov pre dopyt pitohui"/>
          <p:cNvPicPr>
            <a:picLocks noChangeAspect="1" noChangeArrowheads="1"/>
          </p:cNvPicPr>
          <p:nvPr/>
        </p:nvPicPr>
        <p:blipFill>
          <a:blip r:embed="rId4" cstate="print"/>
          <a:srcRect r="8874" b="6443"/>
          <a:stretch>
            <a:fillRect/>
          </a:stretch>
        </p:blipFill>
        <p:spPr bwMode="auto">
          <a:xfrm>
            <a:off x="4355976" y="2996952"/>
            <a:ext cx="4101027" cy="2808312"/>
          </a:xfrm>
          <a:prstGeom prst="roundRect">
            <a:avLst/>
          </a:prstGeom>
          <a:noFill/>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dirty="0" err="1" smtClean="0">
                <a:solidFill>
                  <a:srgbClr val="92D050"/>
                </a:solidFill>
                <a:latin typeface="Century Gothic" pitchFamily="34" charset="0"/>
              </a:rPr>
              <a:t>Štvorhranky</a:t>
            </a:r>
            <a:endParaRPr lang="sk-SK" dirty="0">
              <a:solidFill>
                <a:srgbClr val="92D050"/>
              </a:solidFill>
              <a:latin typeface="Century Gothic" pitchFamily="34" charset="0"/>
            </a:endParaRPr>
          </a:p>
        </p:txBody>
      </p:sp>
      <p:sp>
        <p:nvSpPr>
          <p:cNvPr id="3" name="Zástupný symbol pro obsah 2"/>
          <p:cNvSpPr>
            <a:spLocks noGrp="1"/>
          </p:cNvSpPr>
          <p:nvPr>
            <p:ph sz="half" idx="1"/>
          </p:nvPr>
        </p:nvSpPr>
        <p:spPr/>
        <p:txBody>
          <a:bodyPr>
            <a:normAutofit fontScale="92500"/>
          </a:bodyPr>
          <a:lstStyle/>
          <a:p>
            <a:r>
              <a:rPr lang="sk-SK" dirty="0" smtClean="0">
                <a:latin typeface="Century Gothic" pitchFamily="34" charset="0"/>
              </a:rPr>
              <a:t>Medúzy z kmeňa </a:t>
            </a:r>
            <a:r>
              <a:rPr lang="sk-SK" dirty="0" err="1" smtClean="0">
                <a:latin typeface="Century Gothic" pitchFamily="34" charset="0"/>
              </a:rPr>
              <a:t>pŕhlivce</a:t>
            </a:r>
            <a:endParaRPr lang="sk-SK" dirty="0" smtClean="0">
              <a:latin typeface="Century Gothic" pitchFamily="34" charset="0"/>
            </a:endParaRPr>
          </a:p>
          <a:p>
            <a:r>
              <a:rPr lang="sk-SK" dirty="0" smtClean="0">
                <a:latin typeface="Century Gothic" pitchFamily="34" charset="0"/>
              </a:rPr>
              <a:t>Indický a Tichý oceán</a:t>
            </a:r>
          </a:p>
          <a:p>
            <a:r>
              <a:rPr lang="sk-SK" dirty="0" smtClean="0">
                <a:latin typeface="Century Gothic" pitchFamily="34" charset="0"/>
              </a:rPr>
              <a:t>15-25 cm na výšku, 9-10 m dlhé chápadlá</a:t>
            </a:r>
          </a:p>
          <a:p>
            <a:r>
              <a:rPr lang="sk-SK" dirty="0" smtClean="0">
                <a:latin typeface="Century Gothic" pitchFamily="34" charset="0"/>
              </a:rPr>
              <a:t>Kŕče</a:t>
            </a:r>
            <a:r>
              <a:rPr lang="sk-SK" dirty="0">
                <a:latin typeface="Century Gothic" pitchFamily="34" charset="0"/>
              </a:rPr>
              <a:t>, bezvedomie a zlyhanie </a:t>
            </a:r>
            <a:r>
              <a:rPr lang="sk-SK" dirty="0" smtClean="0">
                <a:latin typeface="Century Gothic" pitchFamily="34" charset="0"/>
              </a:rPr>
              <a:t>srdca</a:t>
            </a:r>
          </a:p>
          <a:p>
            <a:r>
              <a:rPr lang="sk-SK" dirty="0" smtClean="0">
                <a:latin typeface="Century Gothic" pitchFamily="34" charset="0"/>
              </a:rPr>
              <a:t>† 60 ľudí</a:t>
            </a:r>
          </a:p>
          <a:p>
            <a:r>
              <a:rPr lang="sk-SK" dirty="0" smtClean="0">
                <a:latin typeface="Century Gothic" pitchFamily="34" charset="0"/>
              </a:rPr>
              <a:t>Morské korytnačky? </a:t>
            </a:r>
          </a:p>
          <a:p>
            <a:endParaRPr lang="sk-SK" dirty="0" smtClean="0"/>
          </a:p>
          <a:p>
            <a:endParaRPr lang="sk-SK" dirty="0" smtClean="0"/>
          </a:p>
          <a:p>
            <a:endParaRPr lang="sk-SK" dirty="0" smtClean="0"/>
          </a:p>
          <a:p>
            <a:endParaRPr lang="sk-SK" dirty="0" smtClean="0"/>
          </a:p>
          <a:p>
            <a:endParaRPr lang="sk-SK" dirty="0"/>
          </a:p>
        </p:txBody>
      </p:sp>
      <p:pic>
        <p:nvPicPr>
          <p:cNvPr id="17410" name="Picture 2" descr="Výsledok vyhľadávania obrázkov pre dopyt box jellyfish"/>
          <p:cNvPicPr>
            <a:picLocks noChangeAspect="1" noChangeArrowheads="1"/>
          </p:cNvPicPr>
          <p:nvPr/>
        </p:nvPicPr>
        <p:blipFill>
          <a:blip r:embed="rId3" cstate="print"/>
          <a:srcRect/>
          <a:stretch>
            <a:fillRect/>
          </a:stretch>
        </p:blipFill>
        <p:spPr bwMode="auto">
          <a:xfrm>
            <a:off x="4742435" y="332656"/>
            <a:ext cx="4033640" cy="5112568"/>
          </a:xfrm>
          <a:prstGeom prst="roundRect">
            <a:avLst/>
          </a:prstGeom>
          <a:noFill/>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435280" cy="1143000"/>
          </a:xfrm>
        </p:spPr>
        <p:txBody>
          <a:bodyPr>
            <a:normAutofit/>
          </a:bodyPr>
          <a:lstStyle/>
          <a:p>
            <a:pPr algn="l"/>
            <a:r>
              <a:rPr lang="sk-SK" sz="4000" dirty="0" smtClean="0">
                <a:solidFill>
                  <a:srgbClr val="92D050"/>
                </a:solidFill>
                <a:latin typeface="Century Gothic" pitchFamily="34" charset="0"/>
              </a:rPr>
              <a:t>Mramorový slimák</a:t>
            </a:r>
            <a:endParaRPr lang="sk-SK" sz="4000" dirty="0">
              <a:solidFill>
                <a:srgbClr val="92D050"/>
              </a:solidFill>
              <a:latin typeface="Century Gothic" pitchFamily="34" charset="0"/>
            </a:endParaRPr>
          </a:p>
        </p:txBody>
      </p:sp>
      <p:sp>
        <p:nvSpPr>
          <p:cNvPr id="3" name="Zástupný symbol pro obsah 2"/>
          <p:cNvSpPr>
            <a:spLocks noGrp="1"/>
          </p:cNvSpPr>
          <p:nvPr>
            <p:ph sz="half" idx="1"/>
          </p:nvPr>
        </p:nvSpPr>
        <p:spPr/>
        <p:txBody>
          <a:bodyPr/>
          <a:lstStyle/>
          <a:p>
            <a:endParaRPr lang="sk-SK" dirty="0" smtClean="0"/>
          </a:p>
          <a:p>
            <a:endParaRPr lang="sk-SK" dirty="0" smtClean="0"/>
          </a:p>
          <a:p>
            <a:endParaRPr lang="sk-SK" dirty="0" smtClean="0"/>
          </a:p>
          <a:p>
            <a:endParaRPr lang="sk-SK" dirty="0" smtClean="0"/>
          </a:p>
          <a:p>
            <a:endParaRPr lang="sk-SK" dirty="0"/>
          </a:p>
        </p:txBody>
      </p:sp>
      <p:pic>
        <p:nvPicPr>
          <p:cNvPr id="2050" name="Picture 2" descr="Výsledok vyhľadávania obrázkov pre dopyt cone snail"/>
          <p:cNvPicPr>
            <a:picLocks noChangeAspect="1" noChangeArrowheads="1"/>
          </p:cNvPicPr>
          <p:nvPr/>
        </p:nvPicPr>
        <p:blipFill>
          <a:blip r:embed="rId3" cstate="print"/>
          <a:srcRect/>
          <a:stretch>
            <a:fillRect/>
          </a:stretch>
        </p:blipFill>
        <p:spPr bwMode="auto">
          <a:xfrm>
            <a:off x="4644008" y="3068960"/>
            <a:ext cx="4239618" cy="2492896"/>
          </a:xfrm>
          <a:prstGeom prst="roundRect">
            <a:avLst/>
          </a:prstGeom>
          <a:noFill/>
        </p:spPr>
      </p:pic>
      <p:pic>
        <p:nvPicPr>
          <p:cNvPr id="2052" name="Picture 4" descr="Výsledok vyhľadávania obrázkov pre dopyt cone snail"/>
          <p:cNvPicPr>
            <a:picLocks noChangeAspect="1" noChangeArrowheads="1"/>
          </p:cNvPicPr>
          <p:nvPr/>
        </p:nvPicPr>
        <p:blipFill>
          <a:blip r:embed="rId4" cstate="print"/>
          <a:srcRect/>
          <a:stretch>
            <a:fillRect/>
          </a:stretch>
        </p:blipFill>
        <p:spPr bwMode="auto">
          <a:xfrm>
            <a:off x="5042967" y="548680"/>
            <a:ext cx="4101033" cy="2210653"/>
          </a:xfrm>
          <a:prstGeom prst="roundRect">
            <a:avLst/>
          </a:prstGeom>
          <a:noFill/>
        </p:spPr>
      </p:pic>
      <p:sp>
        <p:nvSpPr>
          <p:cNvPr id="7" name="Zástupný symbol pro obsah 2"/>
          <p:cNvSpPr>
            <a:spLocks noGrp="1"/>
          </p:cNvSpPr>
          <p:nvPr>
            <p:ph sz="half" idx="1"/>
          </p:nvPr>
        </p:nvSpPr>
        <p:spPr>
          <a:xfrm>
            <a:off x="395536" y="1484785"/>
            <a:ext cx="4252664" cy="4536504"/>
          </a:xfrm>
        </p:spPr>
        <p:txBody>
          <a:bodyPr>
            <a:normAutofit lnSpcReduction="10000"/>
          </a:bodyPr>
          <a:lstStyle/>
          <a:p>
            <a:r>
              <a:rPr lang="sk-SK" dirty="0" smtClean="0">
                <a:latin typeface="Century Gothic" pitchFamily="34" charset="0"/>
              </a:rPr>
              <a:t>Predátorský morský slimák</a:t>
            </a:r>
          </a:p>
          <a:p>
            <a:r>
              <a:rPr lang="sk-SK" dirty="0">
                <a:latin typeface="Century Gothic" pitchFamily="34" charset="0"/>
              </a:rPr>
              <a:t>8</a:t>
            </a:r>
            <a:r>
              <a:rPr lang="sk-SK" dirty="0" smtClean="0">
                <a:latin typeface="Century Gothic" pitchFamily="34" charset="0"/>
              </a:rPr>
              <a:t>00 druhov</a:t>
            </a:r>
          </a:p>
          <a:p>
            <a:r>
              <a:rPr lang="sk-SK" dirty="0" smtClean="0">
                <a:latin typeface="Century Gothic" pitchFamily="34" charset="0"/>
              </a:rPr>
              <a:t>Teplé, </a:t>
            </a:r>
            <a:r>
              <a:rPr lang="sk-SK" dirty="0" err="1" smtClean="0">
                <a:latin typeface="Century Gothic" pitchFamily="34" charset="0"/>
              </a:rPr>
              <a:t>subtrop</a:t>
            </a:r>
            <a:r>
              <a:rPr lang="sk-SK" dirty="0" smtClean="0">
                <a:latin typeface="Century Gothic" pitchFamily="34" charset="0"/>
              </a:rPr>
              <a:t>. moria- koralové útesy</a:t>
            </a:r>
          </a:p>
          <a:p>
            <a:r>
              <a:rPr lang="sk-SK" baseline="0" dirty="0" smtClean="0">
                <a:latin typeface="Century Gothic" pitchFamily="34" charset="0"/>
              </a:rPr>
              <a:t>morské červy, malé ryby, mäkkýše a dokonca aj iné kužeľové slimáky</a:t>
            </a:r>
          </a:p>
          <a:p>
            <a:r>
              <a:rPr lang="sk-SK" dirty="0" smtClean="0">
                <a:latin typeface="Century Gothic" pitchFamily="34" charset="0"/>
              </a:rPr>
              <a:t>Zub- harpúna (chitín)</a:t>
            </a:r>
          </a:p>
          <a:p>
            <a:endParaRPr lang="sk-SK" dirty="0" smtClean="0"/>
          </a:p>
          <a:p>
            <a:endParaRPr lang="sk-SK" dirty="0" smtClean="0"/>
          </a:p>
          <a:p>
            <a:endParaRPr lang="sk-SK" dirty="0" smtClean="0"/>
          </a:p>
          <a:p>
            <a:endParaRPr lang="sk-SK" dirty="0" smtClean="0"/>
          </a:p>
          <a:p>
            <a:endParaRPr lang="sk-SK" dirty="0"/>
          </a:p>
        </p:txBody>
      </p:sp>
      <p:sp>
        <p:nvSpPr>
          <p:cNvPr id="8" name="Tlačítko akce: Dopředu nebo Další 7">
            <a:hlinkClick r:id="rId5" highlightClick="1"/>
          </p:cNvPr>
          <p:cNvSpPr/>
          <p:nvPr/>
        </p:nvSpPr>
        <p:spPr>
          <a:xfrm>
            <a:off x="7668344" y="5949280"/>
            <a:ext cx="576064" cy="432048"/>
          </a:xfrm>
          <a:prstGeom prst="actionButtonForwardNex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sk-SK"/>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sk-SK" sz="3600" dirty="0" smtClean="0">
                <a:solidFill>
                  <a:srgbClr val="92D050"/>
                </a:solidFill>
                <a:latin typeface="Century Gothic" pitchFamily="34" charset="0"/>
              </a:rPr>
              <a:t>Chobotnica škvrnitá</a:t>
            </a:r>
            <a:endParaRPr lang="sk-SK" sz="3600" dirty="0">
              <a:solidFill>
                <a:srgbClr val="92D050"/>
              </a:solidFill>
              <a:latin typeface="Century Gothic" pitchFamily="34" charset="0"/>
            </a:endParaRPr>
          </a:p>
        </p:txBody>
      </p:sp>
      <p:sp>
        <p:nvSpPr>
          <p:cNvPr id="3" name="Zástupný symbol pro obsah 2"/>
          <p:cNvSpPr>
            <a:spLocks noGrp="1"/>
          </p:cNvSpPr>
          <p:nvPr>
            <p:ph sz="half" idx="1"/>
          </p:nvPr>
        </p:nvSpPr>
        <p:spPr/>
        <p:txBody>
          <a:bodyPr>
            <a:normAutofit fontScale="92500"/>
          </a:bodyPr>
          <a:lstStyle/>
          <a:p>
            <a:r>
              <a:rPr lang="sk-SK" dirty="0" smtClean="0">
                <a:latin typeface="Century Gothic" pitchFamily="34" charset="0"/>
              </a:rPr>
              <a:t>Vody juž. Austrálie</a:t>
            </a:r>
          </a:p>
          <a:p>
            <a:r>
              <a:rPr lang="sk-SK" dirty="0" smtClean="0">
                <a:latin typeface="Century Gothic" pitchFamily="34" charset="0"/>
              </a:rPr>
              <a:t>20 cm, tmavohnedá/</a:t>
            </a:r>
            <a:br>
              <a:rPr lang="sk-SK" dirty="0" smtClean="0">
                <a:latin typeface="Century Gothic" pitchFamily="34" charset="0"/>
              </a:rPr>
            </a:br>
            <a:r>
              <a:rPr lang="sk-SK" dirty="0" smtClean="0">
                <a:latin typeface="Century Gothic" pitchFamily="34" charset="0"/>
              </a:rPr>
              <a:t>tmavožltá s hnedými škvrnami – </a:t>
            </a:r>
            <a:r>
              <a:rPr lang="sk-SK" dirty="0" err="1" smtClean="0">
                <a:latin typeface="Century Gothic" pitchFamily="34" charset="0"/>
              </a:rPr>
              <a:t>aposémantizmus</a:t>
            </a:r>
            <a:endParaRPr lang="sk-SK" dirty="0" smtClean="0">
              <a:latin typeface="Century Gothic" pitchFamily="34" charset="0"/>
            </a:endParaRPr>
          </a:p>
          <a:p>
            <a:r>
              <a:rPr lang="sk-SK" dirty="0" smtClean="0">
                <a:latin typeface="Century Gothic" pitchFamily="34" charset="0"/>
              </a:rPr>
              <a:t>Kraby, mäkkýše, malé ryby</a:t>
            </a:r>
          </a:p>
          <a:p>
            <a:r>
              <a:rPr lang="sk-SK" dirty="0" smtClean="0">
                <a:latin typeface="Century Gothic" pitchFamily="34" charset="0"/>
              </a:rPr>
              <a:t>Baktérie v slinných žľazách- </a:t>
            </a:r>
            <a:r>
              <a:rPr lang="sk-SK" dirty="0" err="1" smtClean="0">
                <a:latin typeface="Century Gothic" pitchFamily="34" charset="0"/>
              </a:rPr>
              <a:t>tetrodotoxín</a:t>
            </a:r>
            <a:endParaRPr lang="sk-SK" dirty="0">
              <a:latin typeface="Century Gothic" pitchFamily="34" charset="0"/>
            </a:endParaRPr>
          </a:p>
        </p:txBody>
      </p:sp>
      <p:pic>
        <p:nvPicPr>
          <p:cNvPr id="24578" name="Picture 2" descr="Výsledok vyhľadávania obrázkov pre dopyt blue-ringed octopus"/>
          <p:cNvPicPr>
            <a:picLocks noChangeAspect="1" noChangeArrowheads="1"/>
          </p:cNvPicPr>
          <p:nvPr/>
        </p:nvPicPr>
        <p:blipFill>
          <a:blip r:embed="rId3" cstate="print"/>
          <a:srcRect/>
          <a:stretch>
            <a:fillRect/>
          </a:stretch>
        </p:blipFill>
        <p:spPr bwMode="auto">
          <a:xfrm>
            <a:off x="5220072" y="188640"/>
            <a:ext cx="3816424" cy="2735253"/>
          </a:xfrm>
          <a:prstGeom prst="roundRect">
            <a:avLst/>
          </a:prstGeom>
          <a:noFill/>
        </p:spPr>
      </p:pic>
      <p:pic>
        <p:nvPicPr>
          <p:cNvPr id="24580" name="Picture 4" descr="Výsledok vyhľadávania obrázkov pre dopyt blue-ringed octopus"/>
          <p:cNvPicPr>
            <a:picLocks noChangeAspect="1" noChangeArrowheads="1"/>
          </p:cNvPicPr>
          <p:nvPr/>
        </p:nvPicPr>
        <p:blipFill>
          <a:blip r:embed="rId4" cstate="print"/>
          <a:srcRect/>
          <a:stretch>
            <a:fillRect/>
          </a:stretch>
        </p:blipFill>
        <p:spPr bwMode="auto">
          <a:xfrm>
            <a:off x="4572000" y="3068960"/>
            <a:ext cx="3816424" cy="2723246"/>
          </a:xfrm>
          <a:prstGeom prst="roundRect">
            <a:avLst/>
          </a:prstGeom>
          <a:noFill/>
        </p:spPr>
      </p:pic>
      <p:sp>
        <p:nvSpPr>
          <p:cNvPr id="6" name="Tlačítko akce: Dopředu nebo Další 5">
            <a:hlinkClick r:id="rId5" highlightClick="1"/>
          </p:cNvPr>
          <p:cNvSpPr/>
          <p:nvPr/>
        </p:nvSpPr>
        <p:spPr>
          <a:xfrm>
            <a:off x="7812360" y="6021288"/>
            <a:ext cx="576064" cy="504056"/>
          </a:xfrm>
          <a:prstGeom prst="actionButtonForwardNex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sk-SK"/>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74638"/>
            <a:ext cx="8147248" cy="1143000"/>
          </a:xfrm>
        </p:spPr>
        <p:txBody>
          <a:bodyPr/>
          <a:lstStyle/>
          <a:p>
            <a:pPr algn="l"/>
            <a:r>
              <a:rPr lang="sk-SK" dirty="0" err="1" smtClean="0">
                <a:solidFill>
                  <a:srgbClr val="92D050"/>
                </a:solidFill>
                <a:latin typeface="Century Gothic" pitchFamily="34" charset="0"/>
              </a:rPr>
              <a:t>Taipan</a:t>
            </a:r>
            <a:r>
              <a:rPr lang="sk-SK" dirty="0" smtClean="0">
                <a:solidFill>
                  <a:srgbClr val="92D050"/>
                </a:solidFill>
                <a:latin typeface="Century Gothic" pitchFamily="34" charset="0"/>
              </a:rPr>
              <a:t> </a:t>
            </a:r>
            <a:r>
              <a:rPr lang="sk-SK" dirty="0" err="1" smtClean="0">
                <a:solidFill>
                  <a:srgbClr val="92D050"/>
                </a:solidFill>
                <a:latin typeface="Century Gothic" pitchFamily="34" charset="0"/>
              </a:rPr>
              <a:t>drobnošupinatý</a:t>
            </a:r>
            <a:endParaRPr lang="sk-SK" dirty="0">
              <a:solidFill>
                <a:srgbClr val="92D050"/>
              </a:solidFill>
              <a:latin typeface="Century Gothic" pitchFamily="34" charset="0"/>
            </a:endParaRPr>
          </a:p>
        </p:txBody>
      </p:sp>
      <p:sp>
        <p:nvSpPr>
          <p:cNvPr id="3" name="Zástupný symbol pro obsah 2"/>
          <p:cNvSpPr>
            <a:spLocks noGrp="1"/>
          </p:cNvSpPr>
          <p:nvPr>
            <p:ph sz="half" idx="1"/>
          </p:nvPr>
        </p:nvSpPr>
        <p:spPr/>
        <p:txBody>
          <a:bodyPr>
            <a:normAutofit fontScale="92500"/>
          </a:bodyPr>
          <a:lstStyle/>
          <a:p>
            <a:r>
              <a:rPr lang="sk-SK" dirty="0" smtClean="0">
                <a:latin typeface="Century Gothic" pitchFamily="34" charset="0"/>
              </a:rPr>
              <a:t>2 m, stredná </a:t>
            </a:r>
            <a:r>
              <a:rPr lang="sk-SK" dirty="0" err="1" smtClean="0">
                <a:latin typeface="Century Gothic" pitchFamily="34" charset="0"/>
              </a:rPr>
              <a:t>Austália</a:t>
            </a:r>
            <a:endParaRPr lang="sk-SK" dirty="0" smtClean="0">
              <a:latin typeface="Century Gothic" pitchFamily="34" charset="0"/>
            </a:endParaRPr>
          </a:p>
          <a:p>
            <a:r>
              <a:rPr lang="sk-SK" dirty="0" smtClean="0">
                <a:latin typeface="Century Gothic" pitchFamily="34" charset="0"/>
              </a:rPr>
              <a:t>Myši, hady</a:t>
            </a:r>
          </a:p>
          <a:p>
            <a:r>
              <a:rPr lang="sk-SK" dirty="0" smtClean="0">
                <a:latin typeface="Century Gothic" pitchFamily="34" charset="0"/>
              </a:rPr>
              <a:t>Najjedovatejší suchozemský had</a:t>
            </a:r>
          </a:p>
          <a:p>
            <a:r>
              <a:rPr lang="sk-SK" dirty="0" smtClean="0">
                <a:latin typeface="Century Gothic" pitchFamily="34" charset="0"/>
              </a:rPr>
              <a:t>Jed: 400x </a:t>
            </a:r>
            <a:r>
              <a:rPr lang="sk-SK" dirty="0">
                <a:latin typeface="Century Gothic" pitchFamily="34" charset="0"/>
              </a:rPr>
              <a:t>silnejší ako jed štrkáča a </a:t>
            </a:r>
            <a:r>
              <a:rPr lang="sk-SK" b="1" dirty="0">
                <a:latin typeface="Century Gothic" pitchFamily="34" charset="0"/>
              </a:rPr>
              <a:t>50x silnejší ako jed </a:t>
            </a:r>
            <a:r>
              <a:rPr lang="sk-SK" b="1" dirty="0" smtClean="0">
                <a:latin typeface="Century Gothic" pitchFamily="34" charset="0"/>
              </a:rPr>
              <a:t>kobry</a:t>
            </a:r>
          </a:p>
          <a:p>
            <a:r>
              <a:rPr lang="sk-SK" dirty="0" smtClean="0">
                <a:latin typeface="Century Gothic" pitchFamily="34" charset="0"/>
              </a:rPr>
              <a:t>Zlyhanie pľúc</a:t>
            </a:r>
          </a:p>
          <a:p>
            <a:r>
              <a:rPr lang="sk-SK" dirty="0" smtClean="0">
                <a:latin typeface="Century Gothic" pitchFamily="34" charset="0"/>
              </a:rPr>
              <a:t>† 100 ľudí</a:t>
            </a:r>
          </a:p>
          <a:p>
            <a:endParaRPr lang="sk-SK" dirty="0" smtClean="0"/>
          </a:p>
          <a:p>
            <a:endParaRPr lang="sk-SK" dirty="0" smtClean="0"/>
          </a:p>
          <a:p>
            <a:endParaRPr lang="sk-SK" dirty="0"/>
          </a:p>
        </p:txBody>
      </p:sp>
      <p:pic>
        <p:nvPicPr>
          <p:cNvPr id="26626" name="Picture 2" descr="Výsledok vyhľadávania obrázkov pre dopyt Taipan"/>
          <p:cNvPicPr>
            <a:picLocks noChangeAspect="1" noChangeArrowheads="1"/>
          </p:cNvPicPr>
          <p:nvPr/>
        </p:nvPicPr>
        <p:blipFill>
          <a:blip r:embed="rId3" cstate="print"/>
          <a:srcRect/>
          <a:stretch>
            <a:fillRect/>
          </a:stretch>
        </p:blipFill>
        <p:spPr bwMode="auto">
          <a:xfrm>
            <a:off x="4572000" y="4268613"/>
            <a:ext cx="3960440" cy="2328739"/>
          </a:xfrm>
          <a:prstGeom prst="roundRect">
            <a:avLst/>
          </a:prstGeom>
          <a:noFill/>
        </p:spPr>
      </p:pic>
      <p:pic>
        <p:nvPicPr>
          <p:cNvPr id="26628" name="Picture 4" descr="Výsledok vyhľadávania obrázkov pre dopyt inland taipan"/>
          <p:cNvPicPr>
            <a:picLocks noChangeAspect="1" noChangeArrowheads="1"/>
          </p:cNvPicPr>
          <p:nvPr/>
        </p:nvPicPr>
        <p:blipFill>
          <a:blip r:embed="rId4" cstate="print"/>
          <a:srcRect/>
          <a:stretch>
            <a:fillRect/>
          </a:stretch>
        </p:blipFill>
        <p:spPr bwMode="auto">
          <a:xfrm>
            <a:off x="4283968" y="1412776"/>
            <a:ext cx="4680520" cy="2738645"/>
          </a:xfrm>
          <a:prstGeom prst="roundRect">
            <a:avLst/>
          </a:prstGeom>
          <a:noFill/>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92D050"/>
                </a:solidFill>
                <a:latin typeface="Century Gothic" pitchFamily="34" charset="0"/>
              </a:rPr>
              <a:t>Zdroje</a:t>
            </a:r>
            <a:endParaRPr lang="sk-SK" dirty="0">
              <a:solidFill>
                <a:srgbClr val="92D050"/>
              </a:solidFill>
              <a:latin typeface="Century Gothic" pitchFamily="34" charset="0"/>
            </a:endParaRPr>
          </a:p>
        </p:txBody>
      </p:sp>
      <p:sp>
        <p:nvSpPr>
          <p:cNvPr id="3" name="Zástupný symbol pro obsah 2"/>
          <p:cNvSpPr>
            <a:spLocks noGrp="1"/>
          </p:cNvSpPr>
          <p:nvPr>
            <p:ph idx="1"/>
          </p:nvPr>
        </p:nvSpPr>
        <p:spPr/>
        <p:txBody>
          <a:bodyPr>
            <a:normAutofit fontScale="70000" lnSpcReduction="20000"/>
          </a:bodyPr>
          <a:lstStyle/>
          <a:p>
            <a:r>
              <a:rPr lang="sk-SK" dirty="0" smtClean="0"/>
              <a:t>https://cs.wikipedia.org/wiki/Pralesni%C4%8Dka_stra%C5%A1n%C3%A1</a:t>
            </a:r>
          </a:p>
          <a:p>
            <a:r>
              <a:rPr lang="sk-SK" dirty="0" smtClean="0"/>
              <a:t>https://www.aktuality.sk/clanok/252139/top-10-najjedovatejsie-zvierata-planety-tychto-zabijakov-by-ste-stretnut-urcite-nechceli/</a:t>
            </a:r>
          </a:p>
          <a:p>
            <a:r>
              <a:rPr lang="sk-SK" dirty="0" smtClean="0"/>
              <a:t>https://cs.wikipedia.org/wiki/%C4%8Cty%C5%99hranky</a:t>
            </a:r>
          </a:p>
          <a:p>
            <a:r>
              <a:rPr lang="sk-SK" dirty="0" smtClean="0"/>
              <a:t>https://en.wikipedia.org/wiki/Cone_snail</a:t>
            </a:r>
          </a:p>
          <a:p>
            <a:r>
              <a:rPr lang="sk-SK" dirty="0" smtClean="0"/>
              <a:t>https://cs.wikipedia.org/wiki/Chobotnice_skvrnit%C3%A1</a:t>
            </a:r>
          </a:p>
          <a:p>
            <a:r>
              <a:rPr lang="sk-SK" dirty="0" smtClean="0"/>
              <a:t>http://birdz.sk/casak/najjedovatejsie-zivocichy-planety/17735-clanok.html</a:t>
            </a:r>
          </a:p>
          <a:p>
            <a:r>
              <a:rPr lang="sk-SK" dirty="0" smtClean="0"/>
              <a:t>https://cs.wikipedia.org/wiki/Pi%C5%A1tec_%C4%8Dernohlav%C3%BD</a:t>
            </a:r>
          </a:p>
          <a:p>
            <a:r>
              <a:rPr lang="sk-SK" dirty="0" smtClean="0"/>
              <a:t>http://www.pluska.sk/brejk/kuriozity/top-ten/top-10-najsmrtiacejsich-zvierat-svete.html</a:t>
            </a:r>
          </a:p>
          <a:p>
            <a:endParaRPr lang="sk-SK" dirty="0" smtClean="0"/>
          </a:p>
          <a:p>
            <a:endParaRPr lang="sk-SK" dirty="0"/>
          </a:p>
        </p:txBody>
      </p:sp>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711</Words>
  <Application>Microsoft Office PowerPoint</Application>
  <PresentationFormat>Předvádění na obrazovce (4:3)</PresentationFormat>
  <Paragraphs>80</Paragraphs>
  <Slides>10</Slides>
  <Notes>6</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Snímek 1</vt:lpstr>
      <vt:lpstr>OBSAH</vt:lpstr>
      <vt:lpstr>Pralesnička strašná</vt:lpstr>
      <vt:lpstr>Pištec čiernohlavý</vt:lpstr>
      <vt:lpstr>Štvorhranky</vt:lpstr>
      <vt:lpstr>Mramorový slimák</vt:lpstr>
      <vt:lpstr>Chobotnica škvrnitá</vt:lpstr>
      <vt:lpstr>Taipan drobnošupinatý</vt:lpstr>
      <vt:lpstr>Zdroje</vt:lpstr>
      <vt:lpstr>Ďakujem za pozornosť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Viem, že dotyk zabíja</dc:title>
  <dc:creator>Tonka</dc:creator>
  <cp:lastModifiedBy>Tonka</cp:lastModifiedBy>
  <cp:revision>21</cp:revision>
  <dcterms:created xsi:type="dcterms:W3CDTF">2017-04-23T08:14:31Z</dcterms:created>
  <dcterms:modified xsi:type="dcterms:W3CDTF">2017-04-24T19:26:04Z</dcterms:modified>
</cp:coreProperties>
</file>