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73" r:id="rId12"/>
    <p:sldId id="274" r:id="rId13"/>
    <p:sldId id="275" r:id="rId14"/>
    <p:sldId id="276" r:id="rId15"/>
    <p:sldId id="277" r:id="rId16"/>
    <p:sldId id="265" r:id="rId17"/>
    <p:sldId id="266" r:id="rId18"/>
    <p:sldId id="267" r:id="rId19"/>
    <p:sldId id="268" r:id="rId20"/>
    <p:sldId id="270" r:id="rId21"/>
    <p:sldId id="271" r:id="rId22"/>
    <p:sldId id="269" r:id="rId23"/>
    <p:sldId id="278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C347"/>
    <a:srgbClr val="FFFF99"/>
    <a:srgbClr val="969696"/>
    <a:srgbClr val="FFCC99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8" autoAdjust="0"/>
    <p:restoredTop sz="94660"/>
  </p:normalViewPr>
  <p:slideViewPr>
    <p:cSldViewPr>
      <p:cViewPr varScale="1">
        <p:scale>
          <a:sx n="68" d="100"/>
          <a:sy n="68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51B7A-0CDC-40F6-9DDD-98E5DB195D0D}" type="datetimeFigureOut">
              <a:rPr lang="sk-SK" smtClean="0"/>
              <a:t>26.9.2015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38617-3914-42CA-805C-8FB5FD37DC68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38617-3914-42CA-805C-8FB5FD37DC68}" type="slidenum">
              <a:rPr lang="sk-SK" smtClean="0"/>
              <a:t>24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5550-2199-4010-8C28-FC3D648FF1CB}" type="datetimeFigureOut">
              <a:rPr lang="sk-SK" smtClean="0"/>
              <a:t>26.9.2015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12C3-B82D-49BE-AE0E-A584875FD74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5550-2199-4010-8C28-FC3D648FF1CB}" type="datetimeFigureOut">
              <a:rPr lang="sk-SK" smtClean="0"/>
              <a:t>26.9.2015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12C3-B82D-49BE-AE0E-A584875FD74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5550-2199-4010-8C28-FC3D648FF1CB}" type="datetimeFigureOut">
              <a:rPr lang="sk-SK" smtClean="0"/>
              <a:t>26.9.2015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12C3-B82D-49BE-AE0E-A584875FD74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5550-2199-4010-8C28-FC3D648FF1CB}" type="datetimeFigureOut">
              <a:rPr lang="sk-SK" smtClean="0"/>
              <a:t>26.9.2015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12C3-B82D-49BE-AE0E-A584875FD74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5550-2199-4010-8C28-FC3D648FF1CB}" type="datetimeFigureOut">
              <a:rPr lang="sk-SK" smtClean="0"/>
              <a:t>26.9.2015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12C3-B82D-49BE-AE0E-A584875FD74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5550-2199-4010-8C28-FC3D648FF1CB}" type="datetimeFigureOut">
              <a:rPr lang="sk-SK" smtClean="0"/>
              <a:t>26.9.2015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12C3-B82D-49BE-AE0E-A584875FD74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5550-2199-4010-8C28-FC3D648FF1CB}" type="datetimeFigureOut">
              <a:rPr lang="sk-SK" smtClean="0"/>
              <a:t>26.9.2015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12C3-B82D-49BE-AE0E-A584875FD74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5550-2199-4010-8C28-FC3D648FF1CB}" type="datetimeFigureOut">
              <a:rPr lang="sk-SK" smtClean="0"/>
              <a:t>26.9.2015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12C3-B82D-49BE-AE0E-A584875FD74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5550-2199-4010-8C28-FC3D648FF1CB}" type="datetimeFigureOut">
              <a:rPr lang="sk-SK" smtClean="0"/>
              <a:t>26.9.2015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12C3-B82D-49BE-AE0E-A584875FD74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5550-2199-4010-8C28-FC3D648FF1CB}" type="datetimeFigureOut">
              <a:rPr lang="sk-SK" smtClean="0"/>
              <a:t>26.9.2015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12C3-B82D-49BE-AE0E-A584875FD74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5550-2199-4010-8C28-FC3D648FF1CB}" type="datetimeFigureOut">
              <a:rPr lang="sk-SK" smtClean="0"/>
              <a:t>26.9.2015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12C3-B82D-49BE-AE0E-A584875FD74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5550-2199-4010-8C28-FC3D648FF1CB}" type="datetimeFigureOut">
              <a:rPr lang="sk-SK" smtClean="0"/>
              <a:t>26.9.2015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E12C3-B82D-49BE-AE0E-A584875FD744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sk/url?sa=i&amp;rct=j&amp;q=&amp;esrc=s&amp;source=images&amp;cd=&amp;cad=rja&amp;uact=8&amp;ved=0CAcQjRxqFQoTCPjG1unJlcgCFUI5FAodFEkMBg&amp;url=https%3A%2F%2Fen.wikipedia.org%2Fwiki%2FMother_goddess&amp;psig=AFQjCNG-m2ro7cqfO4zx9y9Nc57H1XUPUw&amp;ust=1443387025438912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sk/url?sa=i&amp;rct=j&amp;q=&amp;esrc=s&amp;source=images&amp;cd=&amp;cad=rja&amp;uact=8&amp;ved=0CAcQjRxqFQoTCK-j3e7QlcgCFUhbFAodTpUHqg&amp;url=https%3A%2F%2Fsk.wikipedia.org%2Fwiki%2FCharitky&amp;psig=AFQjCNGSpMAFfiVRxdfwSnSHlSOIw5b6JA&amp;ust=1443388914665673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oogle.sk/url?sa=i&amp;rct=j&amp;q=&amp;esrc=s&amp;source=images&amp;cd=&amp;cad=rja&amp;uact=8&amp;ved=0CAcQjRxqFQoTCLv0sPjRlcgCFQNtFAodR7wFAw&amp;url=http%3A%2F%2Fstyle.iprima.cz%2Fkuriozity%2Fkrasavice-v-behu-casu-jak-se-menil-ideal-krasy&amp;bvm=bv.103388427,d.d24&amp;psig=AFQjCNFbQ5u_rA9kFo1pAayySOKJX2opfw&amp;ust=1443389200133433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sk/url?sa=i&amp;rct=j&amp;q=&amp;esrc=s&amp;source=images&amp;cd=&amp;cad=rja&amp;uact=8&amp;ved=0CAcQjRxqFQoTCOvKnYDUlcgCFQa5FAodjLML7g&amp;url=https%3A%2F%2Fcommons.wikimedia.org%2Fwiki%2FFile%3ATizian_410.jpg&amp;bvm=bv.103388427,d.d24&amp;psig=AFQjCNGQBRhZpXz8sbc6Wwv6WJlsO45RYw&amp;ust=144338973886729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hyperlink" Target="http://www.google.sk/url?sa=i&amp;rct=j&amp;q=&amp;esrc=s&amp;source=images&amp;cd=&amp;cad=rja&amp;uact=8&amp;ved=0CAcQjRxqFQoTCOy__vnTlcgCFQHvFAodEwUNmQ&amp;url=http%3A%2F%2Fwww.projektmoda.wz.cz%2Frenesancia.htm&amp;bvm=bv.103388427,d.d24&amp;psig=AFQjCNGQBRhZpXz8sbc6Wwv6WJlsO45RYw&amp;ust=144338973886729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sk/url?sa=i&amp;rct=j&amp;q=&amp;esrc=s&amp;source=images&amp;cd=&amp;cad=rja&amp;uact=8&amp;ved=0CAcQjRxqFQoTCKLi-efXlcgCFUTVFAodMoQHdA&amp;url=http%3A%2F%2Fwww.moda.sk%2Fmagazin%2Fhistoria-mody-renesancne-odievanie-vzostup-mestianstva&amp;bvm=bv.103388427,d.d24&amp;psig=AFQjCNEznx4GvLBwQ-VS5rLsR6pfe750VQ&amp;ust=1443390740023590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sk/url?sa=i&amp;rct=j&amp;q=&amp;esrc=s&amp;source=images&amp;cd=&amp;cad=rja&amp;uact=8&amp;ved=0CAcQjRxqFQoTCKaVt-G1lcgCFYteFAodNxQMzg&amp;url=http%3A%2F%2Fwww.theclosetfeminist.ca%2Fwhy-we-love-her-why-we-cant-coco-chanel%2F&amp;bvm=bv.103388427,d.bGQ&amp;psig=AFQjCNFNdvHXRvy8fttMSWnWXdNbhyzLjA&amp;ust=1443381631955682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sk/url?sa=i&amp;rct=j&amp;q=&amp;esrc=s&amp;source=images&amp;cd=&amp;cad=rja&amp;uact=8&amp;ved=0CAcQjRxqFQoTCIaGla-4lcgCFUXAFAodXRQFVA&amp;url=http%3A%2F%2Fjacksonupperco.com%2Ftag%2Fmae-west%2F&amp;bvm=bv.103388427,d.bGQ&amp;psig=AFQjCNEyTGUt0d0r1fUTEgzY6oJC2Whgww&amp;ust=1443382326868867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sk/url?sa=i&amp;rct=j&amp;q=&amp;esrc=s&amp;source=images&amp;cd=&amp;cad=rja&amp;uact=8&amp;ved=0CAcQjRxqFQoTCPqWzcq5lcgCFUbFFAodJp4J3Q&amp;url=http%3A%2F%2Fwww.playbuzz.com%2Fufg201110%2Faudrey-hepburn-or-marilyn-monroe&amp;bvm=bv.103388427,d.bGQ&amp;psig=AFQjCNHjWLrXa_vUvFEqz-4Hb7lo05Qmaw&amp;ust=1443382662551686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hyperlink" Target="http://www.google.sk/url?sa=i&amp;rct=j&amp;q=&amp;esrc=s&amp;source=images&amp;cd=&amp;cad=rja&amp;uact=8&amp;ved=0CAcQjRxqFQoTCMCK4-O5lcgCFcHWFAodMLEO8g&amp;url=http%3A%2F%2Fwww.marieclaire.co.uk%2Fnews%2Fcelebrity%2F544832%2Flive-like-brigitte-bardot-for-a-cool-5-1m.html&amp;bvm=bv.103388427,d.bGQ&amp;psig=AFQjCNGDSyzft7UOb7Q8wT4sbq55eFADRg&amp;ust=1443382715380302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sk/url?sa=i&amp;rct=j&amp;q=&amp;esrc=s&amp;source=images&amp;cd=&amp;cad=rja&amp;uact=8&amp;ved=0CAcQjRxqFQoTCL3t5_67lcgCFYS0FAodqyQIgg&amp;url=http%3A%2F%2Fwww.polyvore.com%2Ftwiggy_lawson_fashion%2Fthing%3Fid%3D67305861&amp;bvm=bv.103388427,d.bGQ&amp;psig=AFQjCNHx3STpkXXEyhKxRI3KUP-LIJCUOw&amp;ust=1443383303897948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sk/url?sa=i&amp;rct=j&amp;q=&amp;esrc=s&amp;source=images&amp;cd=&amp;cad=rja&amp;uact=8&amp;ved=0CAcQjRxqFQoTCPeYvNzIlcgCFUrsFAod30wIDQ&amp;url=http%3A%2F%2Fwww.top-fashion.sk%2Findex.php%2Flifestyle%2Fapetit%2F594-najznamejie-plavky-vetkych-ias-1-as&amp;bvm=bv.103388427,d.bGQ&amp;psig=AFQjCNH_1DRpMcA7STKKjtS3Eh_Jx8b0xA&amp;ust=1443386720789489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sk/url?sa=i&amp;rct=j&amp;q=&amp;esrc=s&amp;source=images&amp;cd=&amp;cad=rja&amp;uact=8&amp;ved=0CAcQjRxqFQoTCNK6_4O_lcgCFYJaFAodm30ENQ&amp;url=http%3A%2F%2Fwww.breitbart.com%2Fbig-hollywood%2F2015%2F06%2F08%2Freport-kate-moss-calls-pilot-a-basic-bitch-escorted-from-plane-for-disruptive-behavior%2F&amp;bvm=bv.103388427,d.bGQ&amp;psig=AFQjCNEaWMlgzLuy2kpb_kRda3kPG4u3QA&amp;ust=1443384115346617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sk/url?sa=i&amp;rct=j&amp;q=&amp;esrc=s&amp;source=images&amp;cd=&amp;cad=rja&amp;uact=8&amp;ved=0CAcQjRxqFQoTCL_egrrclcgCFUlUFAodLzUJog&amp;url=http%3A%2F%2Fwww.kamoska.cz%2Fstyl-a-moda%2Fjak-se-menila-idealni-postava-v-prubehu-veku.html&amp;bvm=bv.103388427,d.d24&amp;psig=AFQjCNF1GPO9hGaZJQTd65FMiqww77HrRA&amp;ust=1443391626329282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hyperlink" Target="http://www.google.sk/url?sa=i&amp;rct=j&amp;q=&amp;esrc=s&amp;source=images&amp;cd=&amp;cad=rja&amp;uact=8&amp;ved=0CAcQjRxqFQoTCL_egrrclcgCFUlUFAodLzUJog&amp;url=http%3A%2F%2Fzpravy.idnes.cz%2Fkdo-se-zajima-o-iran-nemel-by-prehlednout-tureckovu-knihu-pzb-%2Fzpr_archiv.aspx%3Fc%3DA130619_191142_kavarna_chu&amp;bvm=bv.103388427,d.d24&amp;psig=AFQjCNF1GPO9hGaZJQTd65FMiqww77HrRA&amp;ust=1443391626329282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k/url?sa=i&amp;rct=j&amp;q=&amp;esrc=s&amp;source=images&amp;cd=&amp;cad=rja&amp;uact=8&amp;ved=0CAcQjRxqFQoTCLLa2p_elcgCFceYGgodP3wO4Q&amp;url=http%3A%2F%2Fprozeny.blesk.cz%2Fclanek%2Fpro-zeny-volny-cas-koktejl%2F202029%2Fnebezpecna-krasa-zeny-se-vykrmuji-jako-husy.html&amp;bvm=bv.103388427,d.d2s&amp;psig=AFQjCNGpoRyB4mynwcgRsiv28_S_gr0gsQ&amp;ust=144339250216402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sk/url?sa=i&amp;rct=j&amp;q=&amp;esrc=s&amp;source=images&amp;cd=&amp;cad=rja&amp;uact=8&amp;ved=0CAcQjRxqFQoTCI3HwvvflcgCFQM_Ggod5Y4LRQ&amp;url=http%3A%2F%2Ffpv.uniza.sk%2Forgpoz%2Fkrasa%2Fhistoria.php&amp;bvm=bv.103388427,d.d2s&amp;psig=AFQjCNHXO_WvLsWcIPftVTP80mV7JSFLrA&amp;ust=1443392957926328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sk/url?sa=i&amp;rct=j&amp;q=&amp;esrc=s&amp;source=images&amp;cd=&amp;cad=rja&amp;uact=8&amp;ved=0CAcQjRxqFQoTCPvnx8fjlcgCFYK6GgodmHABEQ&amp;url=http%3A%2F%2Fprogramy.pravda.sk%2FtvDetail.aspx%3Fid%3D47132&amp;bvm=bv.103388427,d.d2s&amp;psig=AFQjCNH8RYZ1_iumNW6kEKyl9EbR4HlHSQ&amp;ust=1443393921767623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sk/url?sa=i&amp;rct=j&amp;q=&amp;esrc=s&amp;source=images&amp;cd=&amp;cad=rja&amp;uact=8&amp;ved=0CAcQjRxqFQoTCNHuw5bmlcgCFcO6FAod_AcHnw&amp;url=http%3A%2F%2Finsilhouette.blogspot.com%2F2010_12_01_archive.html&amp;bvm=bv.103388427,d.d2s&amp;psig=AFQjCNH9ZQUKDBbnA30L9V8-oFd05Nzi4A&amp;ust=1443394335753309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sk/url?sa=i&amp;rct=j&amp;q=&amp;esrc=s&amp;source=images&amp;cd=&amp;cad=rja&amp;uact=8&amp;ved=0CAcQjRxqFQoTCL3yjtLglcgCFYPUGgodSccERQ&amp;url=http%3A%2F%2Finterez.sk%2Fako-sa-menil-zensky-ideal-krasy-pocas-nasich-dejin%2F&amp;bvm=bv.103388427,d.d2s&amp;psig=AFQjCNF8yrHBL0l1kU52MZ0BV1MDIUwi-A&amp;ust=144339303042135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hyperlink" Target="http://www.google.sk/url?sa=i&amp;rct=j&amp;q=&amp;esrc=s&amp;source=images&amp;cd=&amp;cad=rja&amp;uact=8&amp;ved=0CAcQjRxqFQoTCPHEj4bhlcgCFQPXGgodglMFQQ&amp;url=http%3A%2F%2Fsport.tn.nova.cz%2Fbin%2Fmobile%2Findex.php%3Farticle_id%3D171863&amp;bvm=bv.103388427,d.d2s&amp;psig=AFQjCNFO9rNkTIIYAmyG_uXmQGI2ngrbsw&amp;ust=1443393214836579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sk/url?sa=i&amp;rct=j&amp;q=&amp;esrc=s&amp;source=images&amp;cd=&amp;cad=rja&amp;uact=8&amp;ved=0CAcQjRxqFQoTCPKN7YKklcgCFQY-FAoduCED2w&amp;url=http%3A%2F%2Fbirdz.sk%2Fforum%2Fchalani-musi-byt-pekna-%2F116403-tema.html%2F&amp;bvm=bv.103388427,d.bGQ&amp;psig=AFQjCNGqkLe6mN5tP-dUisOTV5wDEtWPBg&amp;ust=144337684915926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sk/url?sa=i&amp;rct=j&amp;q=&amp;esrc=s&amp;source=images&amp;cd=&amp;cad=rja&amp;uact=8&amp;ved=0CAcQjRxqFQoTCJyknpyklcgCFQbtFAod3goGkg&amp;url=http%3A%2F%2Fwww.akademiakrasy.sk%2Fc%2F3416%2Fako-byt-krasna-aj-bez-make-upu&amp;bvm=bv.103388427,d.bGQ&amp;psig=AFQjCNE1QdY8pU6z2Gn3FqvR7b98ybpQng&amp;ust=144337692810944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sk/url?sa=i&amp;rct=j&amp;q=&amp;esrc=s&amp;source=images&amp;cd=&amp;cad=rja&amp;uact=8&amp;ved=0CAcQjRxqFQoTCK2UpqymlcgCFUGhFAodE7cDVw&amp;url=http%3A%2F%2Fkashyappoem.blogspot.com%2F&amp;bvm=bv.103388427,d.bGQ&amp;psig=AFQjCNFAkOPWdYdN19AKciFtEVCSLJlAnw&amp;ust=1443377494583361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http://www.google.sk/url?sa=i&amp;rct=j&amp;q=&amp;esrc=s&amp;source=images&amp;cd=&amp;cad=rja&amp;uact=8&amp;ved=0CAcQjRxqFQoTCObfmNamlcgCFUK9FAodZWgFiw&amp;url=http%3A%2F%2Fm.aktualpost.com%2F2015%2F09%2Fpentingkah-memaksakan-anak-usia-dini-dan-sd-wajib-bisa-baca-tulis-hitung%2F&amp;bvm=bv.103388427,d.bGQ&amp;psig=AFQjCNFAkOPWdYdN19AKciFtEVCSLJlAnw&amp;ust=144337749458336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www.google.sk/url?sa=i&amp;rct=j&amp;q=&amp;esrc=s&amp;source=images&amp;cd=&amp;cad=rja&amp;uact=8&amp;ved=0CAcQjRxqFQoTCJG98dOplcgCFYw7FAodp0MFBg&amp;url=http%3A%2F%2Fprojektyrd.zoznam.sk%2Fsk%2Fkategorie%2Fclassic%2Fdom-uprostred-hrozna-478.html&amp;bvm=bv.103388427,d.bGQ&amp;psig=AFQjCNH7Q6pK_FwcbaUCnpe8Se1tOTXEBw&amp;ust=144337838244142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sk/url?sa=i&amp;rct=j&amp;q=&amp;esrc=s&amp;source=images&amp;cd=&amp;cad=rja&amp;uact=8&amp;ved=0CAcQjRxqFQoTCP6okImqlcgCFQVCFAod6zoPIg&amp;url=http%3A%2F%2Ffotky.sme.sk%2Ffotka%2F77348%2Fumelec&amp;bvm=bv.103388427,d.bGQ&amp;psig=AFQjCNFr_ov8lWBWW0C9nZ00e8LBeQn6ww&amp;ust=1443378491878883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www.google.sk/url?sa=i&amp;rct=j&amp;q=&amp;esrc=s&amp;source=images&amp;cd=&amp;cad=rja&amp;uact=8&amp;ved=0CAcQjRxqFQoTCKDMxO6plcgCFYQ6FAoduYgKbg&amp;url=https%3A%2F%2Fwww.su.krakow.pl%2Fchirurg-z-certyfikatem&amp;bvm=bv.103388427,d.bGQ&amp;psig=AFQjCNEgWfbJ7IZMr72Awpc4GmM1GzYapQ&amp;ust=144337843958676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sk/url?sa=i&amp;rct=j&amp;q=&amp;esrc=s&amp;source=images&amp;cd=&amp;cad=rja&amp;uact=8&amp;ved=0CAcQjRxqFQoTCPiD38OqlcgCFYs3FAodqJcCyQ&amp;url=https%3A%2F%2Fen.wikipedia.org%2Fwiki%2FMona_Lisa&amp;bvm=bv.103388427,d.bGQ&amp;psig=AFQjCNHRM7AOFe926IhbTbTW--M5xjIkCg&amp;ust=144337862252407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sk/url?sa=i&amp;rct=j&amp;q=&amp;esrc=s&amp;source=images&amp;cd=&amp;cad=rja&amp;uact=8&amp;ved=0CAcQjRxqFQoTCPj3gKatlcgCFUK2FAodDfANQQ&amp;url=http%3A%2F%2Fwww.topky.sk%2Fgl%2F116782%2F1025295%2FKoniec-evolucie--Ludsky-mozog-vraj-dosiahol-plnu-kapacitu&amp;bvm=bv.103388427,d.bGQ&amp;psig=AFQjCNHMiPVld1ojDf7nSve2aXdcP8kK4A&amp;ust=144337935425024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sk/url?sa=i&amp;rct=j&amp;q=&amp;esrc=s&amp;source=images&amp;cd=&amp;cad=rja&amp;uact=8&amp;ved=0CAcQjRxqFQoTCN73xsuwlcgCFQVVFAodC4cMQg&amp;url=http%3A%2F%2Fwww.topmagazin.sk%2Fumelec-vytvara-dokonale-tvare-kombinovanim-fotografii-roznych-celebrit%2F&amp;bvm=bv.103388427,d.bGQ&amp;psig=AFQjCNGnkJHpfLCV8r7jwqAOCl-qHIjn7Q&amp;ust=1443380235617078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sk/url?sa=i&amp;rct=j&amp;q=&amp;esrc=s&amp;source=images&amp;cd=&amp;cad=rja&amp;uact=8&amp;ved=0CAcQjRxqFQoTCO34k5fPlcgCFUrtFAodsOQGmg&amp;url=http%3A%2F%2Fwww.tvarpraveku.wz.cz%2Fpuper10a.htm&amp;bvm=bv.103388427,d.d24&amp;psig=AFQjCNHSnDvCwCgdnufXMcGxic8lEYT3yg&amp;ust=1443388436393710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772400" cy="1470025"/>
          </a:xfrm>
        </p:spPr>
        <p:txBody>
          <a:bodyPr>
            <a:normAutofit/>
          </a:bodyPr>
          <a:lstStyle/>
          <a:p>
            <a:r>
              <a:rPr lang="sk-SK" sz="8800" dirty="0" smtClean="0">
                <a:solidFill>
                  <a:srgbClr val="EFC347"/>
                </a:solidFill>
                <a:latin typeface="Algerian" pitchFamily="82" charset="0"/>
              </a:rPr>
              <a:t>Ideál krásy</a:t>
            </a:r>
            <a:endParaRPr lang="sk-SK" sz="8800" dirty="0">
              <a:solidFill>
                <a:srgbClr val="EFC347"/>
              </a:solidFill>
              <a:latin typeface="Algerian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76056" y="5661248"/>
            <a:ext cx="5248672" cy="1196752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>
                <a:solidFill>
                  <a:schemeClr val="bg1">
                    <a:lumMod val="95000"/>
                  </a:schemeClr>
                </a:solidFill>
              </a:rPr>
              <a:t>Katarína </a:t>
            </a:r>
            <a:r>
              <a:rPr lang="sk-SK" dirty="0" err="1" smtClean="0">
                <a:solidFill>
                  <a:schemeClr val="bg1">
                    <a:lumMod val="95000"/>
                  </a:schemeClr>
                </a:solidFill>
              </a:rPr>
              <a:t>Šlosárová</a:t>
            </a:r>
            <a:endParaRPr lang="sk-SK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sk-SK" dirty="0" smtClean="0">
                <a:solidFill>
                  <a:schemeClr val="bg1">
                    <a:lumMod val="95000"/>
                  </a:schemeClr>
                </a:solidFill>
              </a:rPr>
              <a:t>Lenka </a:t>
            </a:r>
            <a:r>
              <a:rPr lang="sk-SK" dirty="0" err="1" smtClean="0">
                <a:solidFill>
                  <a:schemeClr val="bg1">
                    <a:lumMod val="95000"/>
                  </a:schemeClr>
                </a:solidFill>
              </a:rPr>
              <a:t>Puháková</a:t>
            </a:r>
            <a:endParaRPr lang="sk-SK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sk-SK" dirty="0" smtClean="0">
                <a:solidFill>
                  <a:schemeClr val="bg1">
                    <a:lumMod val="95000"/>
                  </a:schemeClr>
                </a:solidFill>
              </a:rPr>
              <a:t>II.A</a:t>
            </a:r>
            <a:endParaRPr lang="sk-SK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 txBox="1">
            <a:spLocks/>
          </p:cNvSpPr>
          <p:nvPr/>
        </p:nvSpPr>
        <p:spPr>
          <a:xfrm>
            <a:off x="899592" y="908720"/>
            <a:ext cx="1954560" cy="584775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sk-SK" sz="3200" dirty="0" smtClean="0">
                <a:solidFill>
                  <a:schemeClr val="bg1"/>
                </a:solidFill>
              </a:rPr>
              <a:t>pravek</a:t>
            </a: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26" name="Picture 2" descr="https://upload.wikimedia.org/wikipedia/commons/thumb/b/b8/Vestonicka_venuse_edit.jpg/220px-Vestonicka_venuse_edi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24744"/>
            <a:ext cx="2490589" cy="4869659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899592" y="2780928"/>
            <a:ext cx="360040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Věstonická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smtClean="0">
                <a:solidFill>
                  <a:schemeClr val="bg1"/>
                </a:solidFill>
              </a:rPr>
              <a:t>venuša-</a:t>
            </a:r>
            <a:br>
              <a:rPr lang="sk-SK" sz="3200" dirty="0" smtClean="0">
                <a:solidFill>
                  <a:schemeClr val="bg1"/>
                </a:solidFill>
              </a:rPr>
            </a:br>
            <a:r>
              <a:rPr lang="sk-SK" sz="3200" dirty="0" smtClean="0">
                <a:solidFill>
                  <a:schemeClr val="bg1"/>
                </a:solidFill>
              </a:rPr>
              <a:t>  plodnosť </a:t>
            </a:r>
            <a:endParaRPr lang="sk-SK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 txBox="1">
            <a:spLocks/>
          </p:cNvSpPr>
          <p:nvPr/>
        </p:nvSpPr>
        <p:spPr>
          <a:xfrm>
            <a:off x="683568" y="980728"/>
            <a:ext cx="4032448" cy="584775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sk-SK" sz="3200" noProof="0" dirty="0" smtClean="0">
                <a:solidFill>
                  <a:schemeClr val="bg1"/>
                </a:solidFill>
              </a:rPr>
              <a:t>Antické Grécko a Rím</a:t>
            </a: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4" name="Picture 4" descr="https://upload.wikimedia.org/wikipedia/commons/thumb/f/f5/The_Three_Graces,_by_Peter_Paul_Rubens,_from_Prado_in_Google_Earth.jpg/840px-The_Three_Graces,_by_Peter_Paul_Rubens,_from_Prado_in_Google_Eart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72816"/>
            <a:ext cx="3067050" cy="3743325"/>
          </a:xfrm>
          <a:prstGeom prst="rect">
            <a:avLst/>
          </a:prstGeom>
          <a:noFill/>
        </p:spPr>
      </p:pic>
      <p:sp>
        <p:nvSpPr>
          <p:cNvPr id="8" name="Zástupný symbol obsahu 2"/>
          <p:cNvSpPr>
            <a:spLocks noGrp="1"/>
          </p:cNvSpPr>
          <p:nvPr>
            <p:ph sz="half" idx="1"/>
          </p:nvPr>
        </p:nvSpPr>
        <p:spPr>
          <a:xfrm>
            <a:off x="5868144" y="5661248"/>
            <a:ext cx="1440160" cy="504056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dirty="0" err="1" smtClean="0">
                <a:solidFill>
                  <a:schemeClr val="bg1"/>
                </a:solidFill>
              </a:rPr>
              <a:t>charitky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683568" y="3140968"/>
            <a:ext cx="360040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smtClean="0">
                <a:solidFill>
                  <a:schemeClr val="bg1"/>
                </a:solidFill>
              </a:rPr>
              <a:t>dlhé blond </a:t>
            </a:r>
            <a:br>
              <a:rPr lang="sk-SK" sz="3200" dirty="0" smtClean="0">
                <a:solidFill>
                  <a:schemeClr val="bg1"/>
                </a:solidFill>
              </a:rPr>
            </a:br>
            <a:r>
              <a:rPr lang="sk-SK" sz="3200" dirty="0" smtClean="0">
                <a:solidFill>
                  <a:schemeClr val="bg1"/>
                </a:solidFill>
              </a:rPr>
              <a:t>  odfarbené vlasy</a:t>
            </a:r>
            <a:endParaRPr lang="sk-SK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tyle.iprima.cz/sites/default/files/image_crops/image_280x280/b/428435_ve-stredoveku-byl-zase-zensky-ideal-krasy-ovlivnen_image_280x28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348880"/>
            <a:ext cx="3240360" cy="3240360"/>
          </a:xfrm>
          <a:prstGeom prst="rect">
            <a:avLst/>
          </a:prstGeom>
          <a:noFill/>
        </p:spPr>
      </p:pic>
      <p:sp>
        <p:nvSpPr>
          <p:cNvPr id="6" name="Zástupný symbol obsahu 4"/>
          <p:cNvSpPr txBox="1">
            <a:spLocks/>
          </p:cNvSpPr>
          <p:nvPr/>
        </p:nvSpPr>
        <p:spPr>
          <a:xfrm>
            <a:off x="683568" y="980728"/>
            <a:ext cx="4032448" cy="584775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sk-SK" sz="3200" noProof="0" dirty="0" smtClean="0">
                <a:solidFill>
                  <a:schemeClr val="bg1"/>
                </a:solidFill>
              </a:rPr>
              <a:t>stredoveká Európa</a:t>
            </a: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860032" y="2996952"/>
            <a:ext cx="3456384" cy="184665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 zahalené vlasy</a:t>
            </a:r>
          </a:p>
          <a:p>
            <a:pPr>
              <a:buFont typeface="Arial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odsúdené nosenie</a:t>
            </a:r>
            <a:br>
              <a:rPr lang="sk-SK" sz="3200" dirty="0" smtClean="0">
                <a:solidFill>
                  <a:schemeClr val="bg1"/>
                </a:solidFill>
              </a:rPr>
            </a:br>
            <a:r>
              <a:rPr lang="sk-SK" sz="3200" dirty="0" smtClean="0">
                <a:solidFill>
                  <a:schemeClr val="bg1"/>
                </a:solidFill>
              </a:rPr>
              <a:t>  šperkov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4"/>
          <p:cNvSpPr txBox="1">
            <a:spLocks/>
          </p:cNvSpPr>
          <p:nvPr/>
        </p:nvSpPr>
        <p:spPr>
          <a:xfrm>
            <a:off x="899592" y="620688"/>
            <a:ext cx="2448272" cy="584775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sk-SK" sz="3200" noProof="0" dirty="0" smtClean="0">
                <a:solidFill>
                  <a:schemeClr val="bg1"/>
                </a:solidFill>
              </a:rPr>
              <a:t>renesancia</a:t>
            </a: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4499992" y="4509120"/>
            <a:ext cx="3672408" cy="184665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 červenkasté líca</a:t>
            </a:r>
          </a:p>
          <a:p>
            <a:pPr>
              <a:buFont typeface="Arial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centrom pozornosti</a:t>
            </a:r>
            <a:br>
              <a:rPr lang="sk-SK" sz="3200" dirty="0" smtClean="0">
                <a:solidFill>
                  <a:schemeClr val="bg1"/>
                </a:solidFill>
              </a:rPr>
            </a:br>
            <a:r>
              <a:rPr lang="sk-SK" sz="3200" dirty="0" smtClean="0">
                <a:solidFill>
                  <a:schemeClr val="bg1"/>
                </a:solidFill>
              </a:rPr>
              <a:t>  - prsia</a:t>
            </a:r>
            <a:endParaRPr lang="sk-SK" sz="3200" dirty="0" smtClean="0">
              <a:solidFill>
                <a:schemeClr val="bg1"/>
              </a:solidFill>
            </a:endParaRPr>
          </a:p>
          <a:p>
            <a:endParaRPr lang="sk-SK" dirty="0"/>
          </a:p>
        </p:txBody>
      </p:sp>
      <p:pic>
        <p:nvPicPr>
          <p:cNvPr id="32772" name="Picture 4" descr="https://upload.wikimedia.org/wikipedia/commons/a/a4/Tizian_4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76672"/>
            <a:ext cx="2962275" cy="3743325"/>
          </a:xfrm>
          <a:prstGeom prst="rect">
            <a:avLst/>
          </a:prstGeom>
          <a:noFill/>
        </p:spPr>
      </p:pic>
      <p:pic>
        <p:nvPicPr>
          <p:cNvPr id="32774" name="Picture 6" descr="http://www.projektmoda.wz.cz/picture/ren0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b="13436"/>
          <a:stretch>
            <a:fillRect/>
          </a:stretch>
        </p:blipFill>
        <p:spPr bwMode="auto">
          <a:xfrm>
            <a:off x="827584" y="1700808"/>
            <a:ext cx="2724150" cy="3240360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899592" y="5589240"/>
            <a:ext cx="252028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prsia </a:t>
            </a:r>
            <a:r>
              <a:rPr lang="sk-SK" sz="3200" dirty="0" err="1" smtClean="0">
                <a:solidFill>
                  <a:schemeClr val="bg1"/>
                </a:solidFill>
              </a:rPr>
              <a:t>skrývalí</a:t>
            </a:r>
            <a:endParaRPr lang="sk-SK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899592" y="1412776"/>
            <a:ext cx="252028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3200" dirty="0" smtClean="0">
                <a:solidFill>
                  <a:schemeClr val="bg1"/>
                </a:solidFill>
              </a:rPr>
              <a:t>18. storočie</a:t>
            </a:r>
            <a:endParaRPr lang="sk-SK" sz="3200" dirty="0">
              <a:solidFill>
                <a:schemeClr val="bg1"/>
              </a:solidFill>
            </a:endParaRPr>
          </a:p>
        </p:txBody>
      </p:sp>
      <p:pic>
        <p:nvPicPr>
          <p:cNvPr id="33794" name="Picture 2" descr="http://www.moda.sk/files/4f017330-8bb8-11db-8821-1142abe2a64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340768"/>
            <a:ext cx="2394198" cy="4567572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971600" y="3356992"/>
            <a:ext cx="288032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úzky pás</a:t>
            </a:r>
          </a:p>
          <a:p>
            <a:pPr>
              <a:buFont typeface="Arial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zložité účesy</a:t>
            </a:r>
            <a:endParaRPr lang="sk-SK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77c2fb8a0e_77051052_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5024" y="2136648"/>
            <a:ext cx="6473952" cy="2584704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1331640" y="1196752"/>
            <a:ext cx="252028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3200" dirty="0" smtClean="0">
                <a:solidFill>
                  <a:schemeClr val="bg1"/>
                </a:solidFill>
              </a:rPr>
              <a:t>19. storočie</a:t>
            </a:r>
            <a:endParaRPr lang="sk-SK" sz="3200" dirty="0">
              <a:solidFill>
                <a:schemeClr val="bg1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1259632" y="5157192"/>
            <a:ext cx="4824536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korzety- extrémne úzky pás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5112568" cy="1143000"/>
          </a:xfrm>
          <a:solidFill>
            <a:schemeClr val="tx1"/>
          </a:solidFill>
        </p:spPr>
        <p:txBody>
          <a:bodyPr/>
          <a:lstStyle/>
          <a:p>
            <a:r>
              <a:rPr lang="sk-SK" dirty="0" smtClean="0">
                <a:solidFill>
                  <a:srgbClr val="EFC347"/>
                </a:solidFill>
              </a:rPr>
              <a:t>Ideál v 20. storočí</a:t>
            </a:r>
            <a:endParaRPr lang="sk-SK" dirty="0">
              <a:solidFill>
                <a:srgbClr val="EFC347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868144" y="5229200"/>
            <a:ext cx="2026568" cy="576064"/>
          </a:xfrm>
          <a:solidFill>
            <a:schemeClr val="tx1"/>
          </a:solidFill>
        </p:spPr>
        <p:txBody>
          <a:bodyPr/>
          <a:lstStyle/>
          <a:p>
            <a:pPr>
              <a:buNone/>
            </a:pPr>
            <a:r>
              <a:rPr lang="sk-SK" dirty="0" err="1">
                <a:solidFill>
                  <a:schemeClr val="bg1"/>
                </a:solidFill>
              </a:rPr>
              <a:t>Coco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Chanel</a:t>
            </a:r>
            <a:r>
              <a:rPr lang="sk-SK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1506" name="Picture 2" descr="http://www.theclosetfeminist.ca/wp-content/uploads/2014/08/Coco-Chanel-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988840"/>
            <a:ext cx="2990989" cy="3168352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683568" y="3501008"/>
            <a:ext cx="3600400" cy="206210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smtClean="0">
                <a:solidFill>
                  <a:schemeClr val="bg1"/>
                </a:solidFill>
              </a:rPr>
              <a:t>odklon </a:t>
            </a:r>
            <a:r>
              <a:rPr lang="sk-SK" sz="3200" dirty="0">
                <a:solidFill>
                  <a:schemeClr val="bg1"/>
                </a:solidFill>
              </a:rPr>
              <a:t>od ideálu </a:t>
            </a:r>
            <a:r>
              <a:rPr lang="sk-SK" sz="3200" dirty="0" smtClean="0">
                <a:solidFill>
                  <a:schemeClr val="bg1"/>
                </a:solidFill>
              </a:rPr>
              <a:t> </a:t>
            </a:r>
            <a:br>
              <a:rPr lang="sk-SK" sz="3200" dirty="0" smtClean="0">
                <a:solidFill>
                  <a:schemeClr val="bg1"/>
                </a:solidFill>
              </a:rPr>
            </a:br>
            <a:r>
              <a:rPr lang="sk-SK" sz="3200" dirty="0" smtClean="0">
                <a:solidFill>
                  <a:schemeClr val="bg1"/>
                </a:solidFill>
              </a:rPr>
              <a:t>   bledej pleti</a:t>
            </a:r>
          </a:p>
          <a:p>
            <a:pPr>
              <a:buFont typeface="Arial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 upúšťanie od  </a:t>
            </a:r>
            <a:br>
              <a:rPr lang="sk-SK" sz="3200" dirty="0" smtClean="0">
                <a:solidFill>
                  <a:schemeClr val="bg1"/>
                </a:solidFill>
              </a:rPr>
            </a:br>
            <a:r>
              <a:rPr lang="sk-SK" sz="3200" dirty="0" smtClean="0">
                <a:solidFill>
                  <a:schemeClr val="bg1"/>
                </a:solidFill>
              </a:rPr>
              <a:t>   nosenia korzetov</a:t>
            </a:r>
            <a:endParaRPr lang="sk-SK" sz="3200" dirty="0">
              <a:solidFill>
                <a:schemeClr val="bg1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827584" y="1772816"/>
            <a:ext cx="2304256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3200" dirty="0" smtClean="0">
                <a:solidFill>
                  <a:schemeClr val="bg1"/>
                </a:solidFill>
              </a:rPr>
              <a:t>20. roky</a:t>
            </a:r>
            <a:endParaRPr lang="sk-SK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971600" y="3068960"/>
            <a:ext cx="2520280" cy="1584176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sk-SK" sz="3200" dirty="0" smtClean="0">
                <a:solidFill>
                  <a:schemeClr val="bg1"/>
                </a:solidFill>
              </a:rPr>
              <a:t>v centre pozornosti sú krivky</a:t>
            </a:r>
            <a:endParaRPr lang="sk-SK" sz="3200" dirty="0">
              <a:solidFill>
                <a:schemeClr val="bg1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508104" y="5589240"/>
            <a:ext cx="2300064" cy="604664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sk-SK" dirty="0" err="1">
                <a:solidFill>
                  <a:schemeClr val="bg1"/>
                </a:solidFill>
              </a:rPr>
              <a:t>Mae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West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971600" y="1268760"/>
            <a:ext cx="2304256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3200" dirty="0">
                <a:solidFill>
                  <a:schemeClr val="bg1"/>
                </a:solidFill>
              </a:rPr>
              <a:t>3</a:t>
            </a:r>
            <a:r>
              <a:rPr lang="sk-SK" sz="3200" dirty="0" smtClean="0">
                <a:solidFill>
                  <a:schemeClr val="bg1"/>
                </a:solidFill>
              </a:rPr>
              <a:t>0. roky</a:t>
            </a:r>
            <a:endParaRPr lang="sk-SK" sz="3200" dirty="0">
              <a:solidFill>
                <a:schemeClr val="bg1"/>
              </a:solidFill>
            </a:endParaRPr>
          </a:p>
        </p:txBody>
      </p:sp>
      <p:pic>
        <p:nvPicPr>
          <p:cNvPr id="24578" name="Picture 2" descr="http://jacksonupperco.files.wordpress.com/2013/12/1-she-done-him-wrong-mae-west-1933-everet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0"/>
            <a:ext cx="3411310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932040" y="4293096"/>
            <a:ext cx="3092152" cy="2088232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r>
              <a:rPr lang="sk-SK" sz="3200" dirty="0" smtClean="0">
                <a:solidFill>
                  <a:schemeClr val="bg1"/>
                </a:solidFill>
              </a:rPr>
              <a:t>bohatý </a:t>
            </a:r>
            <a:r>
              <a:rPr lang="sk-SK" sz="3200" dirty="0" err="1" smtClean="0">
                <a:solidFill>
                  <a:schemeClr val="bg1"/>
                </a:solidFill>
              </a:rPr>
              <a:t>dekolt</a:t>
            </a:r>
            <a:endParaRPr lang="sk-SK" sz="3200" dirty="0" smtClean="0">
              <a:solidFill>
                <a:schemeClr val="bg1"/>
              </a:solidFill>
            </a:endParaRPr>
          </a:p>
          <a:p>
            <a:r>
              <a:rPr lang="sk-SK" sz="3200" dirty="0" smtClean="0">
                <a:solidFill>
                  <a:schemeClr val="bg1"/>
                </a:solidFill>
              </a:rPr>
              <a:t>svoje telá vystavovali na obdiv</a:t>
            </a:r>
          </a:p>
          <a:p>
            <a:endParaRPr lang="sk-SK" sz="3200" dirty="0">
              <a:solidFill>
                <a:schemeClr val="bg1"/>
              </a:solidFill>
            </a:endParaRPr>
          </a:p>
        </p:txBody>
      </p:sp>
      <p:sp>
        <p:nvSpPr>
          <p:cNvPr id="5" name="Zástupný symbol obsahu 4"/>
          <p:cNvSpPr txBox="1">
            <a:spLocks noGrp="1"/>
          </p:cNvSpPr>
          <p:nvPr>
            <p:ph sz="half" idx="1"/>
          </p:nvPr>
        </p:nvSpPr>
        <p:spPr>
          <a:xfrm>
            <a:off x="899592" y="908720"/>
            <a:ext cx="195456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3200" dirty="0" smtClean="0">
                <a:solidFill>
                  <a:schemeClr val="bg1"/>
                </a:solidFill>
              </a:rPr>
              <a:t>50. roky</a:t>
            </a:r>
            <a:endParaRPr lang="sk-SK" sz="3200" dirty="0">
              <a:solidFill>
                <a:schemeClr val="bg1"/>
              </a:solidFill>
            </a:endParaRPr>
          </a:p>
        </p:txBody>
      </p:sp>
      <p:pic>
        <p:nvPicPr>
          <p:cNvPr id="23554" name="Picture 2" descr="http://cdn.playbuzz.com/cdn/dff5ac24-6a35-474a-986f-4bb09ec77f74/c1200766-da8f-45b7-aec1-9719acb0999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76672"/>
            <a:ext cx="1872208" cy="2554784"/>
          </a:xfrm>
          <a:prstGeom prst="rect">
            <a:avLst/>
          </a:prstGeom>
          <a:noFill/>
        </p:spPr>
      </p:pic>
      <p:pic>
        <p:nvPicPr>
          <p:cNvPr id="23556" name="Picture 4" descr="http://marieclaire.media.ipcdigital.co.uk/11116/000078c7a/d0ce_orh100000w440/brigitte-bardot-garticl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916832"/>
            <a:ext cx="2304256" cy="3456384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1115616" y="5445224"/>
            <a:ext cx="252028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k-SK" sz="2800" dirty="0" err="1">
                <a:solidFill>
                  <a:schemeClr val="bg1"/>
                </a:solidFill>
              </a:rPr>
              <a:t>Brigitte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Bardot</a:t>
            </a:r>
            <a:endParaRPr lang="sk-SK" sz="2800" dirty="0">
              <a:solidFill>
                <a:schemeClr val="bg1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5004048" y="3140968"/>
            <a:ext cx="2664296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k-SK" sz="2800" dirty="0" err="1">
                <a:solidFill>
                  <a:schemeClr val="bg1"/>
                </a:solidFill>
              </a:rPr>
              <a:t>Marilyn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Monroe</a:t>
            </a:r>
            <a:endParaRPr lang="sk-SK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292080" y="5301208"/>
            <a:ext cx="2890664" cy="604663"/>
          </a:xfrm>
          <a:solidFill>
            <a:schemeClr val="tx1"/>
          </a:solidFill>
        </p:spPr>
        <p:txBody>
          <a:bodyPr/>
          <a:lstStyle/>
          <a:p>
            <a:r>
              <a:rPr lang="sk-SK" dirty="0" err="1">
                <a:solidFill>
                  <a:schemeClr val="bg1"/>
                </a:solidFill>
              </a:rPr>
              <a:t>Twiggy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Lawson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1560" y="2996952"/>
            <a:ext cx="4038600" cy="1584176"/>
          </a:xfrm>
          <a:solidFill>
            <a:schemeClr val="tx1"/>
          </a:solidFill>
        </p:spPr>
        <p:txBody>
          <a:bodyPr/>
          <a:lstStyle/>
          <a:p>
            <a:r>
              <a:rPr lang="sk-SK" sz="3200" dirty="0" smtClean="0">
                <a:solidFill>
                  <a:schemeClr val="bg1"/>
                </a:solidFill>
              </a:rPr>
              <a:t>éra vyziabnutosti</a:t>
            </a:r>
          </a:p>
          <a:p>
            <a:r>
              <a:rPr lang="sk-SK" sz="3200" dirty="0" smtClean="0">
                <a:solidFill>
                  <a:schemeClr val="bg1"/>
                </a:solidFill>
              </a:rPr>
              <a:t>mimoriadna chudosť</a:t>
            </a:r>
            <a:endParaRPr lang="sk-SK" sz="3200" dirty="0">
              <a:solidFill>
                <a:schemeClr val="bg1"/>
              </a:solidFill>
            </a:endParaRPr>
          </a:p>
          <a:p>
            <a:endParaRPr lang="sk-SK" dirty="0"/>
          </a:p>
        </p:txBody>
      </p:sp>
      <p:sp>
        <p:nvSpPr>
          <p:cNvPr id="5" name="Zástupný symbol obsahu 4"/>
          <p:cNvSpPr txBox="1">
            <a:spLocks/>
          </p:cNvSpPr>
          <p:nvPr/>
        </p:nvSpPr>
        <p:spPr>
          <a:xfrm>
            <a:off x="683568" y="980728"/>
            <a:ext cx="1954560" cy="584775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sk-SK" sz="3200" dirty="0">
                <a:solidFill>
                  <a:schemeClr val="bg1"/>
                </a:solidFill>
              </a:rPr>
              <a:t>6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 roky</a:t>
            </a:r>
          </a:p>
        </p:txBody>
      </p:sp>
      <p:pic>
        <p:nvPicPr>
          <p:cNvPr id="30722" name="Picture 2" descr="http://www.polyvore.com/cgi/img-thing?.out=jpg&amp;size=l&amp;tid=6730586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4286" r="14286"/>
          <a:stretch>
            <a:fillRect/>
          </a:stretch>
        </p:blipFill>
        <p:spPr bwMode="auto">
          <a:xfrm>
            <a:off x="5076056" y="692696"/>
            <a:ext cx="3240360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EFC347"/>
                </a:solidFill>
                <a:latin typeface="Andalus" pitchFamily="18" charset="-78"/>
                <a:cs typeface="Andalus" pitchFamily="18" charset="-78"/>
              </a:rPr>
              <a:t>Obsah:</a:t>
            </a:r>
            <a:endParaRPr lang="sk-SK" dirty="0">
              <a:solidFill>
                <a:srgbClr val="EFC347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67744" y="1484784"/>
            <a:ext cx="4834880" cy="4525963"/>
          </a:xfrm>
          <a:solidFill>
            <a:schemeClr val="tx1"/>
          </a:solidFill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Úvod 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Zlatý stred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Dokonalosť tváre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História krásy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Ideál v 20. storočí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Ženská krása okolo sveta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Vnútorná krása</a:t>
            </a:r>
          </a:p>
          <a:p>
            <a:endParaRPr lang="sk-SK" dirty="0" smtClean="0">
              <a:solidFill>
                <a:schemeClr val="bg1"/>
              </a:solidFill>
            </a:endParaRPr>
          </a:p>
          <a:p>
            <a:endParaRPr lang="sk-SK" dirty="0" smtClean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95536" y="1844824"/>
            <a:ext cx="4038600" cy="1656184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sk-SK" sz="3200" dirty="0">
                <a:solidFill>
                  <a:schemeClr val="bg1"/>
                </a:solidFill>
              </a:rPr>
              <a:t>módna vlna vyšportovanej chudosti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788024" y="1844824"/>
            <a:ext cx="4038600" cy="1324744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sk-SK" sz="3200" dirty="0">
                <a:solidFill>
                  <a:schemeClr val="bg1"/>
                </a:solidFill>
              </a:rPr>
              <a:t>vyslovene nezdravú telesnú hmotnosť</a:t>
            </a:r>
          </a:p>
        </p:txBody>
      </p:sp>
      <p:sp>
        <p:nvSpPr>
          <p:cNvPr id="5" name="Zástupný symbol obsahu 4"/>
          <p:cNvSpPr txBox="1">
            <a:spLocks/>
          </p:cNvSpPr>
          <p:nvPr/>
        </p:nvSpPr>
        <p:spPr>
          <a:xfrm>
            <a:off x="683568" y="980728"/>
            <a:ext cx="1954560" cy="584775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sk-SK" sz="3200" noProof="0" dirty="0" smtClean="0">
                <a:solidFill>
                  <a:schemeClr val="bg1"/>
                </a:solidFill>
              </a:rPr>
              <a:t>7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 roky</a:t>
            </a:r>
          </a:p>
        </p:txBody>
      </p:sp>
      <p:sp>
        <p:nvSpPr>
          <p:cNvPr id="6" name="Zástupný symbol obsahu 4"/>
          <p:cNvSpPr txBox="1">
            <a:spLocks/>
          </p:cNvSpPr>
          <p:nvPr/>
        </p:nvSpPr>
        <p:spPr>
          <a:xfrm>
            <a:off x="4860032" y="980728"/>
            <a:ext cx="1954560" cy="584775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sk-SK" sz="3200" noProof="0" dirty="0" smtClean="0">
                <a:solidFill>
                  <a:schemeClr val="bg1"/>
                </a:solidFill>
              </a:rPr>
              <a:t>8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 roky</a:t>
            </a:r>
          </a:p>
        </p:txBody>
      </p:sp>
      <p:pic>
        <p:nvPicPr>
          <p:cNvPr id="28674" name="Picture 2" descr="http://www.top-fashion.sk/images/stories/top_fashion/Katka/_best_bikini/Farrah-Fawcet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11333"/>
          <a:stretch>
            <a:fillRect/>
          </a:stretch>
        </p:blipFill>
        <p:spPr bwMode="auto">
          <a:xfrm>
            <a:off x="1331640" y="3717032"/>
            <a:ext cx="2184040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292080" y="5517232"/>
            <a:ext cx="2314600" cy="676672"/>
          </a:xfrm>
          <a:solidFill>
            <a:schemeClr val="tx1"/>
          </a:solidFill>
        </p:spPr>
        <p:txBody>
          <a:bodyPr/>
          <a:lstStyle/>
          <a:p>
            <a:r>
              <a:rPr lang="sk-SK" dirty="0" err="1">
                <a:solidFill>
                  <a:schemeClr val="bg1"/>
                </a:solidFill>
              </a:rPr>
              <a:t>Kate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Moss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83568" y="1988840"/>
            <a:ext cx="3678560" cy="1512168"/>
          </a:xfrm>
          <a:solidFill>
            <a:schemeClr val="tx1"/>
          </a:solidFill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vyhladovane pôsobiaci </a:t>
            </a:r>
            <a:r>
              <a:rPr lang="sk-SK" dirty="0"/>
              <a:t>vzhľad</a:t>
            </a:r>
          </a:p>
        </p:txBody>
      </p:sp>
      <p:sp>
        <p:nvSpPr>
          <p:cNvPr id="5" name="Zástupný symbol obsahu 4"/>
          <p:cNvSpPr txBox="1">
            <a:spLocks/>
          </p:cNvSpPr>
          <p:nvPr/>
        </p:nvSpPr>
        <p:spPr>
          <a:xfrm>
            <a:off x="683568" y="980728"/>
            <a:ext cx="1954560" cy="584775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sk-SK" sz="3200" dirty="0">
                <a:solidFill>
                  <a:schemeClr val="bg1"/>
                </a:solidFill>
              </a:rPr>
              <a:t>9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 roky</a:t>
            </a:r>
          </a:p>
        </p:txBody>
      </p:sp>
      <p:pic>
        <p:nvPicPr>
          <p:cNvPr id="27650" name="Picture 2" descr="http://s3.amazonaws.com/rapgenius/filepicker%2FezSR5er8QPmG0TZ95QY5_Kate_Mos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92696"/>
            <a:ext cx="3528392" cy="4700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5400600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EFC347"/>
                </a:solidFill>
              </a:rPr>
              <a:t>Ženská krása okolo sveta</a:t>
            </a:r>
            <a:endParaRPr lang="sk-SK" dirty="0">
              <a:solidFill>
                <a:srgbClr val="EFC347"/>
              </a:solidFill>
            </a:endParaRPr>
          </a:p>
        </p:txBody>
      </p:sp>
      <p:pic>
        <p:nvPicPr>
          <p:cNvPr id="7" name="Obrázok 6" descr="07c3eeb91c_41859745_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132856"/>
            <a:ext cx="4812027" cy="36090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 txBox="1">
            <a:spLocks/>
          </p:cNvSpPr>
          <p:nvPr/>
        </p:nvSpPr>
        <p:spPr>
          <a:xfrm>
            <a:off x="683568" y="980728"/>
            <a:ext cx="1296144" cy="584775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sk-SK" sz="3200" noProof="0" dirty="0" err="1" smtClean="0">
                <a:solidFill>
                  <a:schemeClr val="bg1"/>
                </a:solidFill>
              </a:rPr>
              <a:t>Irá</a:t>
            </a:r>
            <a:r>
              <a:rPr lang="sk-SK" sz="3200" dirty="0" smtClean="0">
                <a:solidFill>
                  <a:schemeClr val="bg1"/>
                </a:solidFill>
              </a:rPr>
              <a:t>n</a:t>
            </a: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3010" name="Picture 2" descr="http://www.kamoska.cz/obrazky/iran-kras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5906" r="21104"/>
          <a:stretch>
            <a:fillRect/>
          </a:stretch>
        </p:blipFill>
        <p:spPr bwMode="auto">
          <a:xfrm>
            <a:off x="755576" y="2492896"/>
            <a:ext cx="3522413" cy="3168352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5364088" y="4437112"/>
            <a:ext cx="216024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operácia</a:t>
            </a:r>
            <a:br>
              <a:rPr lang="sk-SK" sz="3200" dirty="0" smtClean="0">
                <a:solidFill>
                  <a:schemeClr val="bg1"/>
                </a:solidFill>
              </a:rPr>
            </a:br>
            <a:r>
              <a:rPr lang="sk-SK" sz="3200" dirty="0" smtClean="0">
                <a:solidFill>
                  <a:schemeClr val="bg1"/>
                </a:solidFill>
              </a:rPr>
              <a:t>  nosa</a:t>
            </a:r>
            <a:endParaRPr lang="sk-SK" sz="3200" dirty="0">
              <a:solidFill>
                <a:schemeClr val="bg1"/>
              </a:solidFill>
            </a:endParaRPr>
          </a:p>
        </p:txBody>
      </p:sp>
      <p:pic>
        <p:nvPicPr>
          <p:cNvPr id="43012" name="Picture 4" descr="http://oidnes.cz/13/031/cl5/AHA499fad_profimedia_012589195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0800" r="19001"/>
          <a:stretch>
            <a:fillRect/>
          </a:stretch>
        </p:blipFill>
        <p:spPr bwMode="auto">
          <a:xfrm>
            <a:off x="4932040" y="1412776"/>
            <a:ext cx="3240360" cy="2538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4"/>
          <p:cNvSpPr txBox="1">
            <a:spLocks/>
          </p:cNvSpPr>
          <p:nvPr/>
        </p:nvSpPr>
        <p:spPr>
          <a:xfrm>
            <a:off x="683568" y="980728"/>
            <a:ext cx="2376264" cy="584775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sk-SK" sz="3200" noProof="0" dirty="0" smtClean="0">
                <a:solidFill>
                  <a:schemeClr val="bg1"/>
                </a:solidFill>
              </a:rPr>
              <a:t>Mauritánia</a:t>
            </a: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986" name="Picture 2" descr="http://img.blesk.cz/img/1/gallery/1803248_tloustka-zeny-mauritani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1840"/>
          <a:stretch>
            <a:fillRect/>
          </a:stretch>
        </p:blipFill>
        <p:spPr bwMode="auto">
          <a:xfrm>
            <a:off x="899592" y="2420888"/>
            <a:ext cx="3350146" cy="3105150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5148064" y="3501008"/>
            <a:ext cx="2664296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obézne ženy </a:t>
            </a:r>
          </a:p>
          <a:p>
            <a:pPr>
              <a:buFont typeface="Arial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strie</a:t>
            </a:r>
            <a:endParaRPr lang="sk-SK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4"/>
          <p:cNvSpPr txBox="1">
            <a:spLocks/>
          </p:cNvSpPr>
          <p:nvPr/>
        </p:nvSpPr>
        <p:spPr>
          <a:xfrm>
            <a:off x="683568" y="980728"/>
            <a:ext cx="2088232" cy="584775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sk-SK" sz="3200" dirty="0" smtClean="0">
                <a:solidFill>
                  <a:schemeClr val="bg1"/>
                </a:solidFill>
              </a:rPr>
              <a:t>Japonsko</a:t>
            </a: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899592" y="3356992"/>
            <a:ext cx="3096344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bledá tvár</a:t>
            </a:r>
          </a:p>
          <a:p>
            <a:pPr>
              <a:buFont typeface="Arial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trvale vyrovnané</a:t>
            </a:r>
            <a:br>
              <a:rPr lang="sk-SK" sz="3200" dirty="0" smtClean="0">
                <a:solidFill>
                  <a:schemeClr val="bg1"/>
                </a:solidFill>
              </a:rPr>
            </a:br>
            <a:r>
              <a:rPr lang="sk-SK" sz="3200" dirty="0" smtClean="0">
                <a:solidFill>
                  <a:schemeClr val="bg1"/>
                </a:solidFill>
              </a:rPr>
              <a:t>  vlasy</a:t>
            </a:r>
            <a:endParaRPr lang="sk-SK" sz="3200" dirty="0">
              <a:solidFill>
                <a:schemeClr val="bg1"/>
              </a:solidFill>
            </a:endParaRPr>
          </a:p>
        </p:txBody>
      </p:sp>
      <p:pic>
        <p:nvPicPr>
          <p:cNvPr id="40962" name="Picture 2" descr="http://fpv.uniza.sk/orgpoz/krasa/img/zeny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060848"/>
            <a:ext cx="39624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4"/>
          <p:cNvSpPr txBox="1">
            <a:spLocks/>
          </p:cNvSpPr>
          <p:nvPr/>
        </p:nvSpPr>
        <p:spPr>
          <a:xfrm>
            <a:off x="683568" y="980728"/>
            <a:ext cx="2376264" cy="584775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sk-SK" sz="3200" noProof="0" dirty="0" smtClean="0">
                <a:solidFill>
                  <a:schemeClr val="bg1"/>
                </a:solidFill>
              </a:rPr>
              <a:t>Francúzsko</a:t>
            </a: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9938" name="Picture 2" descr="http://www.port.sk/picture/instance_1/131260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36912"/>
            <a:ext cx="3810000" cy="2533651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5148064" y="3501008"/>
            <a:ext cx="2664296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čím menej</a:t>
            </a:r>
            <a:br>
              <a:rPr lang="sk-SK" sz="3200" dirty="0" smtClean="0">
                <a:solidFill>
                  <a:schemeClr val="bg1"/>
                </a:solidFill>
              </a:rPr>
            </a:br>
            <a:r>
              <a:rPr lang="sk-SK" sz="3200" dirty="0" smtClean="0">
                <a:solidFill>
                  <a:schemeClr val="bg1"/>
                </a:solidFill>
              </a:rPr>
              <a:t> </a:t>
            </a:r>
            <a:r>
              <a:rPr lang="sk-SK" sz="3200" dirty="0" err="1" smtClean="0">
                <a:solidFill>
                  <a:schemeClr val="bg1"/>
                </a:solidFill>
              </a:rPr>
              <a:t>make-upu</a:t>
            </a:r>
            <a:endParaRPr lang="sk-SK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4"/>
          <p:cNvSpPr txBox="1">
            <a:spLocks/>
          </p:cNvSpPr>
          <p:nvPr/>
        </p:nvSpPr>
        <p:spPr>
          <a:xfrm>
            <a:off x="683568" y="980728"/>
            <a:ext cx="1728192" cy="584775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sk-SK" sz="3200" noProof="0" dirty="0" err="1" smtClean="0">
                <a:solidFill>
                  <a:schemeClr val="bg1"/>
                </a:solidFill>
              </a:rPr>
              <a:t>Burma</a:t>
            </a: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8914" name="Picture 2" descr="http://2.bp.blogspot.com/_m8JSdtDIQoA/TPjmLvPMAOI/AAAAAAAAABM/hn_aGNRixHg/s1600/GiraffeNe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52294"/>
            <a:ext cx="2409056" cy="4227893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899592" y="3284984"/>
            <a:ext cx="3096344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dlhý krk- </a:t>
            </a:r>
            <a:br>
              <a:rPr lang="sk-SK" sz="3200" dirty="0" smtClean="0">
                <a:solidFill>
                  <a:schemeClr val="bg1"/>
                </a:solidFill>
              </a:rPr>
            </a:br>
            <a:r>
              <a:rPr lang="sk-SK" sz="3200" dirty="0" smtClean="0">
                <a:solidFill>
                  <a:schemeClr val="bg1"/>
                </a:solidFill>
              </a:rPr>
              <a:t> mosadzné kruhy</a:t>
            </a:r>
            <a:endParaRPr lang="sk-SK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4"/>
          <p:cNvSpPr txBox="1">
            <a:spLocks/>
          </p:cNvSpPr>
          <p:nvPr/>
        </p:nvSpPr>
        <p:spPr>
          <a:xfrm>
            <a:off x="683568" y="980728"/>
            <a:ext cx="1368152" cy="584775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sk-SK" sz="3200" dirty="0" smtClean="0">
                <a:solidFill>
                  <a:schemeClr val="bg1"/>
                </a:solidFill>
              </a:rPr>
              <a:t>Čína</a:t>
            </a: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7890" name="Picture 2" descr="http://interez.sk/wp-content/uploads/2015/01/beauty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3074" r="33851"/>
          <a:stretch>
            <a:fillRect/>
          </a:stretch>
        </p:blipFill>
        <p:spPr bwMode="auto">
          <a:xfrm>
            <a:off x="5252560" y="980728"/>
            <a:ext cx="2559800" cy="4752528"/>
          </a:xfrm>
          <a:prstGeom prst="rect">
            <a:avLst/>
          </a:prstGeom>
          <a:noFill/>
        </p:spPr>
      </p:pic>
      <p:pic>
        <p:nvPicPr>
          <p:cNvPr id="37892" name="Picture 4" descr="http://img.cz.prg.cmestatic.com/media/images/750x750/Oct2009/564777.jpg?d41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51261"/>
          <a:stretch>
            <a:fillRect/>
          </a:stretch>
        </p:blipFill>
        <p:spPr bwMode="auto">
          <a:xfrm>
            <a:off x="971600" y="1916832"/>
            <a:ext cx="2088232" cy="2412365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971600" y="4797152"/>
            <a:ext cx="3096344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malé chodidlá</a:t>
            </a:r>
          </a:p>
          <a:p>
            <a:pPr>
              <a:buFont typeface="Arial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dlhé nohy- výška</a:t>
            </a:r>
            <a:endParaRPr lang="sk-SK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k-SK" dirty="0"/>
          </a:p>
        </p:txBody>
      </p:sp>
      <p:pic>
        <p:nvPicPr>
          <p:cNvPr id="1026" name="Picture 2" descr="http://img.topky.sk/big/1042407.jpg/zena-skareda-otrasn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12776"/>
            <a:ext cx="5694596" cy="3888432"/>
          </a:xfrm>
          <a:prstGeom prst="rect">
            <a:avLst/>
          </a:prstGeom>
          <a:noFill/>
        </p:spPr>
      </p:pic>
      <p:pic>
        <p:nvPicPr>
          <p:cNvPr id="1028" name="Picture 4" descr="http://www.akademiakrasy.sk/wp-content/uploads/2014/04/krasna-zena-v-bielom-tielku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124744"/>
            <a:ext cx="6609894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smtClean="0"/>
              <a:t> </a:t>
            </a:r>
            <a:endParaRPr lang="sk-SK" dirty="0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2771800" y="5373216"/>
            <a:ext cx="3672408" cy="1152128"/>
          </a:xfrm>
          <a:solidFill>
            <a:schemeClr val="tx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sk-SK" sz="6000" dirty="0" smtClean="0">
                <a:solidFill>
                  <a:schemeClr val="bg1"/>
                </a:solidFill>
              </a:rPr>
              <a:t>   </a:t>
            </a:r>
            <a:r>
              <a:rPr lang="sk-SK" sz="6000" dirty="0" smtClean="0">
                <a:solidFill>
                  <a:srgbClr val="EFC347"/>
                </a:solidFill>
              </a:rPr>
              <a:t>Zlatý rez</a:t>
            </a:r>
            <a:endParaRPr lang="sk-SK" sz="6000" dirty="0">
              <a:solidFill>
                <a:srgbClr val="EFC347"/>
              </a:solidFill>
            </a:endParaRPr>
          </a:p>
        </p:txBody>
      </p:sp>
      <p:pic>
        <p:nvPicPr>
          <p:cNvPr id="20482" name="Picture 2" descr="http://2.bp.blogspot.com/-_6Evy3Zs4Vo/VTjHLPWl3rI/AAAAAAAAAF8/V4mDGe_zpa8/s1600/maths-ft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39552" y="620688"/>
            <a:ext cx="5616624" cy="3509274"/>
          </a:xfrm>
          <a:prstGeom prst="rect">
            <a:avLst/>
          </a:prstGeom>
          <a:noFill/>
        </p:spPr>
      </p:pic>
      <p:pic>
        <p:nvPicPr>
          <p:cNvPr id="20484" name="Picture 4" descr="http://www.aktualpost.com/wp-content/uploads/2015/09/matematik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203848" y="1556792"/>
            <a:ext cx="5256584" cy="3561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2434282"/>
          </a:xfrm>
        </p:spPr>
        <p:txBody>
          <a:bodyPr>
            <a:noAutofit/>
          </a:bodyPr>
          <a:lstStyle/>
          <a:p>
            <a:r>
              <a:rPr lang="sk-SK" sz="18000" b="1" dirty="0" smtClean="0">
                <a:solidFill>
                  <a:srgbClr val="EFC347"/>
                </a:solidFill>
              </a:rPr>
              <a:t>?</a:t>
            </a:r>
            <a:endParaRPr lang="sk-SK" sz="18000" b="1" dirty="0">
              <a:solidFill>
                <a:srgbClr val="EFC347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2924944"/>
            <a:ext cx="7571184" cy="648072"/>
          </a:xfrm>
          <a:solidFill>
            <a:schemeClr val="tx1"/>
          </a:solidFill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pomer jednotlivých veľkostí a vzdialeností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19458" name="Picture 2" descr="http://projektyrd.zoznam.sk/UserFiles/Image/projects/dom-uprostred-hrozna/rodinny-dom-dom-uprostred-hrozna-hlavna-vizualizacia-1-478-large_427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89040"/>
            <a:ext cx="2204032" cy="1656184"/>
          </a:xfrm>
          <a:prstGeom prst="rect">
            <a:avLst/>
          </a:prstGeom>
          <a:noFill/>
        </p:spPr>
      </p:pic>
      <p:pic>
        <p:nvPicPr>
          <p:cNvPr id="19460" name="Picture 4" descr="https://www.su.krakow.pl/system/images/188/9c94b13699_middle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869160"/>
            <a:ext cx="2234343" cy="1656184"/>
          </a:xfrm>
          <a:prstGeom prst="rect">
            <a:avLst/>
          </a:prstGeom>
          <a:noFill/>
        </p:spPr>
      </p:pic>
      <p:pic>
        <p:nvPicPr>
          <p:cNvPr id="19462" name="Picture 6" descr="http://fotky.sme.sk/foto/77348/umelec?type=v&amp;x=650&amp;y=43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3861048"/>
            <a:ext cx="2232248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8434" name="Picture 2" descr="https://upload.wikimedia.org/wikipedia/commons/thumb/e/ec/Mona_Lisa,_by_Leonardo_da_Vinci,_from_C2RMF_retouched.jpg/687px-Mona_Lisa,_by_Leonardo_da_Vinci,_from_C2RMF_retouch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80728"/>
            <a:ext cx="3384376" cy="5038105"/>
          </a:xfrm>
          <a:prstGeom prst="rect">
            <a:avLst/>
          </a:prstGeom>
          <a:noFill/>
        </p:spPr>
      </p:pic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860032" y="1600201"/>
            <a:ext cx="3826768" cy="1252736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„zlaté číslo“ zlatého rezu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7" name="Šípka dolu 6"/>
          <p:cNvSpPr/>
          <p:nvPr/>
        </p:nvSpPr>
        <p:spPr>
          <a:xfrm>
            <a:off x="6444208" y="3212976"/>
            <a:ext cx="792088" cy="1296144"/>
          </a:xfrm>
          <a:prstGeom prst="downArrow">
            <a:avLst/>
          </a:prstGeom>
          <a:solidFill>
            <a:srgbClr val="EFC3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6012160" y="4941168"/>
            <a:ext cx="1728192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k-SK" sz="4800" dirty="0" smtClean="0">
                <a:solidFill>
                  <a:schemeClr val="bg1"/>
                </a:solidFill>
              </a:rPr>
              <a:t>1,618</a:t>
            </a:r>
            <a:endParaRPr lang="sk-SK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96136" y="2636912"/>
            <a:ext cx="2736304" cy="216024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mozog je citlivý </a:t>
            </a:r>
            <a:br>
              <a:rPr lang="sk-SK" dirty="0" smtClean="0">
                <a:solidFill>
                  <a:schemeClr val="bg1"/>
                </a:solidFill>
              </a:rPr>
            </a:br>
            <a:r>
              <a:rPr lang="sk-SK" dirty="0" smtClean="0">
                <a:solidFill>
                  <a:schemeClr val="bg1"/>
                </a:solidFill>
              </a:rPr>
              <a:t>na dokonalosť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17410" name="Picture 2" descr="http://img.topky.sk/big/1025295.jpg/energia--mozog-veda-ludstvo-inteligencia-foto-corbis-rozvoj-kapacita-pln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5040560" cy="4800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5400600" cy="1143000"/>
          </a:xfrm>
          <a:solidFill>
            <a:schemeClr val="tx1"/>
          </a:solidFill>
        </p:spPr>
        <p:txBody>
          <a:bodyPr/>
          <a:lstStyle/>
          <a:p>
            <a:r>
              <a:rPr lang="sk-SK" dirty="0" smtClean="0">
                <a:solidFill>
                  <a:srgbClr val="EFC347"/>
                </a:solidFill>
              </a:rPr>
              <a:t>Symetrická tvár</a:t>
            </a:r>
            <a:endParaRPr lang="sk-SK" dirty="0">
              <a:solidFill>
                <a:srgbClr val="EFC347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√≤⅚∑∑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0" y="1988840"/>
            <a:ext cx="4038600" cy="3024336"/>
          </a:xfrm>
          <a:solidFill>
            <a:schemeClr val="tx1"/>
          </a:solidFill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časť A – línia rastu vlasov až k obočiu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časť B – obočie až špička nosa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časť C – špička nosa až špička brady</a:t>
            </a:r>
          </a:p>
          <a:p>
            <a:pPr>
              <a:buNone/>
            </a:pP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16386" name="Picture 2" descr="http://www.topmagazin.sk/wp-content/uploads/2015/08/celebrity-actor-faces-mix-morph-pedro-berg-johnsen-thatnordicguy-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6250" t="4898" r="6250" b="19996"/>
          <a:stretch>
            <a:fillRect/>
          </a:stretch>
        </p:blipFill>
        <p:spPr bwMode="auto">
          <a:xfrm>
            <a:off x="611560" y="1988840"/>
            <a:ext cx="3681800" cy="4032448"/>
          </a:xfrm>
          <a:prstGeom prst="rect">
            <a:avLst/>
          </a:prstGeom>
          <a:noFill/>
        </p:spPr>
      </p:pic>
      <p:cxnSp>
        <p:nvCxnSpPr>
          <p:cNvPr id="7" name="Rovná spojovacia šípka 6"/>
          <p:cNvCxnSpPr/>
          <p:nvPr/>
        </p:nvCxnSpPr>
        <p:spPr>
          <a:xfrm>
            <a:off x="2411760" y="2780928"/>
            <a:ext cx="0" cy="86409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>
            <a:off x="2411760" y="3645024"/>
            <a:ext cx="0" cy="792088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>
            <a:off x="2411760" y="4437112"/>
            <a:ext cx="0" cy="864096"/>
          </a:xfrm>
          <a:prstGeom prst="straightConnector1">
            <a:avLst/>
          </a:prstGeom>
          <a:ln w="381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5292080" y="5229200"/>
            <a:ext cx="2736304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k-SK" sz="7200" dirty="0" smtClean="0">
                <a:solidFill>
                  <a:srgbClr val="FF0000"/>
                </a:solidFill>
              </a:rPr>
              <a:t>A</a:t>
            </a:r>
            <a:r>
              <a:rPr lang="sk-SK" sz="7200" dirty="0" smtClean="0">
                <a:solidFill>
                  <a:schemeClr val="bg1"/>
                </a:solidFill>
              </a:rPr>
              <a:t>=</a:t>
            </a:r>
            <a:r>
              <a:rPr lang="sk-SK" sz="7200" dirty="0" smtClean="0">
                <a:solidFill>
                  <a:srgbClr val="00B0F0"/>
                </a:solidFill>
              </a:rPr>
              <a:t>B</a:t>
            </a:r>
            <a:r>
              <a:rPr lang="sk-SK" sz="7200" dirty="0" smtClean="0">
                <a:solidFill>
                  <a:schemeClr val="bg1"/>
                </a:solidFill>
              </a:rPr>
              <a:t>=</a:t>
            </a:r>
            <a:r>
              <a:rPr lang="sk-SK" sz="7200" dirty="0" smtClean="0">
                <a:solidFill>
                  <a:srgbClr val="92D050"/>
                </a:solidFill>
              </a:rPr>
              <a:t>C</a:t>
            </a:r>
            <a:endParaRPr lang="sk-SK" sz="72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5616624" cy="1143000"/>
          </a:xfrm>
          <a:solidFill>
            <a:schemeClr val="tx1"/>
          </a:solidFill>
        </p:spPr>
        <p:txBody>
          <a:bodyPr/>
          <a:lstStyle/>
          <a:p>
            <a:r>
              <a:rPr lang="sk-SK" dirty="0" smtClean="0">
                <a:solidFill>
                  <a:srgbClr val="EFC347"/>
                </a:solidFill>
              </a:rPr>
              <a:t>História ideálu krásy</a:t>
            </a:r>
            <a:endParaRPr lang="sk-SK" dirty="0">
              <a:solidFill>
                <a:srgbClr val="EFC347"/>
              </a:solidFill>
            </a:endParaRPr>
          </a:p>
        </p:txBody>
      </p:sp>
      <p:sp>
        <p:nvSpPr>
          <p:cNvPr id="7" name="Zástupný symbol obsahu 4"/>
          <p:cNvSpPr txBox="1">
            <a:spLocks/>
          </p:cNvSpPr>
          <p:nvPr/>
        </p:nvSpPr>
        <p:spPr>
          <a:xfrm>
            <a:off x="827584" y="3140968"/>
            <a:ext cx="3096344" cy="1077218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k-SK" sz="3200" dirty="0" smtClean="0">
                <a:solidFill>
                  <a:schemeClr val="bg1"/>
                </a:solidFill>
              </a:rPr>
              <a:t>rozdiel medzi bokmi a pásom</a:t>
            </a:r>
            <a:endParaRPr lang="sk-SK" sz="3200" dirty="0">
              <a:solidFill>
                <a:schemeClr val="bg1"/>
              </a:solidFill>
            </a:endParaRPr>
          </a:p>
        </p:txBody>
      </p:sp>
      <p:pic>
        <p:nvPicPr>
          <p:cNvPr id="22531" name="Picture 3" descr="http://www.tvarpraveku.wz.cz/puper1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1">
                <a:lumMod val="75000"/>
                <a:lumOff val="2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932040" y="2420888"/>
            <a:ext cx="3078610" cy="3167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221</Words>
  <Application>Microsoft Office PowerPoint</Application>
  <PresentationFormat>Prezentácia na obrazovke (4:3)</PresentationFormat>
  <Paragraphs>87</Paragraphs>
  <Slides>29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29</vt:i4>
      </vt:variant>
    </vt:vector>
  </HeadingPairs>
  <TitlesOfParts>
    <vt:vector size="30" baseType="lpstr">
      <vt:lpstr>Motív Office</vt:lpstr>
      <vt:lpstr>Ideál krásy</vt:lpstr>
      <vt:lpstr>Obsah:</vt:lpstr>
      <vt:lpstr>Snímka 3</vt:lpstr>
      <vt:lpstr>Snímka 4</vt:lpstr>
      <vt:lpstr>?</vt:lpstr>
      <vt:lpstr>Snímka 6</vt:lpstr>
      <vt:lpstr>Snímka 7</vt:lpstr>
      <vt:lpstr>Symetrická tvár</vt:lpstr>
      <vt:lpstr>História ideálu krásy</vt:lpstr>
      <vt:lpstr>Snímka 10</vt:lpstr>
      <vt:lpstr>Snímka 11</vt:lpstr>
      <vt:lpstr>Snímka 12</vt:lpstr>
      <vt:lpstr>Snímka 13</vt:lpstr>
      <vt:lpstr>Snímka 14</vt:lpstr>
      <vt:lpstr>Snímka 15</vt:lpstr>
      <vt:lpstr>Ideál v 20. storočí</vt:lpstr>
      <vt:lpstr>Snímka 17</vt:lpstr>
      <vt:lpstr>Snímka 18</vt:lpstr>
      <vt:lpstr>Snímka 19</vt:lpstr>
      <vt:lpstr>Snímka 20</vt:lpstr>
      <vt:lpstr>Snímka 21</vt:lpstr>
      <vt:lpstr>Ženská krása okolo sveta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Ideál krásy</dc:title>
  <dc:creator>Lenka Puháková</dc:creator>
  <cp:lastModifiedBy>Lenka Puháková</cp:lastModifiedBy>
  <cp:revision>39</cp:revision>
  <dcterms:created xsi:type="dcterms:W3CDTF">2015-09-26T17:02:36Z</dcterms:created>
  <dcterms:modified xsi:type="dcterms:W3CDTF">2015-09-26T22:58:43Z</dcterms:modified>
</cp:coreProperties>
</file>