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9" r:id="rId3"/>
    <p:sldId id="258" r:id="rId4"/>
    <p:sldId id="257" r:id="rId5"/>
    <p:sldId id="260" r:id="rId6"/>
    <p:sldId id="259" r:id="rId7"/>
    <p:sldId id="262" r:id="rId8"/>
    <p:sldId id="263" r:id="rId9"/>
    <p:sldId id="264" r:id="rId10"/>
    <p:sldId id="271" r:id="rId11"/>
    <p:sldId id="266" r:id="rId12"/>
    <p:sldId id="267" r:id="rId13"/>
    <p:sldId id="261" r:id="rId14"/>
    <p:sldId id="270" r:id="rId15"/>
    <p:sldId id="265" r:id="rId16"/>
    <p:sldId id="268" r:id="rId1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8" autoAdjust="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8A5E3-BD8E-46F3-81E8-DE4EC8A5D09D}" type="datetimeFigureOut">
              <a:rPr lang="sk-SK" smtClean="0"/>
              <a:t>19.12.2016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322DC0-CEA9-4C6A-B950-30AB57EBCB8E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22DC0-CEA9-4C6A-B950-30AB57EBCB8E}" type="slidenum">
              <a:rPr lang="sk-SK" smtClean="0"/>
              <a:t>4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D658-1323-4A23-97E6-1EDDD1C47C3E}" type="datetimeFigureOut">
              <a:rPr lang="sk-SK" smtClean="0"/>
              <a:t>19.12.2016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A11B-50C8-4ED9-855A-D8908479C43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D658-1323-4A23-97E6-1EDDD1C47C3E}" type="datetimeFigureOut">
              <a:rPr lang="sk-SK" smtClean="0"/>
              <a:t>19.12.2016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A11B-50C8-4ED9-855A-D8908479C43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D658-1323-4A23-97E6-1EDDD1C47C3E}" type="datetimeFigureOut">
              <a:rPr lang="sk-SK" smtClean="0"/>
              <a:t>19.12.2016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A11B-50C8-4ED9-855A-D8908479C43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D658-1323-4A23-97E6-1EDDD1C47C3E}" type="datetimeFigureOut">
              <a:rPr lang="sk-SK" smtClean="0"/>
              <a:t>19.12.2016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A11B-50C8-4ED9-855A-D8908479C43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D658-1323-4A23-97E6-1EDDD1C47C3E}" type="datetimeFigureOut">
              <a:rPr lang="sk-SK" smtClean="0"/>
              <a:t>19.12.2016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A11B-50C8-4ED9-855A-D8908479C43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D658-1323-4A23-97E6-1EDDD1C47C3E}" type="datetimeFigureOut">
              <a:rPr lang="sk-SK" smtClean="0"/>
              <a:t>19.12.2016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A11B-50C8-4ED9-855A-D8908479C43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D658-1323-4A23-97E6-1EDDD1C47C3E}" type="datetimeFigureOut">
              <a:rPr lang="sk-SK" smtClean="0"/>
              <a:t>19.12.2016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A11B-50C8-4ED9-855A-D8908479C43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D658-1323-4A23-97E6-1EDDD1C47C3E}" type="datetimeFigureOut">
              <a:rPr lang="sk-SK" smtClean="0"/>
              <a:t>19.12.2016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A11B-50C8-4ED9-855A-D8908479C43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D658-1323-4A23-97E6-1EDDD1C47C3E}" type="datetimeFigureOut">
              <a:rPr lang="sk-SK" smtClean="0"/>
              <a:t>19.12.2016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A11B-50C8-4ED9-855A-D8908479C43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D658-1323-4A23-97E6-1EDDD1C47C3E}" type="datetimeFigureOut">
              <a:rPr lang="sk-SK" smtClean="0"/>
              <a:t>19.12.2016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A11B-50C8-4ED9-855A-D8908479C43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D658-1323-4A23-97E6-1EDDD1C47C3E}" type="datetimeFigureOut">
              <a:rPr lang="sk-SK" smtClean="0"/>
              <a:t>19.12.2016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A11B-50C8-4ED9-855A-D8908479C43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0" b="-6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BD658-1323-4A23-97E6-1EDDD1C47C3E}" type="datetimeFigureOut">
              <a:rPr lang="sk-SK" smtClean="0"/>
              <a:t>19.12.2016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BA11B-50C8-4ED9-855A-D8908479C43C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1988840"/>
            <a:ext cx="7772400" cy="1584176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sk-SK" sz="8800" dirty="0" smtClean="0">
                <a:latin typeface="+mj-lt"/>
              </a:rPr>
              <a:t>Oporná sústava</a:t>
            </a:r>
            <a:endParaRPr lang="sk-SK" sz="8800" dirty="0">
              <a:latin typeface="+mj-lt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2771800" y="3861048"/>
            <a:ext cx="3960440" cy="158417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8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QUIZ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3568" y="764704"/>
            <a:ext cx="7772400" cy="147002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lvl="0" algn="ctr">
              <a:spcBef>
                <a:spcPct val="0"/>
              </a:spcBef>
            </a:pPr>
            <a:r>
              <a:rPr lang="sk-SK" sz="4400" dirty="0" smtClean="0"/>
              <a:t>9. Táto snímka bola urobená za účelom zistenia:</a:t>
            </a:r>
            <a:r>
              <a:rPr lang="sk-SK" sz="4400" dirty="0"/>
              <a:t/>
            </a:r>
            <a:br>
              <a:rPr lang="sk-SK" sz="4400" dirty="0"/>
            </a:br>
            <a:endParaRPr kumimoji="0" lang="sk-SK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683568" y="3068960"/>
            <a:ext cx="4392488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</a:t>
            </a:r>
            <a:r>
              <a:rPr lang="sk-SK" sz="3200" dirty="0" smtClean="0">
                <a:solidFill>
                  <a:schemeClr val="bg1"/>
                </a:solidFill>
              </a:rPr>
              <a:t>A) vykĺbeného </a:t>
            </a:r>
            <a:r>
              <a:rPr lang="sk-SK" sz="3200" dirty="0" err="1" smtClean="0">
                <a:solidFill>
                  <a:schemeClr val="bg1"/>
                </a:solidFill>
              </a:rPr>
              <a:t>ram</a:t>
            </a:r>
            <a:r>
              <a:rPr lang="sk-SK" sz="3200" dirty="0" smtClean="0">
                <a:solidFill>
                  <a:schemeClr val="bg1"/>
                </a:solidFill>
              </a:rPr>
              <a:t>. kĺbu</a:t>
            </a:r>
            <a:r>
              <a:rPr lang="sk-SK" sz="3200" dirty="0">
                <a:solidFill>
                  <a:schemeClr val="bg1"/>
                </a:solidFill>
              </a:rPr>
              <a:t/>
            </a:r>
            <a:br>
              <a:rPr lang="sk-SK" sz="3200" dirty="0">
                <a:solidFill>
                  <a:schemeClr val="bg1"/>
                </a:solidFill>
              </a:rPr>
            </a:b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83568" y="4293096"/>
            <a:ext cx="4608512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</a:t>
            </a:r>
            <a:r>
              <a:rPr lang="sk-SK" sz="3200" dirty="0" smtClean="0">
                <a:solidFill>
                  <a:schemeClr val="bg1"/>
                </a:solidFill>
              </a:rPr>
              <a:t>B) </a:t>
            </a:r>
            <a:r>
              <a:rPr lang="sk-SK" sz="3200" dirty="0" smtClean="0"/>
              <a:t>zlomeniny kľúčnej kosti</a:t>
            </a:r>
            <a:r>
              <a:rPr lang="sk-SK" sz="3200" dirty="0">
                <a:solidFill>
                  <a:schemeClr val="bg1"/>
                </a:solidFill>
              </a:rPr>
              <a:t/>
            </a:r>
            <a:br>
              <a:rPr lang="sk-SK" sz="3200" dirty="0">
                <a:solidFill>
                  <a:schemeClr val="bg1"/>
                </a:solidFill>
              </a:rPr>
            </a:b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683568" y="5517232"/>
            <a:ext cx="3384376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</a:t>
            </a:r>
            <a:r>
              <a:rPr lang="sk-SK" sz="3200" dirty="0" smtClean="0">
                <a:solidFill>
                  <a:schemeClr val="bg1"/>
                </a:solidFill>
              </a:rPr>
              <a:t>C) zlomeniny rebra</a:t>
            </a:r>
            <a:r>
              <a:rPr lang="sk-SK" sz="3200" dirty="0">
                <a:solidFill>
                  <a:schemeClr val="bg1"/>
                </a:solidFill>
              </a:rPr>
              <a:t/>
            </a:r>
            <a:br>
              <a:rPr lang="sk-SK" sz="3200" dirty="0">
                <a:solidFill>
                  <a:schemeClr val="bg1"/>
                </a:solidFill>
              </a:rPr>
            </a:b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6386" name="Picture 2" descr="https://scontent-vie1-1.xx.fbcdn.net/v/t34.0-12/15644837_10205998083750321_1834007454_n.jpg?oh=0c38e251314c38252e522439ab73d38d&amp;oe=585A03B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3212976"/>
            <a:ext cx="3264363" cy="2448272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3568" y="764704"/>
            <a:ext cx="7772400" cy="147002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lvl="0" algn="ctr">
              <a:spcBef>
                <a:spcPct val="0"/>
              </a:spcBef>
            </a:pPr>
            <a:r>
              <a:rPr lang="sk-SK" sz="4400" dirty="0" smtClean="0"/>
              <a:t>10. </a:t>
            </a:r>
            <a:r>
              <a:rPr lang="sk-SK" sz="4400" dirty="0"/>
              <a:t>Približne koľko kĺbov sa nachádza v ľudskom tele?</a:t>
            </a:r>
            <a:br>
              <a:rPr lang="sk-SK" sz="4400" dirty="0"/>
            </a:br>
            <a:endParaRPr kumimoji="0" lang="sk-SK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683568" y="3068960"/>
            <a:ext cx="1472208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</a:t>
            </a:r>
            <a:r>
              <a:rPr lang="sk-SK" sz="3200" dirty="0" smtClean="0">
                <a:solidFill>
                  <a:schemeClr val="bg1"/>
                </a:solidFill>
              </a:rPr>
              <a:t>A) 220</a:t>
            </a:r>
            <a:r>
              <a:rPr lang="sk-SK" sz="3200" dirty="0">
                <a:solidFill>
                  <a:schemeClr val="bg1"/>
                </a:solidFill>
              </a:rPr>
              <a:t/>
            </a:r>
            <a:br>
              <a:rPr lang="sk-SK" sz="3200" dirty="0">
                <a:solidFill>
                  <a:schemeClr val="bg1"/>
                </a:solidFill>
              </a:rPr>
            </a:b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83568" y="4293096"/>
            <a:ext cx="1472208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</a:t>
            </a:r>
            <a:r>
              <a:rPr lang="sk-SK" sz="3200" dirty="0" smtClean="0">
                <a:solidFill>
                  <a:schemeClr val="bg1"/>
                </a:solidFill>
              </a:rPr>
              <a:t>B) 230</a:t>
            </a:r>
            <a:r>
              <a:rPr lang="sk-SK" sz="3200" dirty="0">
                <a:solidFill>
                  <a:schemeClr val="bg1"/>
                </a:solidFill>
              </a:rPr>
              <a:t/>
            </a:r>
            <a:br>
              <a:rPr lang="sk-SK" sz="3200" dirty="0">
                <a:solidFill>
                  <a:schemeClr val="bg1"/>
                </a:solidFill>
              </a:rPr>
            </a:b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683568" y="5517232"/>
            <a:ext cx="1472208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</a:t>
            </a:r>
            <a:r>
              <a:rPr lang="sk-SK" sz="3200" dirty="0" smtClean="0">
                <a:solidFill>
                  <a:schemeClr val="bg1"/>
                </a:solidFill>
              </a:rPr>
              <a:t>C) 240</a:t>
            </a:r>
            <a:r>
              <a:rPr lang="sk-SK" sz="3200" dirty="0">
                <a:solidFill>
                  <a:schemeClr val="bg1"/>
                </a:solidFill>
              </a:rPr>
              <a:t/>
            </a:r>
            <a:br>
              <a:rPr lang="sk-SK" sz="3200" dirty="0">
                <a:solidFill>
                  <a:schemeClr val="bg1"/>
                </a:solidFill>
              </a:rPr>
            </a:b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3568" y="476672"/>
            <a:ext cx="7772400" cy="201622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lvl="0" algn="ctr">
              <a:spcBef>
                <a:spcPct val="0"/>
              </a:spcBef>
            </a:pPr>
            <a:r>
              <a:rPr lang="sk-SK" sz="4400" dirty="0" smtClean="0"/>
              <a:t>11. </a:t>
            </a:r>
            <a:r>
              <a:rPr lang="sk-SK" sz="4400" dirty="0"/>
              <a:t>Všetky kosti v tele sú navzájom napojené, len jedna kosť je „sama“. Ktorá to je ?</a:t>
            </a:r>
            <a:endParaRPr kumimoji="0" lang="sk-SK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683568" y="3068960"/>
            <a:ext cx="2520280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</a:t>
            </a:r>
            <a:r>
              <a:rPr lang="sk-SK" sz="3200" dirty="0" smtClean="0">
                <a:solidFill>
                  <a:schemeClr val="bg1"/>
                </a:solidFill>
              </a:rPr>
              <a:t>A) strmienok</a:t>
            </a:r>
            <a:r>
              <a:rPr lang="sk-SK" sz="3200" dirty="0">
                <a:solidFill>
                  <a:schemeClr val="bg1"/>
                </a:solidFill>
              </a:rPr>
              <a:t/>
            </a:r>
            <a:br>
              <a:rPr lang="sk-SK" sz="3200" dirty="0">
                <a:solidFill>
                  <a:schemeClr val="bg1"/>
                </a:solidFill>
              </a:rPr>
            </a:b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83568" y="4293096"/>
            <a:ext cx="1944216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</a:t>
            </a:r>
            <a:r>
              <a:rPr lang="sk-SK" sz="3200" dirty="0" smtClean="0">
                <a:solidFill>
                  <a:schemeClr val="bg1"/>
                </a:solidFill>
              </a:rPr>
              <a:t>B) jazylka</a:t>
            </a:r>
            <a:r>
              <a:rPr lang="sk-SK" sz="3200" dirty="0">
                <a:solidFill>
                  <a:schemeClr val="bg1"/>
                </a:solidFill>
              </a:rPr>
              <a:t/>
            </a:r>
            <a:br>
              <a:rPr lang="sk-SK" sz="3200" dirty="0">
                <a:solidFill>
                  <a:schemeClr val="bg1"/>
                </a:solidFill>
              </a:rPr>
            </a:b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683568" y="5517232"/>
            <a:ext cx="2088232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</a:t>
            </a:r>
            <a:r>
              <a:rPr lang="sk-SK" sz="3200" dirty="0" smtClean="0">
                <a:solidFill>
                  <a:schemeClr val="bg1"/>
                </a:solidFill>
              </a:rPr>
              <a:t>C) čerieslo</a:t>
            </a:r>
            <a:r>
              <a:rPr lang="sk-SK" sz="3200" dirty="0">
                <a:solidFill>
                  <a:schemeClr val="bg1"/>
                </a:solidFill>
              </a:rPr>
              <a:t/>
            </a:r>
            <a:br>
              <a:rPr lang="sk-SK" sz="3200" dirty="0">
                <a:solidFill>
                  <a:schemeClr val="bg1"/>
                </a:solidFill>
              </a:rPr>
            </a:b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3568" y="548680"/>
            <a:ext cx="7772400" cy="201622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lvl="0" algn="ctr">
              <a:spcBef>
                <a:spcPct val="0"/>
              </a:spcBef>
            </a:pPr>
            <a:r>
              <a:rPr lang="sk-SK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12</a:t>
            </a:r>
            <a:r>
              <a:rPr kumimoji="0" lang="sk-SK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lang="sk-SK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Druh artritídy, ktorá vzniká baktériami prenikajúcimi do kĺbu  z infikovanej rany sa volá...  </a:t>
            </a:r>
            <a:endParaRPr kumimoji="0" lang="sk-SK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683568" y="3068960"/>
            <a:ext cx="2592288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</a:t>
            </a:r>
            <a:r>
              <a:rPr lang="sk-SK" sz="3200" dirty="0" smtClean="0">
                <a:solidFill>
                  <a:schemeClr val="bg1"/>
                </a:solidFill>
              </a:rPr>
              <a:t>A) </a:t>
            </a:r>
            <a:r>
              <a:rPr lang="sk-SK" sz="3200" dirty="0"/>
              <a:t>reumatická </a:t>
            </a:r>
            <a:r>
              <a:rPr lang="sk-SK" sz="3200" dirty="0">
                <a:solidFill>
                  <a:schemeClr val="bg1"/>
                </a:solidFill>
              </a:rPr>
              <a:t/>
            </a:r>
            <a:br>
              <a:rPr lang="sk-SK" sz="3200" dirty="0">
                <a:solidFill>
                  <a:schemeClr val="bg1"/>
                </a:solidFill>
              </a:rPr>
            </a:b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83568" y="4293096"/>
            <a:ext cx="2664296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</a:t>
            </a:r>
            <a:r>
              <a:rPr lang="sk-SK" sz="3200" dirty="0" smtClean="0">
                <a:solidFill>
                  <a:schemeClr val="bg1"/>
                </a:solidFill>
              </a:rPr>
              <a:t>B) </a:t>
            </a:r>
            <a:r>
              <a:rPr lang="sk-SK" sz="3200" dirty="0" err="1"/>
              <a:t>psoriatická</a:t>
            </a:r>
            <a:r>
              <a:rPr lang="sk-SK" sz="3200" dirty="0"/>
              <a:t> </a:t>
            </a:r>
            <a:r>
              <a:rPr lang="sk-SK" sz="3200" dirty="0">
                <a:solidFill>
                  <a:schemeClr val="bg1"/>
                </a:solidFill>
              </a:rPr>
              <a:t/>
            </a:r>
            <a:br>
              <a:rPr lang="sk-SK" sz="3200" dirty="0">
                <a:solidFill>
                  <a:schemeClr val="bg1"/>
                </a:solidFill>
              </a:rPr>
            </a:b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683568" y="5517232"/>
            <a:ext cx="2088232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</a:t>
            </a:r>
            <a:r>
              <a:rPr lang="sk-SK" sz="3200" dirty="0" smtClean="0">
                <a:solidFill>
                  <a:schemeClr val="bg1"/>
                </a:solidFill>
              </a:rPr>
              <a:t>C) </a:t>
            </a:r>
            <a:r>
              <a:rPr lang="sk-SK" sz="3200" dirty="0"/>
              <a:t>septická </a:t>
            </a:r>
            <a:r>
              <a:rPr lang="sk-SK" sz="3200" dirty="0">
                <a:solidFill>
                  <a:schemeClr val="bg1"/>
                </a:solidFill>
              </a:rPr>
              <a:t/>
            </a:r>
            <a:br>
              <a:rPr lang="sk-SK" sz="3200" dirty="0">
                <a:solidFill>
                  <a:schemeClr val="bg1"/>
                </a:solidFill>
              </a:rPr>
            </a:b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3568" y="764704"/>
            <a:ext cx="7772400" cy="147002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lvl="0" algn="ctr">
              <a:spcBef>
                <a:spcPct val="0"/>
              </a:spcBef>
            </a:pPr>
            <a:r>
              <a:rPr lang="sk-SK" sz="4400" dirty="0" smtClean="0"/>
              <a:t>13. Na nasledujúcom obrázku sa nachádza:</a:t>
            </a:r>
            <a:r>
              <a:rPr lang="sk-SK" sz="4400" dirty="0"/>
              <a:t/>
            </a:r>
            <a:br>
              <a:rPr lang="sk-SK" sz="4400" dirty="0"/>
            </a:br>
            <a:endParaRPr kumimoji="0" lang="sk-SK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83568" y="3068960"/>
            <a:ext cx="2016224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</a:t>
            </a:r>
            <a:r>
              <a:rPr lang="sk-SK" sz="3200" dirty="0" smtClean="0">
                <a:solidFill>
                  <a:schemeClr val="bg1"/>
                </a:solidFill>
              </a:rPr>
              <a:t>A) </a:t>
            </a:r>
            <a:r>
              <a:rPr lang="sk-SK" sz="3200" dirty="0" smtClean="0"/>
              <a:t>lopatka</a:t>
            </a:r>
            <a:r>
              <a:rPr lang="sk-SK" sz="3200" dirty="0">
                <a:solidFill>
                  <a:schemeClr val="bg1"/>
                </a:solidFill>
              </a:rPr>
              <a:t/>
            </a:r>
            <a:br>
              <a:rPr lang="sk-SK" sz="3200" dirty="0">
                <a:solidFill>
                  <a:schemeClr val="bg1"/>
                </a:solidFill>
              </a:rPr>
            </a:b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683568" y="4293096"/>
            <a:ext cx="3816424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</a:t>
            </a:r>
            <a:r>
              <a:rPr lang="sk-SK" sz="3200" dirty="0" smtClean="0">
                <a:solidFill>
                  <a:schemeClr val="bg1"/>
                </a:solidFill>
              </a:rPr>
              <a:t>B) </a:t>
            </a:r>
            <a:r>
              <a:rPr lang="sk-SK" sz="3200" dirty="0" smtClean="0"/>
              <a:t>lonová kosť</a:t>
            </a:r>
            <a:r>
              <a:rPr lang="sk-SK" sz="3200" dirty="0">
                <a:solidFill>
                  <a:schemeClr val="bg1"/>
                </a:solidFill>
              </a:rPr>
              <a:t/>
            </a:r>
            <a:br>
              <a:rPr lang="sk-SK" sz="3200" dirty="0">
                <a:solidFill>
                  <a:schemeClr val="bg1"/>
                </a:solidFill>
              </a:rPr>
            </a:b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683568" y="5517232"/>
            <a:ext cx="3024336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</a:t>
            </a:r>
            <a:r>
              <a:rPr lang="sk-SK" sz="3200" dirty="0" smtClean="0">
                <a:solidFill>
                  <a:schemeClr val="bg1"/>
                </a:solidFill>
              </a:rPr>
              <a:t>C) záhlavná kosť</a:t>
            </a:r>
            <a:r>
              <a:rPr lang="sk-SK" sz="3200" dirty="0">
                <a:solidFill>
                  <a:schemeClr val="bg1"/>
                </a:solidFill>
              </a:rPr>
              <a:t/>
            </a:r>
            <a:br>
              <a:rPr lang="sk-SK" sz="3200" dirty="0">
                <a:solidFill>
                  <a:schemeClr val="bg1"/>
                </a:solidFill>
              </a:rPr>
            </a:b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7410" name="Picture 2" descr="Výsledok vyhľadávania obrázkov pre dopyt lopatka kosť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3068960"/>
            <a:ext cx="3362443" cy="2360934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3568" y="764704"/>
            <a:ext cx="7772400" cy="147002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lvl="0" algn="ctr">
              <a:spcBef>
                <a:spcPct val="0"/>
              </a:spcBef>
            </a:pPr>
            <a:r>
              <a:rPr lang="sk-SK" sz="4400" dirty="0" smtClean="0"/>
              <a:t>14. </a:t>
            </a:r>
            <a:r>
              <a:rPr lang="sk-SK" sz="4400" dirty="0"/>
              <a:t>V pokročilom veku </a:t>
            </a:r>
            <a:r>
              <a:rPr lang="sk-SK" sz="4400" dirty="0" smtClean="0"/>
              <a:t>vzniká ... </a:t>
            </a:r>
            <a:r>
              <a:rPr lang="sk-SK" sz="4400" dirty="0"/>
              <a:t>dreň.</a:t>
            </a:r>
            <a:endParaRPr kumimoji="0" lang="sk-SK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683568" y="3068960"/>
            <a:ext cx="2088232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</a:t>
            </a:r>
            <a:r>
              <a:rPr lang="sk-SK" sz="3200" dirty="0" smtClean="0">
                <a:solidFill>
                  <a:schemeClr val="bg1"/>
                </a:solidFill>
              </a:rPr>
              <a:t>A) červená</a:t>
            </a:r>
            <a:r>
              <a:rPr lang="sk-SK" sz="3200" dirty="0">
                <a:solidFill>
                  <a:schemeClr val="bg1"/>
                </a:solidFill>
              </a:rPr>
              <a:t/>
            </a:r>
            <a:br>
              <a:rPr lang="sk-SK" sz="3200" dirty="0">
                <a:solidFill>
                  <a:schemeClr val="bg1"/>
                </a:solidFill>
              </a:rPr>
            </a:b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83568" y="4293096"/>
            <a:ext cx="1472208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</a:t>
            </a:r>
            <a:r>
              <a:rPr lang="sk-SK" sz="3200" dirty="0" smtClean="0">
                <a:solidFill>
                  <a:schemeClr val="bg1"/>
                </a:solidFill>
              </a:rPr>
              <a:t>B) žltá</a:t>
            </a:r>
            <a:r>
              <a:rPr lang="sk-SK" sz="3200" dirty="0">
                <a:solidFill>
                  <a:schemeClr val="bg1"/>
                </a:solidFill>
              </a:rPr>
              <a:t/>
            </a:r>
            <a:br>
              <a:rPr lang="sk-SK" sz="3200" dirty="0">
                <a:solidFill>
                  <a:schemeClr val="bg1"/>
                </a:solidFill>
              </a:rPr>
            </a:b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683568" y="5517232"/>
            <a:ext cx="1472208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C</a:t>
            </a:r>
            <a:r>
              <a:rPr lang="sk-SK" sz="3200" dirty="0" smtClean="0">
                <a:solidFill>
                  <a:schemeClr val="bg1"/>
                </a:solidFill>
              </a:rPr>
              <a:t>) sivá</a:t>
            </a:r>
            <a:r>
              <a:rPr lang="sk-SK" sz="3200" dirty="0">
                <a:solidFill>
                  <a:schemeClr val="bg1"/>
                </a:solidFill>
              </a:rPr>
              <a:t/>
            </a:r>
            <a:br>
              <a:rPr lang="sk-SK" sz="3200" dirty="0">
                <a:solidFill>
                  <a:schemeClr val="bg1"/>
                </a:solidFill>
              </a:rPr>
            </a:b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3568" y="764704"/>
            <a:ext cx="7772400" cy="147002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lvl="0" algn="ctr">
              <a:spcBef>
                <a:spcPct val="0"/>
              </a:spcBef>
            </a:pPr>
            <a:r>
              <a:rPr lang="sk-SK" sz="4400" dirty="0" smtClean="0"/>
              <a:t>15. Žena na obrázku trpí chorobou nazývanou:</a:t>
            </a:r>
            <a:r>
              <a:rPr lang="sk-SK" sz="4400" dirty="0"/>
              <a:t/>
            </a:r>
            <a:br>
              <a:rPr lang="sk-SK" sz="4400" dirty="0"/>
            </a:br>
            <a:endParaRPr kumimoji="0" lang="sk-SK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683568" y="3068960"/>
            <a:ext cx="3168352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</a:t>
            </a:r>
            <a:r>
              <a:rPr lang="sk-SK" sz="3200" dirty="0" smtClean="0">
                <a:solidFill>
                  <a:schemeClr val="bg1"/>
                </a:solidFill>
              </a:rPr>
              <a:t>A) </a:t>
            </a:r>
            <a:r>
              <a:rPr lang="sk-SK" sz="3200" dirty="0" smtClean="0"/>
              <a:t>reuma</a:t>
            </a:r>
            <a:r>
              <a:rPr lang="sk-SK" sz="3200" dirty="0">
                <a:solidFill>
                  <a:schemeClr val="bg1"/>
                </a:solidFill>
              </a:rPr>
              <a:t/>
            </a:r>
            <a:br>
              <a:rPr lang="sk-SK" sz="3200" dirty="0">
                <a:solidFill>
                  <a:schemeClr val="bg1"/>
                </a:solidFill>
              </a:rPr>
            </a:b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83568" y="4293096"/>
            <a:ext cx="3816424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</a:t>
            </a:r>
            <a:r>
              <a:rPr lang="sk-SK" sz="3200" dirty="0" smtClean="0">
                <a:solidFill>
                  <a:schemeClr val="bg1"/>
                </a:solidFill>
              </a:rPr>
              <a:t>B) </a:t>
            </a:r>
            <a:r>
              <a:rPr lang="sk-SK" sz="3200" dirty="0" smtClean="0"/>
              <a:t>krivica</a:t>
            </a:r>
            <a:r>
              <a:rPr lang="sk-SK" sz="3200" dirty="0">
                <a:solidFill>
                  <a:schemeClr val="bg1"/>
                </a:solidFill>
              </a:rPr>
              <a:t/>
            </a:r>
            <a:br>
              <a:rPr lang="sk-SK" sz="3200" dirty="0">
                <a:solidFill>
                  <a:schemeClr val="bg1"/>
                </a:solidFill>
              </a:rPr>
            </a:b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683568" y="5517232"/>
            <a:ext cx="3024336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</a:t>
            </a:r>
            <a:r>
              <a:rPr lang="sk-SK" sz="3200" dirty="0" smtClean="0">
                <a:solidFill>
                  <a:schemeClr val="bg1"/>
                </a:solidFill>
              </a:rPr>
              <a:t>C) DNA</a:t>
            </a:r>
            <a:r>
              <a:rPr lang="sk-SK" sz="3200" dirty="0">
                <a:solidFill>
                  <a:schemeClr val="bg1"/>
                </a:solidFill>
              </a:rPr>
              <a:t/>
            </a:r>
            <a:br>
              <a:rPr lang="sk-SK" sz="3200" dirty="0">
                <a:solidFill>
                  <a:schemeClr val="bg1"/>
                </a:solidFill>
              </a:rPr>
            </a:b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9458" name="Picture 2" descr="https://scontent-vie1-1.xx.fbcdn.net/v/t34.0-12/15592315_10205998128071429_62567074_n.jpg?oh=e44a807f03729d378a2c68f35daf915e&amp;oe=5859E98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2996952"/>
            <a:ext cx="3600400" cy="3000333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3568" y="764704"/>
            <a:ext cx="7772400" cy="147002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lvl="0" algn="ctr">
              <a:spcBef>
                <a:spcPct val="0"/>
              </a:spcBef>
            </a:pPr>
            <a:r>
              <a:rPr lang="sk-SK" sz="4400" dirty="0" smtClean="0"/>
              <a:t>1. Čo mala naša kosť (Lukáš) napísané na topánkach?</a:t>
            </a:r>
            <a:r>
              <a:rPr lang="sk-SK" sz="4400" dirty="0"/>
              <a:t/>
            </a:r>
            <a:br>
              <a:rPr lang="sk-SK" sz="4400" dirty="0"/>
            </a:br>
            <a:endParaRPr kumimoji="0" lang="sk-SK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83568" y="3068960"/>
            <a:ext cx="3168352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</a:t>
            </a:r>
            <a:r>
              <a:rPr lang="sk-SK" sz="3200" dirty="0" smtClean="0">
                <a:solidFill>
                  <a:schemeClr val="bg1"/>
                </a:solidFill>
              </a:rPr>
              <a:t>A) </a:t>
            </a:r>
            <a:r>
              <a:rPr lang="sk-SK" sz="3200" dirty="0" smtClean="0"/>
              <a:t>epifýza </a:t>
            </a:r>
            <a:r>
              <a:rPr lang="sk-SK" sz="3200" dirty="0">
                <a:solidFill>
                  <a:schemeClr val="bg1"/>
                </a:solidFill>
              </a:rPr>
              <a:t/>
            </a:r>
            <a:br>
              <a:rPr lang="sk-SK" sz="3200" dirty="0">
                <a:solidFill>
                  <a:schemeClr val="bg1"/>
                </a:solidFill>
              </a:rPr>
            </a:b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683568" y="5517232"/>
            <a:ext cx="3600400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</a:t>
            </a:r>
            <a:r>
              <a:rPr lang="sk-SK" sz="3200" dirty="0" smtClean="0">
                <a:solidFill>
                  <a:schemeClr val="bg1"/>
                </a:solidFill>
              </a:rPr>
              <a:t>C) hubovité tkanivo</a:t>
            </a:r>
            <a:r>
              <a:rPr lang="sk-SK" sz="3200" dirty="0">
                <a:solidFill>
                  <a:schemeClr val="bg1"/>
                </a:solidFill>
              </a:rPr>
              <a:t/>
            </a:r>
            <a:br>
              <a:rPr lang="sk-SK" sz="3200" dirty="0">
                <a:solidFill>
                  <a:schemeClr val="bg1"/>
                </a:solidFill>
              </a:rPr>
            </a:b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683568" y="4293096"/>
            <a:ext cx="3816424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</a:t>
            </a:r>
            <a:r>
              <a:rPr lang="sk-SK" sz="3200" dirty="0" smtClean="0">
                <a:solidFill>
                  <a:schemeClr val="bg1"/>
                </a:solidFill>
              </a:rPr>
              <a:t>B) </a:t>
            </a:r>
            <a:r>
              <a:rPr lang="sk-SK" sz="3200" dirty="0" smtClean="0"/>
              <a:t>chrupka</a:t>
            </a:r>
            <a:r>
              <a:rPr lang="sk-SK" sz="3200" dirty="0">
                <a:solidFill>
                  <a:schemeClr val="bg1"/>
                </a:solidFill>
              </a:rPr>
              <a:t/>
            </a:r>
            <a:br>
              <a:rPr lang="sk-SK" sz="3200" dirty="0">
                <a:solidFill>
                  <a:schemeClr val="bg1"/>
                </a:solidFill>
              </a:rPr>
            </a:b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683568" y="764704"/>
            <a:ext cx="7772400" cy="147002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lvl="0" algn="ctr">
              <a:spcBef>
                <a:spcPct val="0"/>
              </a:spcBef>
            </a:pPr>
            <a:r>
              <a:rPr lang="sk-SK" sz="48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</a:t>
            </a:r>
            <a:r>
              <a:rPr kumimoji="0" lang="sk-SK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Približne</a:t>
            </a:r>
            <a:r>
              <a:rPr lang="sk-SK" sz="4800" dirty="0" smtClean="0">
                <a:latin typeface="+mj-lt"/>
                <a:ea typeface="+mj-ea"/>
                <a:cs typeface="+mj-cs"/>
              </a:rPr>
              <a:t> </a:t>
            </a:r>
            <a:r>
              <a:rPr lang="sk-SK" sz="4800" dirty="0" smtClean="0"/>
              <a:t>koľko </a:t>
            </a:r>
            <a:r>
              <a:rPr lang="sk-SK" sz="4800" dirty="0" smtClean="0">
                <a:latin typeface="+mj-lt"/>
                <a:ea typeface="+mj-ea"/>
                <a:cs typeface="+mj-cs"/>
              </a:rPr>
              <a:t>kostí má v tele novorodenec?</a:t>
            </a:r>
            <a:r>
              <a:rPr kumimoji="0" lang="sk-SK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sk-SK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83568" y="3068960"/>
            <a:ext cx="1472208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</a:t>
            </a:r>
            <a:r>
              <a:rPr lang="sk-SK" sz="3200" dirty="0" smtClean="0">
                <a:solidFill>
                  <a:schemeClr val="bg1"/>
                </a:solidFill>
              </a:rPr>
              <a:t>A) 200</a:t>
            </a:r>
            <a:r>
              <a:rPr lang="sk-SK" sz="3200" dirty="0">
                <a:solidFill>
                  <a:schemeClr val="bg1"/>
                </a:solidFill>
              </a:rPr>
              <a:t/>
            </a:r>
            <a:br>
              <a:rPr lang="sk-SK" sz="3200" dirty="0">
                <a:solidFill>
                  <a:schemeClr val="bg1"/>
                </a:solidFill>
              </a:rPr>
            </a:b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683568" y="4293096"/>
            <a:ext cx="1472208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B</a:t>
            </a:r>
            <a:r>
              <a:rPr lang="sk-SK" sz="3200" dirty="0" smtClean="0">
                <a:solidFill>
                  <a:schemeClr val="bg1"/>
                </a:solidFill>
              </a:rPr>
              <a:t>) 252</a:t>
            </a:r>
            <a:r>
              <a:rPr lang="sk-SK" sz="3200" dirty="0">
                <a:solidFill>
                  <a:schemeClr val="bg1"/>
                </a:solidFill>
              </a:rPr>
              <a:t/>
            </a:r>
            <a:br>
              <a:rPr lang="sk-SK" sz="3200" dirty="0">
                <a:solidFill>
                  <a:schemeClr val="bg1"/>
                </a:solidFill>
              </a:rPr>
            </a:b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683568" y="5517232"/>
            <a:ext cx="1472208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C</a:t>
            </a:r>
            <a:r>
              <a:rPr lang="sk-SK" sz="3200" dirty="0" smtClean="0">
                <a:solidFill>
                  <a:schemeClr val="bg1"/>
                </a:solidFill>
              </a:rPr>
              <a:t>) 300</a:t>
            </a:r>
            <a:r>
              <a:rPr lang="sk-SK" sz="3200" dirty="0">
                <a:solidFill>
                  <a:schemeClr val="bg1"/>
                </a:solidFill>
              </a:rPr>
              <a:t/>
            </a:r>
            <a:br>
              <a:rPr lang="sk-SK" sz="3200" dirty="0">
                <a:solidFill>
                  <a:schemeClr val="bg1"/>
                </a:solidFill>
              </a:rPr>
            </a:b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683568" y="764704"/>
            <a:ext cx="7772400" cy="147002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lvl="0" algn="ctr">
              <a:spcBef>
                <a:spcPct val="0"/>
              </a:spcBef>
            </a:pPr>
            <a:r>
              <a:rPr lang="sk-SK" sz="4800" dirty="0" smtClean="0"/>
              <a:t> 3. </a:t>
            </a:r>
            <a:r>
              <a:rPr lang="sk-SK" sz="4800" dirty="0"/>
              <a:t>Ktorá z uvedených kostí nie je kosťou zápästia?</a:t>
            </a:r>
            <a:endParaRPr kumimoji="0" lang="sk-SK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83568" y="3068960"/>
            <a:ext cx="2304256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</a:t>
            </a:r>
            <a:r>
              <a:rPr lang="sk-SK" sz="3200" dirty="0" smtClean="0">
                <a:solidFill>
                  <a:schemeClr val="bg1"/>
                </a:solidFill>
              </a:rPr>
              <a:t>A) </a:t>
            </a:r>
            <a:r>
              <a:rPr lang="sk-SK" sz="3200" dirty="0" err="1"/>
              <a:t>kockovitá</a:t>
            </a: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683568" y="4293096"/>
            <a:ext cx="2952328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</a:t>
            </a:r>
            <a:r>
              <a:rPr lang="sk-SK" sz="3200" dirty="0" smtClean="0">
                <a:solidFill>
                  <a:schemeClr val="bg1"/>
                </a:solidFill>
              </a:rPr>
              <a:t>B) </a:t>
            </a:r>
            <a:r>
              <a:rPr lang="sk-SK" sz="3200" dirty="0"/>
              <a:t>mesiačikovitá</a:t>
            </a:r>
            <a:br>
              <a:rPr lang="sk-SK" sz="3200" dirty="0"/>
            </a:br>
            <a:r>
              <a:rPr lang="sk-SK" sz="3200" dirty="0"/>
              <a:t> </a:t>
            </a:r>
            <a:r>
              <a:rPr lang="sk-SK" sz="3200" dirty="0">
                <a:solidFill>
                  <a:schemeClr val="bg1"/>
                </a:solidFill>
              </a:rPr>
              <a:t/>
            </a:r>
            <a:br>
              <a:rPr lang="sk-SK" sz="3200" dirty="0">
                <a:solidFill>
                  <a:schemeClr val="bg1"/>
                </a:solidFill>
              </a:rPr>
            </a:b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683568" y="5517232"/>
            <a:ext cx="1944216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</a:t>
            </a:r>
            <a:r>
              <a:rPr lang="sk-SK" sz="3200" dirty="0" smtClean="0">
                <a:solidFill>
                  <a:schemeClr val="bg1"/>
                </a:solidFill>
              </a:rPr>
              <a:t>C) </a:t>
            </a:r>
            <a:r>
              <a:rPr lang="sk-SK" sz="3200" dirty="0"/>
              <a:t>háková</a:t>
            </a:r>
            <a:r>
              <a:rPr lang="sk-SK" sz="3200" dirty="0" smtClean="0">
                <a:solidFill>
                  <a:schemeClr val="bg1"/>
                </a:solidFill>
              </a:rPr>
              <a:t> </a:t>
            </a:r>
            <a:r>
              <a:rPr lang="sk-SK" sz="3200" dirty="0">
                <a:solidFill>
                  <a:schemeClr val="bg1"/>
                </a:solidFill>
              </a:rPr>
              <a:t/>
            </a:r>
            <a:br>
              <a:rPr lang="sk-SK" sz="3200" dirty="0">
                <a:solidFill>
                  <a:schemeClr val="bg1"/>
                </a:solidFill>
              </a:rPr>
            </a:b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3568" y="764705"/>
            <a:ext cx="7772400" cy="93610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>
              <a:spcBef>
                <a:spcPct val="0"/>
              </a:spcBef>
            </a:pPr>
            <a:r>
              <a:rPr lang="sk-SK" sz="48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4</a:t>
            </a:r>
            <a:r>
              <a:rPr lang="sk-SK" sz="48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. </a:t>
            </a:r>
            <a:r>
              <a:rPr lang="sk-SK" sz="48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Čo je luxácia? </a:t>
            </a:r>
            <a:endParaRPr kumimoji="0" lang="sk-SK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683568" y="3068960"/>
            <a:ext cx="2736304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</a:t>
            </a:r>
            <a:r>
              <a:rPr lang="sk-SK" sz="3200" dirty="0" smtClean="0">
                <a:solidFill>
                  <a:schemeClr val="bg1"/>
                </a:solidFill>
              </a:rPr>
              <a:t>A) </a:t>
            </a:r>
            <a:r>
              <a:rPr lang="sk-SK" sz="3200" dirty="0"/>
              <a:t>podvrtnutie </a:t>
            </a:r>
            <a:r>
              <a:rPr lang="sk-SK" sz="3200" dirty="0">
                <a:solidFill>
                  <a:schemeClr val="bg1"/>
                </a:solidFill>
              </a:rPr>
              <a:t/>
            </a:r>
            <a:br>
              <a:rPr lang="sk-SK" sz="3200" dirty="0">
                <a:solidFill>
                  <a:schemeClr val="bg1"/>
                </a:solidFill>
              </a:rPr>
            </a:b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83568" y="4293096"/>
            <a:ext cx="2376264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</a:t>
            </a:r>
            <a:r>
              <a:rPr lang="sk-SK" sz="3200" dirty="0" smtClean="0">
                <a:solidFill>
                  <a:schemeClr val="bg1"/>
                </a:solidFill>
              </a:rPr>
              <a:t>B) </a:t>
            </a:r>
            <a:r>
              <a:rPr lang="sk-SK" sz="3200" dirty="0"/>
              <a:t>vykĺbenie</a:t>
            </a:r>
            <a:r>
              <a:rPr lang="sk-SK" sz="3200" dirty="0" smtClean="0">
                <a:solidFill>
                  <a:schemeClr val="bg1"/>
                </a:solidFill>
              </a:rPr>
              <a:t> </a:t>
            </a:r>
            <a:r>
              <a:rPr lang="sk-SK" sz="3200" dirty="0">
                <a:solidFill>
                  <a:schemeClr val="bg1"/>
                </a:solidFill>
              </a:rPr>
              <a:t/>
            </a:r>
            <a:br>
              <a:rPr lang="sk-SK" sz="3200" dirty="0">
                <a:solidFill>
                  <a:schemeClr val="bg1"/>
                </a:solidFill>
              </a:rPr>
            </a:b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683568" y="5517232"/>
            <a:ext cx="2520280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</a:t>
            </a:r>
            <a:r>
              <a:rPr lang="sk-SK" sz="3200" dirty="0" smtClean="0">
                <a:solidFill>
                  <a:schemeClr val="bg1"/>
                </a:solidFill>
              </a:rPr>
              <a:t>C) </a:t>
            </a:r>
            <a:r>
              <a:rPr lang="sk-SK" sz="3200" dirty="0"/>
              <a:t>vyvrtnutie </a:t>
            </a:r>
            <a:r>
              <a:rPr lang="sk-SK" sz="3200" dirty="0">
                <a:solidFill>
                  <a:schemeClr val="bg1"/>
                </a:solidFill>
              </a:rPr>
              <a:t/>
            </a:r>
            <a:br>
              <a:rPr lang="sk-SK" sz="3200" dirty="0">
                <a:solidFill>
                  <a:schemeClr val="bg1"/>
                </a:solidFill>
              </a:rPr>
            </a:b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Výsledok vyhľadávania obrázkov pre dopyt chondrocyt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2996952"/>
            <a:ext cx="3371528" cy="2528646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</p:pic>
      <p:sp>
        <p:nvSpPr>
          <p:cNvPr id="3" name="Nadpis 1"/>
          <p:cNvSpPr txBox="1">
            <a:spLocks/>
          </p:cNvSpPr>
          <p:nvPr/>
        </p:nvSpPr>
        <p:spPr>
          <a:xfrm>
            <a:off x="683568" y="764704"/>
            <a:ext cx="7772400" cy="147002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lvl="0" algn="ctr">
              <a:spcBef>
                <a:spcPct val="0"/>
              </a:spcBef>
            </a:pPr>
            <a:r>
              <a:rPr lang="sk-SK" sz="4400" dirty="0" smtClean="0"/>
              <a:t>5. Čo môžeme vidieť na tomto obrázku?</a:t>
            </a:r>
            <a:r>
              <a:rPr lang="sk-SK" sz="4400" dirty="0"/>
              <a:t/>
            </a:r>
            <a:br>
              <a:rPr lang="sk-SK" sz="4400" dirty="0"/>
            </a:br>
            <a:endParaRPr kumimoji="0" lang="sk-SK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83568" y="3068960"/>
            <a:ext cx="2520280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</a:t>
            </a:r>
            <a:r>
              <a:rPr lang="sk-SK" sz="3200" dirty="0" smtClean="0">
                <a:solidFill>
                  <a:schemeClr val="bg1"/>
                </a:solidFill>
              </a:rPr>
              <a:t>A) </a:t>
            </a:r>
            <a:r>
              <a:rPr lang="sk-SK" sz="3200" dirty="0" err="1" smtClean="0">
                <a:solidFill>
                  <a:schemeClr val="bg1"/>
                </a:solidFill>
              </a:rPr>
              <a:t>fibrocyty</a:t>
            </a:r>
            <a:r>
              <a:rPr lang="sk-SK" sz="3200" dirty="0">
                <a:solidFill>
                  <a:schemeClr val="bg1"/>
                </a:solidFill>
              </a:rPr>
              <a:t/>
            </a:r>
            <a:br>
              <a:rPr lang="sk-SK" sz="3200" dirty="0">
                <a:solidFill>
                  <a:schemeClr val="bg1"/>
                </a:solidFill>
              </a:rPr>
            </a:b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683568" y="4293096"/>
            <a:ext cx="2880320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</a:t>
            </a:r>
            <a:r>
              <a:rPr lang="sk-SK" sz="3200" dirty="0" smtClean="0">
                <a:solidFill>
                  <a:schemeClr val="bg1"/>
                </a:solidFill>
              </a:rPr>
              <a:t>B) </a:t>
            </a:r>
            <a:r>
              <a:rPr lang="sk-SK" sz="3200" dirty="0" err="1" smtClean="0">
                <a:solidFill>
                  <a:schemeClr val="bg1"/>
                </a:solidFill>
              </a:rPr>
              <a:t>chondrocyty</a:t>
            </a:r>
            <a:r>
              <a:rPr lang="sk-SK" sz="3200" dirty="0">
                <a:solidFill>
                  <a:schemeClr val="bg1"/>
                </a:solidFill>
              </a:rPr>
              <a:t/>
            </a:r>
            <a:br>
              <a:rPr lang="sk-SK" sz="3200" dirty="0">
                <a:solidFill>
                  <a:schemeClr val="bg1"/>
                </a:solidFill>
              </a:rPr>
            </a:b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683568" y="5517232"/>
            <a:ext cx="2376264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</a:t>
            </a:r>
            <a:r>
              <a:rPr lang="sk-SK" sz="3200" dirty="0" smtClean="0">
                <a:solidFill>
                  <a:schemeClr val="bg1"/>
                </a:solidFill>
              </a:rPr>
              <a:t>C) </a:t>
            </a:r>
            <a:r>
              <a:rPr lang="sk-SK" sz="3200" dirty="0" err="1" smtClean="0">
                <a:solidFill>
                  <a:schemeClr val="bg1"/>
                </a:solidFill>
              </a:rPr>
              <a:t>osteocyty</a:t>
            </a:r>
            <a:r>
              <a:rPr lang="sk-SK" sz="3200" dirty="0">
                <a:solidFill>
                  <a:schemeClr val="bg1"/>
                </a:solidFill>
              </a:rPr>
              <a:t/>
            </a:r>
            <a:br>
              <a:rPr lang="sk-SK" sz="3200" dirty="0">
                <a:solidFill>
                  <a:schemeClr val="bg1"/>
                </a:solidFill>
              </a:rPr>
            </a:b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3568" y="764704"/>
            <a:ext cx="7772400" cy="147002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>
              <a:spcBef>
                <a:spcPct val="0"/>
              </a:spcBef>
            </a:pPr>
            <a:r>
              <a:rPr lang="sk-SK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6</a:t>
            </a:r>
            <a:r>
              <a:rPr lang="sk-SK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. </a:t>
            </a:r>
            <a:r>
              <a:rPr lang="sk-SK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O akú kosť sa jedná , ak poviem os </a:t>
            </a:r>
            <a:r>
              <a:rPr lang="sk-SK" sz="44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zygomatikum</a:t>
            </a:r>
            <a:r>
              <a:rPr lang="sk-SK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?</a:t>
            </a:r>
            <a:endParaRPr kumimoji="0" lang="sk-SK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683568" y="3068960"/>
            <a:ext cx="1584176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</a:t>
            </a:r>
            <a:r>
              <a:rPr lang="sk-SK" sz="3200" dirty="0" smtClean="0">
                <a:solidFill>
                  <a:schemeClr val="bg1"/>
                </a:solidFill>
              </a:rPr>
              <a:t>A) slzná</a:t>
            </a:r>
            <a:r>
              <a:rPr lang="sk-SK" sz="3200" dirty="0">
                <a:solidFill>
                  <a:schemeClr val="bg1"/>
                </a:solidFill>
              </a:rPr>
              <a:t/>
            </a:r>
            <a:br>
              <a:rPr lang="sk-SK" sz="3200" dirty="0">
                <a:solidFill>
                  <a:schemeClr val="bg1"/>
                </a:solidFill>
              </a:rPr>
            </a:b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83568" y="4293096"/>
            <a:ext cx="1872208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</a:t>
            </a:r>
            <a:r>
              <a:rPr lang="sk-SK" sz="3200" dirty="0" smtClean="0">
                <a:solidFill>
                  <a:schemeClr val="bg1"/>
                </a:solidFill>
              </a:rPr>
              <a:t>B)</a:t>
            </a:r>
            <a:r>
              <a:rPr lang="sk-SK" sz="3200" dirty="0" smtClean="0"/>
              <a:t> </a:t>
            </a:r>
            <a:r>
              <a:rPr lang="sk-SK" sz="3200" dirty="0"/>
              <a:t>jazylka </a:t>
            </a:r>
            <a:r>
              <a:rPr lang="sk-SK" sz="3200" dirty="0">
                <a:solidFill>
                  <a:schemeClr val="bg1"/>
                </a:solidFill>
              </a:rPr>
              <a:t/>
            </a:r>
            <a:br>
              <a:rPr lang="sk-SK" sz="3200" dirty="0">
                <a:solidFill>
                  <a:schemeClr val="bg1"/>
                </a:solidFill>
              </a:rPr>
            </a:b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683568" y="5517232"/>
            <a:ext cx="2088232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</a:t>
            </a:r>
            <a:r>
              <a:rPr lang="sk-SK" sz="3200" dirty="0" smtClean="0">
                <a:solidFill>
                  <a:schemeClr val="bg1"/>
                </a:solidFill>
              </a:rPr>
              <a:t>C) </a:t>
            </a:r>
            <a:r>
              <a:rPr lang="sk-SK" sz="3200" dirty="0"/>
              <a:t>jarmová </a:t>
            </a:r>
            <a:r>
              <a:rPr lang="sk-SK" sz="3200" dirty="0">
                <a:solidFill>
                  <a:schemeClr val="bg1"/>
                </a:solidFill>
              </a:rPr>
              <a:t/>
            </a:r>
            <a:br>
              <a:rPr lang="sk-SK" sz="3200" dirty="0">
                <a:solidFill>
                  <a:schemeClr val="bg1"/>
                </a:solidFill>
              </a:rPr>
            </a:b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3568" y="764704"/>
            <a:ext cx="7772400" cy="147002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lvl="0" algn="ctr">
              <a:spcBef>
                <a:spcPct val="0"/>
              </a:spcBef>
            </a:pPr>
            <a:r>
              <a:rPr lang="sk-SK" sz="4400" dirty="0" smtClean="0"/>
              <a:t>7. </a:t>
            </a:r>
            <a:r>
              <a:rPr lang="sk-SK" sz="4400" dirty="0"/>
              <a:t>Kde sa nachádza jediná kosť, ktorá je vyvinutá už po narodení?</a:t>
            </a:r>
            <a:br>
              <a:rPr lang="sk-SK" sz="4400" dirty="0"/>
            </a:br>
            <a:endParaRPr kumimoji="0" lang="sk-SK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683568" y="3068960"/>
            <a:ext cx="1944216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A</a:t>
            </a:r>
            <a:r>
              <a:rPr lang="sk-SK" sz="3200" dirty="0" smtClean="0">
                <a:solidFill>
                  <a:schemeClr val="bg1"/>
                </a:solidFill>
              </a:rPr>
              <a:t>) v nose</a:t>
            </a:r>
            <a:r>
              <a:rPr lang="sk-SK" sz="3200" dirty="0">
                <a:solidFill>
                  <a:schemeClr val="bg1"/>
                </a:solidFill>
              </a:rPr>
              <a:t/>
            </a:r>
            <a:br>
              <a:rPr lang="sk-SK" sz="3200" dirty="0">
                <a:solidFill>
                  <a:schemeClr val="bg1"/>
                </a:solidFill>
              </a:rPr>
            </a:b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83568" y="4293096"/>
            <a:ext cx="1872208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</a:t>
            </a:r>
            <a:r>
              <a:rPr lang="sk-SK" sz="3200" dirty="0" smtClean="0">
                <a:solidFill>
                  <a:schemeClr val="bg1"/>
                </a:solidFill>
              </a:rPr>
              <a:t>B) v uchu</a:t>
            </a:r>
            <a:r>
              <a:rPr lang="sk-SK" sz="3200" dirty="0">
                <a:solidFill>
                  <a:schemeClr val="bg1"/>
                </a:solidFill>
              </a:rPr>
              <a:t/>
            </a:r>
            <a:br>
              <a:rPr lang="sk-SK" sz="3200" dirty="0">
                <a:solidFill>
                  <a:schemeClr val="bg1"/>
                </a:solidFill>
              </a:rPr>
            </a:b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683568" y="5517232"/>
            <a:ext cx="3240360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</a:t>
            </a:r>
            <a:r>
              <a:rPr lang="sk-SK" sz="3200" dirty="0" smtClean="0">
                <a:solidFill>
                  <a:schemeClr val="bg1"/>
                </a:solidFill>
              </a:rPr>
              <a:t>C) v ústnej dutine</a:t>
            </a:r>
            <a:r>
              <a:rPr lang="sk-SK" sz="3200" dirty="0">
                <a:solidFill>
                  <a:schemeClr val="bg1"/>
                </a:solidFill>
              </a:rPr>
              <a:t/>
            </a:r>
            <a:br>
              <a:rPr lang="sk-SK" sz="3200" dirty="0">
                <a:solidFill>
                  <a:schemeClr val="bg1"/>
                </a:solidFill>
              </a:rPr>
            </a:b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3568" y="764704"/>
            <a:ext cx="7772400" cy="147002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lvl="0" algn="ctr">
              <a:spcBef>
                <a:spcPct val="0"/>
              </a:spcBef>
            </a:pPr>
            <a:r>
              <a:rPr lang="sk-SK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8. </a:t>
            </a:r>
            <a:r>
              <a:rPr lang="sk-SK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Kosti dospelého človeka tvoria _ _ % jeho telesnej váhy.</a:t>
            </a:r>
            <a:endParaRPr kumimoji="0" lang="sk-SK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683568" y="3068960"/>
            <a:ext cx="1296144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A</a:t>
            </a:r>
            <a:r>
              <a:rPr lang="sk-SK" sz="3200" dirty="0" smtClean="0">
                <a:solidFill>
                  <a:schemeClr val="bg1"/>
                </a:solidFill>
              </a:rPr>
              <a:t>) 14</a:t>
            </a:r>
            <a:r>
              <a:rPr lang="sk-SK" sz="3200" dirty="0">
                <a:solidFill>
                  <a:schemeClr val="bg1"/>
                </a:solidFill>
              </a:rPr>
              <a:t/>
            </a:r>
            <a:br>
              <a:rPr lang="sk-SK" sz="3200" dirty="0">
                <a:solidFill>
                  <a:schemeClr val="bg1"/>
                </a:solidFill>
              </a:rPr>
            </a:b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83568" y="4293096"/>
            <a:ext cx="1296144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</a:t>
            </a:r>
            <a:r>
              <a:rPr lang="sk-SK" sz="3200" dirty="0" smtClean="0">
                <a:solidFill>
                  <a:schemeClr val="bg1"/>
                </a:solidFill>
              </a:rPr>
              <a:t>B) 23</a:t>
            </a:r>
            <a:r>
              <a:rPr lang="sk-SK" sz="3200" dirty="0">
                <a:solidFill>
                  <a:schemeClr val="bg1"/>
                </a:solidFill>
              </a:rPr>
              <a:t/>
            </a:r>
            <a:br>
              <a:rPr lang="sk-SK" sz="3200" dirty="0">
                <a:solidFill>
                  <a:schemeClr val="bg1"/>
                </a:solidFill>
              </a:rPr>
            </a:b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683568" y="5517232"/>
            <a:ext cx="1296144" cy="6949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sk-SK" sz="3200" dirty="0">
                <a:solidFill>
                  <a:schemeClr val="bg1"/>
                </a:solidFill>
              </a:rPr>
              <a:t> </a:t>
            </a:r>
            <a:r>
              <a:rPr lang="sk-SK" sz="3200" dirty="0" smtClean="0">
                <a:solidFill>
                  <a:schemeClr val="bg1"/>
                </a:solidFill>
              </a:rPr>
              <a:t>C) 29</a:t>
            </a:r>
            <a:r>
              <a:rPr lang="sk-SK" sz="3200" dirty="0">
                <a:solidFill>
                  <a:schemeClr val="bg1"/>
                </a:solidFill>
              </a:rPr>
              <a:t/>
            </a:r>
            <a:br>
              <a:rPr lang="sk-SK" sz="3200" dirty="0">
                <a:solidFill>
                  <a:schemeClr val="bg1"/>
                </a:solidFill>
              </a:rPr>
            </a:b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331</Words>
  <Application>Microsoft Office PowerPoint</Application>
  <PresentationFormat>Prezentácia na obrazovke (4:3)</PresentationFormat>
  <Paragraphs>63</Paragraphs>
  <Slides>16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16</vt:i4>
      </vt:variant>
    </vt:vector>
  </HeadingPairs>
  <TitlesOfParts>
    <vt:vector size="17" baseType="lpstr">
      <vt:lpstr>Motív Office</vt:lpstr>
      <vt:lpstr>Oporná sústava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  <vt:lpstr>Snímka 11</vt:lpstr>
      <vt:lpstr>Snímka 12</vt:lpstr>
      <vt:lpstr>Snímka 13</vt:lpstr>
      <vt:lpstr>Snímka 14</vt:lpstr>
      <vt:lpstr>Snímka 15</vt:lpstr>
      <vt:lpstr>Snímka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Oporná sústava</dc:title>
  <dc:creator>Lenka Puháková</dc:creator>
  <cp:lastModifiedBy>Lenka Puháková</cp:lastModifiedBy>
  <cp:revision>17</cp:revision>
  <dcterms:created xsi:type="dcterms:W3CDTF">2016-12-19T15:58:06Z</dcterms:created>
  <dcterms:modified xsi:type="dcterms:W3CDTF">2016-12-19T20:09:44Z</dcterms:modified>
</cp:coreProperties>
</file>