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2" r:id="rId7"/>
    <p:sldId id="260" r:id="rId8"/>
    <p:sldId id="263" r:id="rId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C3207-F1E5-4AEE-A9BE-0E9085905EBF}" type="datetimeFigureOut">
              <a:rPr lang="sk-SK" smtClean="0"/>
              <a:t>26. 11. 2015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CC9B5-96D3-4D05-8DCB-DD8987EDF63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C3207-F1E5-4AEE-A9BE-0E9085905EBF}" type="datetimeFigureOut">
              <a:rPr lang="sk-SK" smtClean="0"/>
              <a:t>26. 11. 2015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CC9B5-96D3-4D05-8DCB-DD8987EDF63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C3207-F1E5-4AEE-A9BE-0E9085905EBF}" type="datetimeFigureOut">
              <a:rPr lang="sk-SK" smtClean="0"/>
              <a:t>26. 11. 2015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CC9B5-96D3-4D05-8DCB-DD8987EDF63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C3207-F1E5-4AEE-A9BE-0E9085905EBF}" type="datetimeFigureOut">
              <a:rPr lang="sk-SK" smtClean="0"/>
              <a:t>26. 11. 2015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CC9B5-96D3-4D05-8DCB-DD8987EDF63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C3207-F1E5-4AEE-A9BE-0E9085905EBF}" type="datetimeFigureOut">
              <a:rPr lang="sk-SK" smtClean="0"/>
              <a:t>26. 11. 2015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CC9B5-96D3-4D05-8DCB-DD8987EDF63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C3207-F1E5-4AEE-A9BE-0E9085905EBF}" type="datetimeFigureOut">
              <a:rPr lang="sk-SK" smtClean="0"/>
              <a:t>26. 11. 2015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CC9B5-96D3-4D05-8DCB-DD8987EDF63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C3207-F1E5-4AEE-A9BE-0E9085905EBF}" type="datetimeFigureOut">
              <a:rPr lang="sk-SK" smtClean="0"/>
              <a:t>26. 11. 2015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CC9B5-96D3-4D05-8DCB-DD8987EDF63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C3207-F1E5-4AEE-A9BE-0E9085905EBF}" type="datetimeFigureOut">
              <a:rPr lang="sk-SK" smtClean="0"/>
              <a:t>26. 11. 2015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CC9B5-96D3-4D05-8DCB-DD8987EDF63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C3207-F1E5-4AEE-A9BE-0E9085905EBF}" type="datetimeFigureOut">
              <a:rPr lang="sk-SK" smtClean="0"/>
              <a:t>26. 11. 2015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CC9B5-96D3-4D05-8DCB-DD8987EDF63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C3207-F1E5-4AEE-A9BE-0E9085905EBF}" type="datetimeFigureOut">
              <a:rPr lang="sk-SK" smtClean="0"/>
              <a:t>26. 11. 2015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CC9B5-96D3-4D05-8DCB-DD8987EDF63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C3207-F1E5-4AEE-A9BE-0E9085905EBF}" type="datetimeFigureOut">
              <a:rPr lang="sk-SK" smtClean="0"/>
              <a:t>26. 11. 2015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CC9B5-96D3-4D05-8DCB-DD8987EDF63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C3207-F1E5-4AEE-A9BE-0E9085905EBF}" type="datetimeFigureOut">
              <a:rPr lang="sk-SK" smtClean="0"/>
              <a:t>26. 11. 2015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CC9B5-96D3-4D05-8DCB-DD8987EDF631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2910" y="2500306"/>
            <a:ext cx="7772400" cy="1470025"/>
          </a:xfrm>
        </p:spPr>
        <p:txBody>
          <a:bodyPr>
            <a:normAutofit/>
          </a:bodyPr>
          <a:lstStyle/>
          <a:p>
            <a:r>
              <a:rPr lang="sk-SK" sz="7200" dirty="0" smtClean="0">
                <a:solidFill>
                  <a:schemeClr val="accent6">
                    <a:lumMod val="75000"/>
                  </a:schemeClr>
                </a:solidFill>
              </a:rPr>
              <a:t>Rebarbora</a:t>
            </a:r>
            <a:endParaRPr lang="sk-SK" sz="7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358082" y="5857892"/>
            <a:ext cx="1628764" cy="852478"/>
          </a:xfrm>
        </p:spPr>
        <p:txBody>
          <a:bodyPr>
            <a:normAutofit fontScale="92500" lnSpcReduction="20000"/>
          </a:bodyPr>
          <a:lstStyle/>
          <a:p>
            <a:r>
              <a:rPr lang="sk-SK" dirty="0" smtClean="0">
                <a:solidFill>
                  <a:schemeClr val="bg1">
                    <a:lumMod val="50000"/>
                  </a:schemeClr>
                </a:solidFill>
              </a:rPr>
              <a:t>Matej Babej 3.a</a:t>
            </a:r>
            <a:endParaRPr lang="sk-SK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to?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k-SK" dirty="0" smtClean="0"/>
              <a:t>Je to zelenina, no pripravuje sa ako ovocie</a:t>
            </a:r>
          </a:p>
          <a:p>
            <a:r>
              <a:rPr lang="sk-SK" dirty="0" smtClean="0"/>
              <a:t>Je používaná vyše 2000 rokov</a:t>
            </a:r>
          </a:p>
          <a:p>
            <a:r>
              <a:rPr lang="sk-SK" dirty="0" smtClean="0"/>
              <a:t>Pochádza z </a:t>
            </a:r>
            <a:r>
              <a:rPr lang="sk-SK" dirty="0"/>
              <a:t>Á</a:t>
            </a:r>
            <a:r>
              <a:rPr lang="sk-SK" dirty="0" smtClean="0"/>
              <a:t>zie, pravdepodobne z Himalájí </a:t>
            </a:r>
          </a:p>
          <a:p>
            <a:r>
              <a:rPr lang="sk-SK" dirty="0" smtClean="0"/>
              <a:t>Dá sa pestovať aj u nás (10-15 rokov )</a:t>
            </a:r>
          </a:p>
          <a:p>
            <a:r>
              <a:rPr lang="sk-SK" dirty="0" smtClean="0"/>
              <a:t>V čínskej medicíne sa dlho  využíva koreň</a:t>
            </a:r>
          </a:p>
          <a:p>
            <a:r>
              <a:rPr lang="sk-SK" dirty="0" smtClean="0"/>
              <a:t>U nás sa považoval za jedlo chudobných</a:t>
            </a:r>
          </a:p>
          <a:p>
            <a:endParaRPr lang="sk-SK" dirty="0"/>
          </a:p>
        </p:txBody>
      </p:sp>
      <p:pic>
        <p:nvPicPr>
          <p:cNvPr id="8" name="Zástupný symbol obsahu 7" descr="blog-image-rhubarb-larg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16200000">
            <a:off x="-328791" y="1995305"/>
            <a:ext cx="5015238" cy="3071834"/>
          </a:xfrm>
        </p:spPr>
      </p:pic>
      <p:pic>
        <p:nvPicPr>
          <p:cNvPr id="6" name="Obrázok 5" descr="rebarbora_holsteiner_blu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3786190"/>
            <a:ext cx="1514477" cy="2817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sk-SK" sz="5400" dirty="0" smtClean="0"/>
              <a:t>BIO - </a:t>
            </a:r>
            <a:r>
              <a:rPr lang="sk-SK" sz="5400" dirty="0" err="1" smtClean="0"/>
              <a:t>info</a:t>
            </a:r>
            <a:endParaRPr lang="sk-SK" sz="5400" dirty="0"/>
          </a:p>
        </p:txBody>
      </p:sp>
      <p:pic>
        <p:nvPicPr>
          <p:cNvPr id="5" name="Zástupný symbol obsahu 4" descr="06-rebarbora-big-imag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57224" y="1285860"/>
            <a:ext cx="3118952" cy="4860704"/>
          </a:xfrm>
        </p:spPr>
      </p:pic>
      <p:pic>
        <p:nvPicPr>
          <p:cNvPr id="6" name="Zástupný symbol obsahu 5" descr="rebarbora-list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72066" y="1285860"/>
            <a:ext cx="2995634" cy="2246726"/>
          </a:xfrm>
        </p:spPr>
      </p:pic>
      <p:sp>
        <p:nvSpPr>
          <p:cNvPr id="7" name="BlokTextu 6"/>
          <p:cNvSpPr txBox="1"/>
          <p:nvPr/>
        </p:nvSpPr>
        <p:spPr>
          <a:xfrm>
            <a:off x="4786314" y="3857628"/>
            <a:ext cx="392909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sz="2000" dirty="0" smtClean="0"/>
              <a:t>Rebarbora vlnitá / Rebarbora </a:t>
            </a:r>
            <a:r>
              <a:rPr lang="sk-SK" sz="2000" dirty="0" err="1" smtClean="0"/>
              <a:t>dlanitá</a:t>
            </a:r>
            <a:endParaRPr lang="sk-SK" sz="2000" dirty="0" smtClean="0"/>
          </a:p>
          <a:p>
            <a:pPr>
              <a:buFont typeface="Arial" pitchFamily="34" charset="0"/>
              <a:buChar char="•"/>
            </a:pPr>
            <a:r>
              <a:rPr lang="sk-SK" sz="2000" dirty="0" smtClean="0"/>
              <a:t> Repovitý koreň</a:t>
            </a:r>
          </a:p>
          <a:p>
            <a:pPr>
              <a:buFont typeface="Arial" pitchFamily="34" charset="0"/>
              <a:buChar char="•"/>
            </a:pPr>
            <a:r>
              <a:rPr lang="sk-SK" sz="2000" dirty="0"/>
              <a:t> D</a:t>
            </a:r>
            <a:r>
              <a:rPr lang="sk-SK" sz="2000" dirty="0" smtClean="0"/>
              <a:t>laňovitá </a:t>
            </a:r>
            <a:r>
              <a:rPr lang="sk-SK" sz="2000" dirty="0" err="1" smtClean="0"/>
              <a:t>žilnatina</a:t>
            </a:r>
            <a:r>
              <a:rPr lang="sk-SK" sz="20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sk-SK" sz="2000" dirty="0" smtClean="0"/>
              <a:t> Listy môžu byť srdcovitého alebo obličkovitého tvaru a sú mierne zvlnené</a:t>
            </a:r>
          </a:p>
          <a:p>
            <a:pPr>
              <a:buFont typeface="Arial" pitchFamily="34" charset="0"/>
              <a:buChar char="•"/>
            </a:pPr>
            <a:r>
              <a:rPr lang="sk-SK" sz="2000" dirty="0"/>
              <a:t> </a:t>
            </a:r>
            <a:r>
              <a:rPr lang="sk-SK" sz="2000" dirty="0" smtClean="0"/>
              <a:t>Kvitne v máji až júni</a:t>
            </a:r>
          </a:p>
          <a:p>
            <a:pPr>
              <a:buFont typeface="Arial" pitchFamily="34" charset="0"/>
              <a:buChar char="•"/>
            </a:pPr>
            <a:endParaRPr lang="sk-SK" dirty="0" smtClean="0"/>
          </a:p>
          <a:p>
            <a:pPr>
              <a:buFont typeface="Arial" pitchFamily="34" charset="0"/>
              <a:buChar char="•"/>
            </a:pPr>
            <a:endParaRPr lang="sk-SK" dirty="0" smtClean="0"/>
          </a:p>
          <a:p>
            <a:pPr>
              <a:buFont typeface="Arial" pitchFamily="34" charset="0"/>
              <a:buChar char="•"/>
            </a:pP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Účinky</a:t>
            </a:r>
            <a:endParaRPr lang="sk-SK" dirty="0"/>
          </a:p>
        </p:txBody>
      </p:sp>
      <p:pic>
        <p:nvPicPr>
          <p:cNvPr id="5" name="Zástupný symbol obsahu 4" descr="rebarbora_shutterstock_196324739_larg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1357298"/>
            <a:ext cx="4586861" cy="3072838"/>
          </a:xfrm>
        </p:spPr>
      </p:pic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000628" y="1357299"/>
            <a:ext cx="3686172" cy="2786081"/>
          </a:xfrm>
        </p:spPr>
        <p:txBody>
          <a:bodyPr/>
          <a:lstStyle/>
          <a:p>
            <a:r>
              <a:rPr lang="sk-SK" dirty="0" smtClean="0"/>
              <a:t>Účinné látky: </a:t>
            </a:r>
            <a:r>
              <a:rPr lang="sk-SK" dirty="0" err="1" smtClean="0"/>
              <a:t>glykozidy</a:t>
            </a:r>
            <a:r>
              <a:rPr lang="sk-SK" dirty="0" smtClean="0"/>
              <a:t>, triesloviny, </a:t>
            </a:r>
            <a:r>
              <a:rPr lang="sk-SK" dirty="0" err="1" smtClean="0"/>
              <a:t>flavonoidy</a:t>
            </a:r>
            <a:endParaRPr lang="sk-SK" dirty="0" smtClean="0"/>
          </a:p>
          <a:p>
            <a:r>
              <a:rPr lang="sv-SE" dirty="0" smtClean="0"/>
              <a:t>extrakt</a:t>
            </a:r>
            <a:r>
              <a:rPr lang="sk-SK" dirty="0" smtClean="0"/>
              <a:t>y</a:t>
            </a:r>
            <a:r>
              <a:rPr lang="sv-SE" dirty="0" smtClean="0"/>
              <a:t>, sirup</a:t>
            </a:r>
            <a:r>
              <a:rPr lang="sk-SK" dirty="0" smtClean="0"/>
              <a:t>y</a:t>
            </a:r>
            <a:r>
              <a:rPr lang="sv-SE" dirty="0" smtClean="0"/>
              <a:t>, tinktúr</a:t>
            </a:r>
            <a:r>
              <a:rPr lang="sk-SK" dirty="0" smtClean="0"/>
              <a:t>y</a:t>
            </a:r>
            <a:r>
              <a:rPr lang="sv-SE" dirty="0" smtClean="0"/>
              <a:t> a in</a:t>
            </a:r>
            <a:r>
              <a:rPr lang="sk-SK" dirty="0" smtClean="0"/>
              <a:t>é</a:t>
            </a:r>
            <a:r>
              <a:rPr lang="sv-SE" dirty="0" smtClean="0"/>
              <a:t> prípravk</a:t>
            </a:r>
            <a:r>
              <a:rPr lang="sk-SK" dirty="0" smtClean="0"/>
              <a:t>y</a:t>
            </a:r>
            <a:endParaRPr lang="sk-SK" dirty="0"/>
          </a:p>
        </p:txBody>
      </p:sp>
      <p:sp>
        <p:nvSpPr>
          <p:cNvPr id="6" name="BlokTextu 5"/>
          <p:cNvSpPr txBox="1"/>
          <p:nvPr/>
        </p:nvSpPr>
        <p:spPr>
          <a:xfrm>
            <a:off x="428597" y="4572008"/>
            <a:ext cx="87154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koreň rebarbory pozitívne ovplyvňuje tvorbu krvi, posilňuje svaly, kosti aj nervy, prečisťuje organizmus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pôsobí ako mierne preháňadlo a poradí si s nechutenstvom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poskytne vysoký obsah vitamínu A </a:t>
            </a:r>
            <a:r>
              <a:rPr lang="sk-SK" dirty="0" err="1" smtClean="0"/>
              <a:t>a</a:t>
            </a:r>
            <a:r>
              <a:rPr lang="sk-SK" dirty="0" smtClean="0"/>
              <a:t> B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obsahuje aj železo, </a:t>
            </a:r>
            <a:r>
              <a:rPr lang="sk-SK" dirty="0" err="1" smtClean="0"/>
              <a:t>niacín</a:t>
            </a:r>
            <a:r>
              <a:rPr lang="sk-SK" dirty="0" smtClean="0"/>
              <a:t>, jód, draslík, fosfor, horčík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 cenná je pre vysoký obsah vápnika, ktorý môže byť alternatívou pre tých, ktorí sú alergickí na mliečnu laktózu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Účinky</a:t>
            </a:r>
            <a:endParaRPr lang="sk-SK" dirty="0"/>
          </a:p>
        </p:txBody>
      </p:sp>
      <p:pic>
        <p:nvPicPr>
          <p:cNvPr id="9" name="Obrázok 8" descr="rebarbora5354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642918"/>
            <a:ext cx="2786082" cy="2786082"/>
          </a:xfrm>
          <a:prstGeom prst="rect">
            <a:avLst/>
          </a:prstGeom>
        </p:spPr>
      </p:pic>
      <p:pic>
        <p:nvPicPr>
          <p:cNvPr id="6" name="Zástupný symbol obsahu 5" descr="rebarbora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8596" y="3786190"/>
            <a:ext cx="3595712" cy="2696785"/>
          </a:xfrm>
        </p:spPr>
      </p:pic>
      <p:pic>
        <p:nvPicPr>
          <p:cNvPr id="8" name="Zástupný symbol obsahu 7" descr="630100_rebarbora-1_image_620x349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429124" y="4071942"/>
            <a:ext cx="4166241" cy="2331751"/>
          </a:xfrm>
        </p:spPr>
      </p:pic>
      <p:sp>
        <p:nvSpPr>
          <p:cNvPr id="10" name="BlokTextu 9"/>
          <p:cNvSpPr txBox="1"/>
          <p:nvPr/>
        </p:nvSpPr>
        <p:spPr>
          <a:xfrm>
            <a:off x="3571868" y="1357298"/>
            <a:ext cx="528641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dirty="0" smtClean="0"/>
              <a:t> </a:t>
            </a:r>
            <a:r>
              <a:rPr lang="sk-SK" sz="2000" dirty="0" smtClean="0"/>
              <a:t>Nenapádajú ju škodcovia</a:t>
            </a:r>
          </a:p>
          <a:p>
            <a:pPr>
              <a:buFont typeface="Arial" pitchFamily="34" charset="0"/>
              <a:buChar char="•"/>
            </a:pPr>
            <a:r>
              <a:rPr lang="sk-SK" sz="2000" dirty="0"/>
              <a:t> </a:t>
            </a:r>
            <a:r>
              <a:rPr lang="sk-SK" sz="2000" dirty="0" smtClean="0"/>
              <a:t>Otrava rebarborou sa prejavuje pálením v ústach, krku, ktoré sú spojené so zlým dýchaním. Otravu môže sprevádzať aj  hnačka, bolesť očí, nevoľnosť, bolesť žalúdka, zvracanie, slabosť, červený moč.</a:t>
            </a:r>
          </a:p>
          <a:p>
            <a:pPr>
              <a:buFont typeface="Arial" pitchFamily="34" charset="0"/>
              <a:buChar char="•"/>
            </a:pP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JED – kyselina </a:t>
            </a:r>
            <a:r>
              <a:rPr lang="sk-SK" dirty="0" err="1" smtClean="0"/>
              <a:t>šťavelová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500034" y="3643314"/>
            <a:ext cx="4038600" cy="3043245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Obsah jedovatej kyseliny šťaveľovej môže pri častejšom užívaní poškodiť organizmus. Neradno užívať pri chorobách močových ústrojov.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S niektorými zlúčeninami striebra reaguje za vzniku výbušného </a:t>
            </a:r>
            <a:r>
              <a:rPr lang="sk-SK" dirty="0" err="1" smtClean="0"/>
              <a:t>šťavelanu</a:t>
            </a:r>
            <a:r>
              <a:rPr lang="sk-SK" dirty="0" smtClean="0"/>
              <a:t> strieborného</a:t>
            </a:r>
          </a:p>
        </p:txBody>
      </p:sp>
      <p:pic>
        <p:nvPicPr>
          <p:cNvPr id="5" name="Obrázok 4" descr="Oxalic_aci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000108"/>
            <a:ext cx="3790668" cy="2832738"/>
          </a:xfrm>
          <a:prstGeom prst="rect">
            <a:avLst/>
          </a:prstGeom>
        </p:spPr>
      </p:pic>
      <p:pic>
        <p:nvPicPr>
          <p:cNvPr id="6" name="Obrázok 5" descr="zahrada-zelenina-spenat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3786190"/>
            <a:ext cx="3643338" cy="25600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0"/>
            <a:ext cx="3714776" cy="1143000"/>
          </a:xfrm>
        </p:spPr>
        <p:txBody>
          <a:bodyPr/>
          <a:lstStyle/>
          <a:p>
            <a:r>
              <a:rPr lang="sk-SK" dirty="0" smtClean="0"/>
              <a:t>Pochutiny</a:t>
            </a:r>
            <a:endParaRPr lang="sk-SK" dirty="0"/>
          </a:p>
        </p:txBody>
      </p:sp>
      <p:pic>
        <p:nvPicPr>
          <p:cNvPr id="5" name="Zástupný symbol obsahu 4" descr="rebarbora-r20-st.ir3-_t60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143372" y="3429000"/>
            <a:ext cx="4714908" cy="3143272"/>
          </a:xfrm>
        </p:spPr>
      </p:pic>
      <p:pic>
        <p:nvPicPr>
          <p:cNvPr id="6" name="Zástupný symbol obsahu 5" descr="Rebarbora_kompot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14282" y="4214818"/>
            <a:ext cx="3632558" cy="2433814"/>
          </a:xfrm>
        </p:spPr>
      </p:pic>
      <p:pic>
        <p:nvPicPr>
          <p:cNvPr id="7" name="Obrázok 6" descr="630809_rebarborovy-dzem_image_620x34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2" y="500042"/>
            <a:ext cx="4707217" cy="2642115"/>
          </a:xfrm>
          <a:prstGeom prst="rect">
            <a:avLst/>
          </a:prstGeom>
        </p:spPr>
      </p:pic>
      <p:pic>
        <p:nvPicPr>
          <p:cNvPr id="8" name="Obrázok 7" descr="_DSC675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1214422"/>
            <a:ext cx="3643338" cy="2716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158" y="2786058"/>
            <a:ext cx="8229600" cy="1143000"/>
          </a:xfrm>
        </p:spPr>
        <p:txBody>
          <a:bodyPr/>
          <a:lstStyle/>
          <a:p>
            <a:r>
              <a:rPr lang="sk-SK" dirty="0" smtClean="0"/>
              <a:t>Ďakujem za pozornosť 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225</Words>
  <Application>Microsoft Office PowerPoint</Application>
  <PresentationFormat>Prezentácia na obrazovke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9" baseType="lpstr">
      <vt:lpstr>Motív Office</vt:lpstr>
      <vt:lpstr>Rebarbora</vt:lpstr>
      <vt:lpstr>Čo to?</vt:lpstr>
      <vt:lpstr>BIO - info</vt:lpstr>
      <vt:lpstr>Účinky</vt:lpstr>
      <vt:lpstr>Účinky</vt:lpstr>
      <vt:lpstr>JED – kyselina šťavelová</vt:lpstr>
      <vt:lpstr>Pochutiny</vt:lpstr>
      <vt:lpstr>Ďakujem za pozornosť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Rebarbora</dc:title>
  <dc:creator>Verde</dc:creator>
  <cp:lastModifiedBy>Verde</cp:lastModifiedBy>
  <cp:revision>21</cp:revision>
  <dcterms:created xsi:type="dcterms:W3CDTF">2015-11-26T18:36:58Z</dcterms:created>
  <dcterms:modified xsi:type="dcterms:W3CDTF">2015-11-26T22:01:19Z</dcterms:modified>
</cp:coreProperties>
</file>