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94" r:id="rId10"/>
    <p:sldId id="295" r:id="rId11"/>
    <p:sldId id="292" r:id="rId12"/>
    <p:sldId id="293" r:id="rId13"/>
    <p:sldId id="264" r:id="rId14"/>
    <p:sldId id="275" r:id="rId15"/>
    <p:sldId id="271" r:id="rId16"/>
    <p:sldId id="272" r:id="rId17"/>
    <p:sldId id="274" r:id="rId18"/>
    <p:sldId id="276" r:id="rId19"/>
    <p:sldId id="265" r:id="rId20"/>
    <p:sldId id="266" r:id="rId21"/>
    <p:sldId id="270" r:id="rId22"/>
    <p:sldId id="267" r:id="rId23"/>
    <p:sldId id="273" r:id="rId24"/>
    <p:sldId id="268" r:id="rId25"/>
    <p:sldId id="279" r:id="rId26"/>
    <p:sldId id="297" r:id="rId27"/>
    <p:sldId id="290" r:id="rId28"/>
    <p:sldId id="291" r:id="rId29"/>
    <p:sldId id="299" r:id="rId30"/>
    <p:sldId id="296" r:id="rId31"/>
    <p:sldId id="298" r:id="rId32"/>
    <p:sldId id="305" r:id="rId33"/>
    <p:sldId id="269" r:id="rId34"/>
    <p:sldId id="277" r:id="rId35"/>
    <p:sldId id="286" r:id="rId36"/>
    <p:sldId id="288" r:id="rId37"/>
    <p:sldId id="289" r:id="rId38"/>
    <p:sldId id="280" r:id="rId39"/>
    <p:sldId id="281" r:id="rId40"/>
    <p:sldId id="282" r:id="rId41"/>
    <p:sldId id="283" r:id="rId42"/>
    <p:sldId id="284" r:id="rId43"/>
    <p:sldId id="285" r:id="rId44"/>
    <p:sldId id="287" r:id="rId45"/>
    <p:sldId id="278" r:id="rId46"/>
    <p:sldId id="300" r:id="rId47"/>
    <p:sldId id="301" r:id="rId48"/>
    <p:sldId id="302" r:id="rId49"/>
    <p:sldId id="307" r:id="rId50"/>
    <p:sldId id="308" r:id="rId51"/>
    <p:sldId id="310" r:id="rId52"/>
    <p:sldId id="309" r:id="rId53"/>
    <p:sldId id="303" r:id="rId54"/>
    <p:sldId id="306" r:id="rId55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2" d="100"/>
          <a:sy n="82" d="100"/>
        </p:scale>
        <p:origin x="-2370" y="-6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D9961-209D-4D0A-BE67-0B38C849E65B}" type="datetimeFigureOut">
              <a:rPr lang="sk-SK" smtClean="0"/>
              <a:pPr/>
              <a:t>22. 11. 2015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CCA94-467A-46E0-AF45-F03900E5789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D9961-209D-4D0A-BE67-0B38C849E65B}" type="datetimeFigureOut">
              <a:rPr lang="sk-SK" smtClean="0"/>
              <a:pPr/>
              <a:t>22. 11. 2015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CCA94-467A-46E0-AF45-F03900E5789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D9961-209D-4D0A-BE67-0B38C849E65B}" type="datetimeFigureOut">
              <a:rPr lang="sk-SK" smtClean="0"/>
              <a:pPr/>
              <a:t>22. 11. 2015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CCA94-467A-46E0-AF45-F03900E5789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D9961-209D-4D0A-BE67-0B38C849E65B}" type="datetimeFigureOut">
              <a:rPr lang="sk-SK" smtClean="0"/>
              <a:pPr/>
              <a:t>22. 11. 2015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CCA94-467A-46E0-AF45-F03900E5789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D9961-209D-4D0A-BE67-0B38C849E65B}" type="datetimeFigureOut">
              <a:rPr lang="sk-SK" smtClean="0"/>
              <a:pPr/>
              <a:t>22. 11. 2015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CCA94-467A-46E0-AF45-F03900E5789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D9961-209D-4D0A-BE67-0B38C849E65B}" type="datetimeFigureOut">
              <a:rPr lang="sk-SK" smtClean="0"/>
              <a:pPr/>
              <a:t>22. 11. 2015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CCA94-467A-46E0-AF45-F03900E5789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D9961-209D-4D0A-BE67-0B38C849E65B}" type="datetimeFigureOut">
              <a:rPr lang="sk-SK" smtClean="0"/>
              <a:pPr/>
              <a:t>22. 11. 2015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CCA94-467A-46E0-AF45-F03900E5789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D9961-209D-4D0A-BE67-0B38C849E65B}" type="datetimeFigureOut">
              <a:rPr lang="sk-SK" smtClean="0"/>
              <a:pPr/>
              <a:t>22. 11. 2015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CCA94-467A-46E0-AF45-F03900E5789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D9961-209D-4D0A-BE67-0B38C849E65B}" type="datetimeFigureOut">
              <a:rPr lang="sk-SK" smtClean="0"/>
              <a:pPr/>
              <a:t>22. 11. 2015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CCA94-467A-46E0-AF45-F03900E5789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D9961-209D-4D0A-BE67-0B38C849E65B}" type="datetimeFigureOut">
              <a:rPr lang="sk-SK" smtClean="0"/>
              <a:pPr/>
              <a:t>22. 11. 2015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CCA94-467A-46E0-AF45-F03900E5789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D9961-209D-4D0A-BE67-0B38C849E65B}" type="datetimeFigureOut">
              <a:rPr lang="sk-SK" smtClean="0"/>
              <a:pPr/>
              <a:t>22. 11. 2015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CCA94-467A-46E0-AF45-F03900E5789F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D9961-209D-4D0A-BE67-0B38C849E65B}" type="datetimeFigureOut">
              <a:rPr lang="sk-SK" smtClean="0"/>
              <a:pPr/>
              <a:t>22. 11. 2015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CCA94-467A-46E0-AF45-F03900E5789F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2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eH4XDMbjzI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1.jpeg"/><Relationship Id="rId4" Type="http://schemas.openxmlformats.org/officeDocument/2006/relationships/image" Target="../media/image1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2.jpeg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www.youtube.com/watch?v=srfhJG_yVqY" TargetMode="Externa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6.g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6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6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46.gif"/><Relationship Id="rId4" Type="http://schemas.openxmlformats.org/officeDocument/2006/relationships/image" Target="../media/image5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46.gif"/><Relationship Id="rId4" Type="http://schemas.openxmlformats.org/officeDocument/2006/relationships/image" Target="../media/image61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UeH4XDMbjzI" TargetMode="External"/><Relationship Id="rId13" Type="http://schemas.openxmlformats.org/officeDocument/2006/relationships/hyperlink" Target="http://www.360cities.net/image/railway-station-night-2010-07-kishinev-moldova-chisinau-moldova" TargetMode="External"/><Relationship Id="rId18" Type="http://schemas.openxmlformats.org/officeDocument/2006/relationships/hyperlink" Target="http://www.moldovaholiday.travel/index.php?option=com_k2&amp;view=item&amp;id=87:emil-racovita-cave&amp;Itemid=33&amp;lang=en" TargetMode="External"/><Relationship Id="rId26" Type="http://schemas.openxmlformats.org/officeDocument/2006/relationships/hyperlink" Target="https://www.youtube.com/watch?v=srfhJG_yVqY" TargetMode="External"/><Relationship Id="rId39" Type="http://schemas.openxmlformats.org/officeDocument/2006/relationships/hyperlink" Target="http://www.vatraneamului.ro/restaurant/interior.html" TargetMode="External"/><Relationship Id="rId3" Type="http://schemas.openxmlformats.org/officeDocument/2006/relationships/hyperlink" Target="https://en.wikipedia.org/wiki/Limba_noastr%C4%83" TargetMode="External"/><Relationship Id="rId21" Type="http://schemas.openxmlformats.org/officeDocument/2006/relationships/hyperlink" Target="http://www.visitcapitalcity.com/europe/Minsk-Belarus" TargetMode="External"/><Relationship Id="rId34" Type="http://schemas.openxmlformats.org/officeDocument/2006/relationships/hyperlink" Target="https://en.wikipedia.org/wiki/Moldova" TargetMode="External"/><Relationship Id="rId42" Type="http://schemas.openxmlformats.org/officeDocument/2006/relationships/hyperlink" Target="http://romaniaandmoldova.com/moldova/" TargetMode="External"/><Relationship Id="rId7" Type="http://schemas.openxmlformats.org/officeDocument/2006/relationships/hyperlink" Target="http://www.konzervativnyvyber.sk/desiatky-tisic-ludi-v-moldavsku-ziadali-pripojenie-k-rumunsku/6740/" TargetMode="External"/><Relationship Id="rId12" Type="http://schemas.openxmlformats.org/officeDocument/2006/relationships/hyperlink" Target="http://www.360cities.net/image/near-furceni-reut-river-orhei-moldova-2010-06-20-panorama-2" TargetMode="External"/><Relationship Id="rId17" Type="http://schemas.openxmlformats.org/officeDocument/2006/relationships/hyperlink" Target="http://www.prospect.md/en/history/monuments/monument-to-the-famous-she-wolf-lupa-capitolina-7425.html" TargetMode="External"/><Relationship Id="rId25" Type="http://schemas.openxmlformats.org/officeDocument/2006/relationships/hyperlink" Target="http://nn.by/?c=ar&amp;i=109574" TargetMode="External"/><Relationship Id="rId33" Type="http://schemas.openxmlformats.org/officeDocument/2006/relationships/hyperlink" Target="http://www.panoramio.com/photo/11876956" TargetMode="External"/><Relationship Id="rId38" Type="http://schemas.openxmlformats.org/officeDocument/2006/relationships/hyperlink" Target="http://www.milestii-mici.md/en/our-cellars" TargetMode="External"/><Relationship Id="rId2" Type="http://schemas.openxmlformats.org/officeDocument/2006/relationships/hyperlink" Target="https://www.youtube.com/watch?v=OsRKXJh-lYo" TargetMode="External"/><Relationship Id="rId16" Type="http://schemas.openxmlformats.org/officeDocument/2006/relationships/hyperlink" Target="http://www.moldovaholiday.travel/index.php?option=com_k2&amp;view=item&amp;id=17:tighina-bender-fortress&amp;Itemid=39&amp;lang=en" TargetMode="External"/><Relationship Id="rId20" Type="http://schemas.openxmlformats.org/officeDocument/2006/relationships/hyperlink" Target="http://mynativebelarus.blogspot.sk/search/label/Belarus" TargetMode="External"/><Relationship Id="rId29" Type="http://schemas.openxmlformats.org/officeDocument/2006/relationships/hyperlink" Target="http://www.traveladventures.org/continents/europe/orheiul-vechi08.html" TargetMode="External"/><Relationship Id="rId41" Type="http://schemas.openxmlformats.org/officeDocument/2006/relationships/hyperlink" Target="http://whc.unesco.org/en/list/1187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crwflags.com/fotw/flags/md.html" TargetMode="External"/><Relationship Id="rId11" Type="http://schemas.openxmlformats.org/officeDocument/2006/relationships/hyperlink" Target="http://www.360cities.net/image/kishinev-interior-of-the-cathedral-nasterea-domnului-moldova" TargetMode="External"/><Relationship Id="rId24" Type="http://schemas.openxmlformats.org/officeDocument/2006/relationships/hyperlink" Target="http://www.belarus.by/en/travel/belarus-life/kossovo-palace" TargetMode="External"/><Relationship Id="rId32" Type="http://schemas.openxmlformats.org/officeDocument/2006/relationships/hyperlink" Target="http://www.panoramio.com/photo/11877883" TargetMode="External"/><Relationship Id="rId37" Type="http://schemas.openxmlformats.org/officeDocument/2006/relationships/hyperlink" Target="http://www.lonelyplanet.com/moldova/things-to-do/top-things-to-do-in-moldova" TargetMode="External"/><Relationship Id="rId40" Type="http://schemas.openxmlformats.org/officeDocument/2006/relationships/hyperlink" Target="http://diez.md/2013/07/10/primul-parc-national-din-moldova-va-fi-la-orhei/" TargetMode="External"/><Relationship Id="rId5" Type="http://schemas.openxmlformats.org/officeDocument/2006/relationships/hyperlink" Target="http://www.gazprom.com/press/news/2012/march/article132294/" TargetMode="External"/><Relationship Id="rId15" Type="http://schemas.openxmlformats.org/officeDocument/2006/relationships/hyperlink" Target="http://www.atlasobscura.com/places/chisinau-jewish-cemetery" TargetMode="External"/><Relationship Id="rId23" Type="http://schemas.openxmlformats.org/officeDocument/2006/relationships/hyperlink" Target="http://insidebelarus.com/gallery/castle_in_kossovo" TargetMode="External"/><Relationship Id="rId28" Type="http://schemas.openxmlformats.org/officeDocument/2006/relationships/hyperlink" Target="https://twitter.com/worldexpo_md/status/608239340075024384?nav=true" TargetMode="External"/><Relationship Id="rId36" Type="http://schemas.openxmlformats.org/officeDocument/2006/relationships/hyperlink" Target="https://www.youtube.com/watch?v=uTbfh-U9DcU" TargetMode="External"/><Relationship Id="rId10" Type="http://schemas.openxmlformats.org/officeDocument/2006/relationships/hyperlink" Target="https://triptomoldova.wordpress.com/page/32/" TargetMode="External"/><Relationship Id="rId19" Type="http://schemas.openxmlformats.org/officeDocument/2006/relationships/hyperlink" Target="http://blackseatourism.net/new/discovering-the-history-of-moldova/" TargetMode="External"/><Relationship Id="rId31" Type="http://schemas.openxmlformats.org/officeDocument/2006/relationships/hyperlink" Target="https://www.google.sk/maps/place/Moldavsko/@47.3020029,28.9705127,3a,75y,264.88h,71.87t/data=!3m8!1e1!3m6!1s-3SFZxN5GJhQ%2FVWbWYPZInCI%2FAAAAAAAAFpM%2FnnRly_ccrQE!2e4!3e11!6s%2F%2Flh6.googleusercontent.com%2F-3SFZxN5GJhQ%2FVWbWYPZInCI%2FAAAAAAAAFpM%2FnnRly_ccrQE%2Fw243-h100-n-k-no%2F!7i2766!8i1137!4m2!3m1!1s0x40c97c3628b769a1:0x258119acdf53accb!6m1!1e1" TargetMode="External"/><Relationship Id="rId44" Type="http://schemas.openxmlformats.org/officeDocument/2006/relationships/hyperlink" Target="https://www.cia.gov/library/publications/the-world-factbook/geos/md.html" TargetMode="External"/><Relationship Id="rId4" Type="http://schemas.openxmlformats.org/officeDocument/2006/relationships/hyperlink" Target="http://wikitravel.org/en/Moldova" TargetMode="External"/><Relationship Id="rId9" Type="http://schemas.openxmlformats.org/officeDocument/2006/relationships/hyperlink" Target="https://www.youtube.com/watch?v=MvVTUAgysnM" TargetMode="External"/><Relationship Id="rId14" Type="http://schemas.openxmlformats.org/officeDocument/2006/relationships/hyperlink" Target="http://www.atlasobscura.com/places/chisinau-state-circus" TargetMode="External"/><Relationship Id="rId22" Type="http://schemas.openxmlformats.org/officeDocument/2006/relationships/hyperlink" Target="http://www.ekskursii.biz/?place=2884_Kossovo_Castle" TargetMode="External"/><Relationship Id="rId27" Type="http://schemas.openxmlformats.org/officeDocument/2006/relationships/hyperlink" Target="http://www.md4ever.com/about/aboutmoldova/traditions.html" TargetMode="External"/><Relationship Id="rId30" Type="http://schemas.openxmlformats.org/officeDocument/2006/relationships/hyperlink" Target="https://www.google.sk/webhp?ie=utf-8&amp;oe=utf-8&amp;gws_rd=cr&amp;ei=QBU9VtW0MYn8swH9-quACQ" TargetMode="External"/><Relationship Id="rId35" Type="http://schemas.openxmlformats.org/officeDocument/2006/relationships/hyperlink" Target="http://www.moldovenii.md/en/section/360" TargetMode="External"/><Relationship Id="rId43" Type="http://schemas.openxmlformats.org/officeDocument/2006/relationships/hyperlink" Target="http://www.moldavie.fr/spip.php?rubrique3&amp;debut_articles2=5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sRKXJh-lYo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Snímmjkjhk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71536" y="0"/>
            <a:ext cx="10324516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143108" y="4929198"/>
            <a:ext cx="5286412" cy="1612901"/>
          </a:xfrm>
        </p:spPr>
        <p:txBody>
          <a:bodyPr>
            <a:normAutofit/>
          </a:bodyPr>
          <a:lstStyle/>
          <a:p>
            <a:r>
              <a:rPr lang="sk-SK" sz="8000" dirty="0" smtClean="0">
                <a:ln>
                  <a:solidFill>
                    <a:srgbClr val="0070C0"/>
                  </a:solidFill>
                </a:ln>
              </a:rPr>
              <a:t>Moldavsko</a:t>
            </a:r>
            <a:endParaRPr lang="sk-SK" sz="8000" dirty="0">
              <a:ln>
                <a:solidFill>
                  <a:srgbClr val="0070C0"/>
                </a:solidFill>
              </a:ln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58016" y="6143644"/>
            <a:ext cx="2057392" cy="495288"/>
          </a:xfrm>
        </p:spPr>
        <p:txBody>
          <a:bodyPr>
            <a:normAutofit fontScale="70000" lnSpcReduction="20000"/>
          </a:bodyPr>
          <a:lstStyle/>
          <a:p>
            <a:r>
              <a:rPr lang="sk-SK" dirty="0" smtClean="0"/>
              <a:t>Matej Babej 3.a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r>
              <a:rPr lang="sk-SK" dirty="0" smtClean="0"/>
              <a:t>Železničná stanica v Kišiňove</a:t>
            </a:r>
            <a:endParaRPr lang="sk-SK" dirty="0"/>
          </a:p>
        </p:txBody>
      </p:sp>
      <p:pic>
        <p:nvPicPr>
          <p:cNvPr id="4" name="Zástupný symbol obsahu 3" descr="želez.stanica Kišiňo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286001"/>
            <a:ext cx="9144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b="1" dirty="0" smtClean="0"/>
              <a:t>Pevnosť </a:t>
            </a:r>
            <a:r>
              <a:rPr lang="sk-SK" b="1" dirty="0" err="1" smtClean="0"/>
              <a:t>Tighina</a:t>
            </a:r>
            <a:r>
              <a:rPr lang="sk-SK" b="1" dirty="0" smtClean="0"/>
              <a:t> </a:t>
            </a:r>
            <a:r>
              <a:rPr lang="sk-SK" b="1" dirty="0" smtClean="0"/>
              <a:t>(</a:t>
            </a:r>
            <a:r>
              <a:rPr lang="sk-SK" b="1" dirty="0" err="1" smtClean="0"/>
              <a:t>Bender</a:t>
            </a:r>
            <a:r>
              <a:rPr lang="sk-SK" b="1" dirty="0" smtClean="0"/>
              <a:t>)</a:t>
            </a:r>
            <a:endParaRPr lang="sk-SK" dirty="0"/>
          </a:p>
        </p:txBody>
      </p:sp>
      <p:pic>
        <p:nvPicPr>
          <p:cNvPr id="4" name="Zástupný symbol obsahu 3" descr="Pevnosť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815679"/>
            <a:ext cx="8229600" cy="409500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 descr="Pevnosť 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52557" y="0"/>
            <a:ext cx="4591443" cy="6858000"/>
          </a:xfrm>
          <a:prstGeom prst="rect">
            <a:avLst/>
          </a:prstGeom>
        </p:spPr>
      </p:pic>
      <p:pic>
        <p:nvPicPr>
          <p:cNvPr id="7" name="Obrázok 6" descr="077ab55046ce80eaf9a3ddea999597ca_X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653812" cy="3081858"/>
          </a:xfrm>
          <a:prstGeom prst="rect">
            <a:avLst/>
          </a:prstGeom>
        </p:spPr>
      </p:pic>
      <p:pic>
        <p:nvPicPr>
          <p:cNvPr id="9" name="Zástupný symbol obsahu 8" descr="index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115616" y="3573016"/>
            <a:ext cx="2232248" cy="290078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 descr="moldova_vineyard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1700808"/>
            <a:ext cx="6993529" cy="465626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" name="Zástupný symbol obsahu 5" descr="Pinot_Noir_Moldova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39552" y="548680"/>
            <a:ext cx="3264362" cy="2448272"/>
          </a:xfrm>
        </p:spPr>
      </p:pic>
      <p:sp>
        <p:nvSpPr>
          <p:cNvPr id="10" name="Zástupný symbol obsahu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symbol obsahu 4" descr="Milestii-Mici.8.g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94713" y="969711"/>
            <a:ext cx="7954574" cy="4918578"/>
          </a:xfrm>
        </p:spPr>
      </p:pic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sahu 4" descr="The-Quality-Wine-Complex-Milestii-Mici_Wine-fountain_846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660472"/>
            <a:ext cx="9144000" cy="5494366"/>
          </a:xfrm>
        </p:spPr>
      </p:pic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99792" y="4581128"/>
            <a:ext cx="8229600" cy="1143000"/>
          </a:xfrm>
        </p:spPr>
        <p:txBody>
          <a:bodyPr>
            <a:normAutofit/>
          </a:bodyPr>
          <a:lstStyle/>
          <a:p>
            <a:r>
              <a:rPr lang="sk-SK" sz="5400" dirty="0" err="1" smtClean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Milestii</a:t>
            </a:r>
            <a:r>
              <a:rPr lang="sk-SK" sz="5400" dirty="0" smtClean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sk-SK" sz="5400" dirty="0" err="1" smtClean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Mici</a:t>
            </a:r>
            <a:endParaRPr lang="sk-SK" sz="5400" dirty="0"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sahu 4" descr="Milestii-Mici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85763"/>
            <a:ext cx="9144000" cy="6086475"/>
          </a:xfrm>
        </p:spPr>
      </p:pic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60648"/>
            <a:ext cx="8229600" cy="1143000"/>
          </a:xfrm>
        </p:spPr>
        <p:txBody>
          <a:bodyPr/>
          <a:lstStyle/>
          <a:p>
            <a:r>
              <a:rPr lang="sk-SK" dirty="0" smtClean="0"/>
              <a:t>Vináreň </a:t>
            </a:r>
            <a:r>
              <a:rPr lang="sk-SK" dirty="0" err="1" smtClean="0"/>
              <a:t>Milestii</a:t>
            </a:r>
            <a:r>
              <a:rPr lang="sk-SK" dirty="0" smtClean="0"/>
              <a:t> </a:t>
            </a:r>
            <a:r>
              <a:rPr lang="sk-SK" dirty="0" err="1" smtClean="0"/>
              <a:t>Mici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symbol obsahu 4" descr="image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2289"/>
          </a:xfrm>
        </p:spPr>
      </p:pic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symbol obsahu 4" descr="Snímzjhmuugka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695785"/>
            <a:ext cx="9144000" cy="5466430"/>
          </a:xfrm>
        </p:spPr>
      </p:pic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obsahu 6" descr="Cricova_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04664"/>
            <a:ext cx="9144000" cy="6092189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73216" y="5589240"/>
            <a:ext cx="3970784" cy="724942"/>
          </a:xfrm>
        </p:spPr>
        <p:txBody>
          <a:bodyPr>
            <a:normAutofit fontScale="90000"/>
          </a:bodyPr>
          <a:lstStyle/>
          <a:p>
            <a:r>
              <a:rPr lang="ro-RO" b="1" dirty="0" smtClean="0"/>
              <a:t>Cricova (vinărie)</a:t>
            </a:r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symbol obsahu 6" descr="Snímka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28596" y="1000108"/>
            <a:ext cx="3714776" cy="4950965"/>
          </a:xfrm>
        </p:spPr>
      </p:pic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8" name="Zástupný symbol obsahu 7" descr="map_moldav_bez_pmr_eng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3438" y="1000108"/>
            <a:ext cx="4038460" cy="49309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symbol obsahu 6" descr="cr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82905"/>
            <a:ext cx="9144000" cy="6092190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19672" y="404664"/>
            <a:ext cx="7128792" cy="792088"/>
          </a:xfrm>
        </p:spPr>
        <p:txBody>
          <a:bodyPr>
            <a:normAutofit/>
          </a:bodyPr>
          <a:lstStyle/>
          <a:p>
            <a:r>
              <a:rPr lang="ro-RO" sz="4000" b="1" dirty="0" smtClean="0"/>
              <a:t>Cricova (vinărie) vináreň</a:t>
            </a:r>
            <a:endParaRPr lang="sk-SK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Zástupný symbol obsahu 4" descr="cricova-1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t="2491" r="-459" b="5820"/>
          <a:stretch>
            <a:fillRect/>
          </a:stretch>
        </p:blipFill>
        <p:spPr>
          <a:xfrm>
            <a:off x="1799691" y="-10456"/>
            <a:ext cx="5652629" cy="6878912"/>
          </a:xfrm>
        </p:spPr>
      </p:pic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" name="Zástupný symbol obsahu 5" descr="Deplasarea_pe_bicicleta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-468560" y="0"/>
            <a:ext cx="9699712" cy="6858000"/>
          </a:xfrm>
        </p:spPr>
      </p:pic>
      <p:sp>
        <p:nvSpPr>
          <p:cNvPr id="7" name="Zástupný symbol obsahu 6"/>
          <p:cNvSpPr>
            <a:spLocks noGrp="1"/>
          </p:cNvSpPr>
          <p:nvPr>
            <p:ph sz="half" idx="1"/>
          </p:nvPr>
        </p:nvSpPr>
        <p:spPr>
          <a:xfrm>
            <a:off x="6228184" y="5517232"/>
            <a:ext cx="3178696" cy="248891"/>
          </a:xfrm>
        </p:spPr>
        <p:txBody>
          <a:bodyPr>
            <a:normAutofit fontScale="32500" lnSpcReduction="20000"/>
          </a:bodyPr>
          <a:lstStyle/>
          <a:p>
            <a:r>
              <a:rPr lang="sk-SK" dirty="0" smtClean="0">
                <a:hlinkClick r:id="rId3"/>
              </a:rPr>
              <a:t>https://www.youtube.com/watch?v=UeH4XDMbjzI</a:t>
            </a:r>
            <a:endParaRPr lang="sk-SK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symbol obsahu 4" descr="Clipboard65-vi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32656"/>
            <a:ext cx="9144000" cy="6089905"/>
          </a:xfrm>
        </p:spPr>
      </p:pic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symbol obsahu 4" descr="Cricova-Angela-Merkel-a-primit-46-de-sticle-cu-vin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-48678" y="346348"/>
            <a:ext cx="9241357" cy="6165304"/>
          </a:xfrm>
        </p:spPr>
      </p:pic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 descr="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7012299" cy="3953743"/>
          </a:xfrm>
          <a:prstGeom prst="rect">
            <a:avLst/>
          </a:prstGeom>
        </p:spPr>
      </p:pic>
      <p:pic>
        <p:nvPicPr>
          <p:cNvPr id="6" name="Obrázok 5" descr="index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4221088"/>
            <a:ext cx="1876425" cy="2438400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4860032" y="620688"/>
            <a:ext cx="39508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5400" dirty="0" err="1" smtClean="0"/>
              <a:t>Orheiul</a:t>
            </a:r>
            <a:r>
              <a:rPr lang="sk-SK" sz="5400" dirty="0" smtClean="0"/>
              <a:t> </a:t>
            </a:r>
            <a:r>
              <a:rPr lang="sk-SK" sz="5400" dirty="0" err="1" smtClean="0"/>
              <a:t>Vechi</a:t>
            </a:r>
            <a:endParaRPr lang="sk-SK" sz="5400" dirty="0"/>
          </a:p>
        </p:txBody>
      </p:sp>
      <p:pic>
        <p:nvPicPr>
          <p:cNvPr id="8" name="Obrázok 7" descr="201405141231086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24912" y="3236976"/>
            <a:ext cx="6419088" cy="3621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Obrázok 6" descr="DSC_7558-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8" name="Zástupný symbol obsah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" name="Zástupný symbol obsahu 3" descr="orheiul-vechi-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478293"/>
            <a:ext cx="9124810" cy="6047051"/>
          </a:xfrm>
          <a:prstGeom prst="rect">
            <a:avLst/>
          </a:prstGeom>
        </p:spPr>
      </p:pic>
      <p:sp>
        <p:nvSpPr>
          <p:cNvPr id="7" name="Zástupný symbol obsah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sahu 5" descr="253020_372253266187466_677263205_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352429" y="0"/>
            <a:ext cx="5791572" cy="3861048"/>
          </a:xfrm>
        </p:spPr>
      </p:pic>
      <p:pic>
        <p:nvPicPr>
          <p:cNvPr id="7" name="Obrázok 6" descr="Tipov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823583"/>
            <a:ext cx="6048672" cy="403441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2196752" y="692696"/>
            <a:ext cx="8229600" cy="1143000"/>
          </a:xfrm>
        </p:spPr>
        <p:txBody>
          <a:bodyPr>
            <a:normAutofit/>
          </a:bodyPr>
          <a:lstStyle/>
          <a:p>
            <a:r>
              <a:rPr lang="sk-SK" sz="6000" dirty="0" err="1" smtClean="0"/>
              <a:t>Tipova</a:t>
            </a:r>
            <a:endParaRPr lang="sk-SK" sz="6000" dirty="0"/>
          </a:p>
        </p:txBody>
      </p:sp>
      <p:pic>
        <p:nvPicPr>
          <p:cNvPr id="8" name="Obrázok 7" descr="index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32240" y="4149079"/>
            <a:ext cx="1872208" cy="24329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prirodni-tunka-s-vodopadem-w-16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860" y="892287"/>
            <a:ext cx="7572280" cy="507342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Zástupný symbol obsahu 4" descr="Flag_of_Moldavia.svg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50067" y="881045"/>
            <a:ext cx="7643866" cy="5095910"/>
          </a:xfrm>
        </p:spPr>
      </p:pic>
      <p:sp>
        <p:nvSpPr>
          <p:cNvPr id="10" name="Zástupný symbol obsahu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Pevnosť </a:t>
            </a:r>
            <a:r>
              <a:rPr lang="sk-SK" dirty="0" err="1" smtClean="0"/>
              <a:t>Soroca</a:t>
            </a:r>
            <a:endParaRPr lang="sk-SK" dirty="0"/>
          </a:p>
        </p:txBody>
      </p:sp>
      <p:pic>
        <p:nvPicPr>
          <p:cNvPr id="4" name="Zástupný symbol obsahu 3" descr="soroc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83568" y="1628800"/>
            <a:ext cx="7270623" cy="4525963"/>
          </a:xfrm>
        </p:spPr>
      </p:pic>
      <p:pic>
        <p:nvPicPr>
          <p:cNvPr id="5" name="Obrázok 4" descr="index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76256" y="4221088"/>
            <a:ext cx="1876425" cy="243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Soroca_Fort_(n°2)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00050"/>
            <a:ext cx="9144001" cy="60579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Jedlá</a:t>
            </a:r>
            <a:endParaRPr lang="sk-SK" dirty="0"/>
          </a:p>
        </p:txBody>
      </p:sp>
      <p:pic>
        <p:nvPicPr>
          <p:cNvPr id="4" name="Zástupný symbol obsahu 3" descr="dsc_97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05408" y="0"/>
            <a:ext cx="5489778" cy="3429000"/>
          </a:xfrm>
        </p:spPr>
      </p:pic>
      <p:pic>
        <p:nvPicPr>
          <p:cNvPr id="5" name="Obrázok 4" descr="moldovan_mamaliga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35773" y="0"/>
            <a:ext cx="5215529" cy="3473624"/>
          </a:xfrm>
          <a:prstGeom prst="rect">
            <a:avLst/>
          </a:prstGeom>
        </p:spPr>
      </p:pic>
      <p:pic>
        <p:nvPicPr>
          <p:cNvPr id="6" name="Obrázok 5" descr="placint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08520" y="3452784"/>
            <a:ext cx="5112936" cy="3405216"/>
          </a:xfrm>
          <a:prstGeom prst="rect">
            <a:avLst/>
          </a:prstGeom>
        </p:spPr>
      </p:pic>
      <p:pic>
        <p:nvPicPr>
          <p:cNvPr id="7" name="Obrázok 6" descr="1387787806_wine181213_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95351" y="3429001"/>
            <a:ext cx="5148649" cy="3429000"/>
          </a:xfrm>
          <a:prstGeom prst="rect">
            <a:avLst/>
          </a:prstGeom>
        </p:spPr>
      </p:pic>
      <p:sp>
        <p:nvSpPr>
          <p:cNvPr id="8" name="BlokTextu 7"/>
          <p:cNvSpPr txBox="1"/>
          <p:nvPr/>
        </p:nvSpPr>
        <p:spPr>
          <a:xfrm>
            <a:off x="0" y="0"/>
            <a:ext cx="1664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/>
              <a:t>Mamaliga</a:t>
            </a:r>
            <a:endParaRPr lang="sk-SK" sz="2800" b="1" dirty="0"/>
          </a:p>
        </p:txBody>
      </p:sp>
      <p:sp>
        <p:nvSpPr>
          <p:cNvPr id="9" name="BlokTextu 8"/>
          <p:cNvSpPr txBox="1"/>
          <p:nvPr/>
        </p:nvSpPr>
        <p:spPr>
          <a:xfrm>
            <a:off x="4716016" y="0"/>
            <a:ext cx="15696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 err="1" smtClean="0"/>
              <a:t>Sarmale</a:t>
            </a:r>
            <a:endParaRPr lang="sk-SK" sz="3200" b="1" dirty="0"/>
          </a:p>
        </p:txBody>
      </p:sp>
      <p:sp>
        <p:nvSpPr>
          <p:cNvPr id="10" name="BlokTextu 9"/>
          <p:cNvSpPr txBox="1"/>
          <p:nvPr/>
        </p:nvSpPr>
        <p:spPr>
          <a:xfrm>
            <a:off x="0" y="3429000"/>
            <a:ext cx="15165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 err="1" smtClean="0"/>
              <a:t>Palacit</a:t>
            </a:r>
            <a:r>
              <a:rPr lang="sk-SK" sz="3200" b="1" dirty="0" err="1" smtClean="0"/>
              <a:t>e</a:t>
            </a:r>
            <a:endParaRPr lang="sk-SK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obsahu 6" descr="m3_nature_s1_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-612576" y="-6763"/>
            <a:ext cx="10297145" cy="6864763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6600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Bielorusko</a:t>
            </a:r>
            <a:endParaRPr lang="sk-SK" sz="6600" dirty="0"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8532440" y="6569968"/>
            <a:ext cx="432048" cy="288032"/>
          </a:xfrm>
        </p:spPr>
        <p:txBody>
          <a:bodyPr>
            <a:normAutofit fontScale="25000" lnSpcReduction="20000"/>
          </a:bodyPr>
          <a:lstStyle/>
          <a:p>
            <a:r>
              <a:rPr lang="sk-SK" dirty="0" smtClean="0">
                <a:hlinkClick r:id="rId2"/>
              </a:rPr>
              <a:t>https://</a:t>
            </a:r>
            <a:r>
              <a:rPr lang="sk-SK" dirty="0" smtClean="0">
                <a:hlinkClick r:id="rId2"/>
              </a:rPr>
              <a:t>www.youtube.com/watch?v=srfhJG_yVqY</a:t>
            </a:r>
            <a:endParaRPr lang="sk-SK" dirty="0" smtClean="0"/>
          </a:p>
        </p:txBody>
      </p:sp>
      <p:pic>
        <p:nvPicPr>
          <p:cNvPr id="5" name="Zástupný symbol obsahu 4" descr="by.png">
            <a:hlinkClick r:id="rId2"/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05272" y="1295636"/>
            <a:ext cx="8533456" cy="42667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sahu 4" descr="1280px-Нясвіжскі_замак-палац._Двор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CC66"/>
                </a:solidFill>
              </a:rPr>
              <a:t>Нясвіжскі </a:t>
            </a:r>
            <a:r>
              <a:rPr lang="ru-RU" sz="4000" dirty="0" smtClean="0">
                <a:solidFill>
                  <a:srgbClr val="FFCC66"/>
                </a:solidFill>
              </a:rPr>
              <a:t>палац</a:t>
            </a:r>
            <a:r>
              <a:rPr lang="sk-SK" sz="4000" dirty="0" smtClean="0">
                <a:solidFill>
                  <a:srgbClr val="FFCC66"/>
                </a:solidFill>
              </a:rPr>
              <a:t> / Zámok v </a:t>
            </a:r>
            <a:r>
              <a:rPr lang="sk-SK" sz="4000" dirty="0" err="1" smtClean="0">
                <a:solidFill>
                  <a:srgbClr val="FFCC66"/>
                </a:solidFill>
              </a:rPr>
              <a:t>Ňasviži</a:t>
            </a:r>
            <a:endParaRPr lang="sk-SK" sz="4000" dirty="0">
              <a:solidFill>
                <a:srgbClr val="FFCC66"/>
              </a:solidFill>
            </a:endParaRPr>
          </a:p>
        </p:txBody>
      </p:sp>
      <p:pic>
        <p:nvPicPr>
          <p:cNvPr id="6" name="Zástupný symbol obsahu 5" descr="belarus-map.gif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7452320" y="5048415"/>
            <a:ext cx="1691680" cy="180958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symbol obsahu 4" descr="Belarus_Nesvizh_Castle_7259_205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997991" cy="6858000"/>
          </a:xfrm>
        </p:spPr>
      </p:pic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symbol obsahu 4" descr="Нясвіж_і_Нясвіжскі_замак_1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symbol obsahu 4" descr="Minsk_Kriegsmuseum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-571500" y="0"/>
            <a:ext cx="10287001" cy="6858000"/>
          </a:xfrm>
        </p:spPr>
      </p:pic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1043608" y="764704"/>
            <a:ext cx="2880320" cy="67667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4400" dirty="0" smtClean="0"/>
              <a:t>Музей </a:t>
            </a:r>
            <a:r>
              <a:rPr lang="ru-RU" sz="4400" dirty="0" smtClean="0"/>
              <a:t>ВАВ</a:t>
            </a:r>
            <a:endParaRPr lang="sk-SK" dirty="0"/>
          </a:p>
        </p:txBody>
      </p:sp>
      <p:sp>
        <p:nvSpPr>
          <p:cNvPr id="6" name="BlokTextu 5"/>
          <p:cNvSpPr txBox="1"/>
          <p:nvPr/>
        </p:nvSpPr>
        <p:spPr>
          <a:xfrm>
            <a:off x="5508104" y="692696"/>
            <a:ext cx="32468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dirty="0" smtClean="0"/>
              <a:t>Múzeum VAV</a:t>
            </a:r>
            <a:endParaRPr lang="sk-SK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symbol obsahu 4" descr="Экпазіцыя_музея_ВАв_0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-441158" y="0"/>
            <a:ext cx="10026317" cy="6858000"/>
          </a:xfrm>
        </p:spPr>
      </p:pic>
      <p:pic>
        <p:nvPicPr>
          <p:cNvPr id="6" name="Zástupný symbol obsahu 5" descr="belarus-map.gif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179512" y="4581128"/>
            <a:ext cx="1938933" cy="207407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symbol obsahu 4" descr="600px-Civil_Ensign_of_the_Principality_of_Moldavia_(1834-1861).svg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192997" y="1176332"/>
            <a:ext cx="6758006" cy="4505337"/>
          </a:xfrm>
        </p:spPr>
      </p:pic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symbol obsahu 4" descr="Экпазіцыя_музея_ВАв_1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266466" cy="6858000"/>
          </a:xfrm>
        </p:spPr>
      </p:pic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7" name="Obrázok 6" descr="Экпазіцыя_музея_ВАв_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0550769" cy="6858000"/>
          </a:xfrm>
          <a:prstGeom prst="rect">
            <a:avLst/>
          </a:prstGeom>
        </p:spPr>
      </p:pic>
      <p:sp>
        <p:nvSpPr>
          <p:cNvPr id="8" name="Zástupný symbol obsahu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Zástupný symbol obsahu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symbol obsahu 4" descr="Экпазіцыя_музея_ВАв_0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-756592" y="-32043"/>
            <a:ext cx="10329900" cy="6890043"/>
          </a:xfrm>
        </p:spPr>
      </p:pic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588224" y="5301208"/>
            <a:ext cx="2098576" cy="824955"/>
          </a:xfrm>
        </p:spPr>
        <p:txBody>
          <a:bodyPr/>
          <a:lstStyle/>
          <a:p>
            <a:endParaRPr lang="sk-SK" dirty="0"/>
          </a:p>
        </p:txBody>
      </p:sp>
      <p:pic>
        <p:nvPicPr>
          <p:cNvPr id="7" name="Zástupný symbol obsahu 6" descr="Экпазіцыя_музея_ВАв_1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-972616" y="0"/>
            <a:ext cx="10281861" cy="68580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smtClean="0"/>
              <a:t>Palác </a:t>
            </a:r>
            <a:r>
              <a:rPr lang="sk-SK" b="1" dirty="0" err="1" smtClean="0"/>
              <a:t>Puslovských</a:t>
            </a:r>
            <a:r>
              <a:rPr lang="sk-SK" b="1" dirty="0" smtClean="0"/>
              <a:t> v </a:t>
            </a:r>
            <a:r>
              <a:rPr lang="sk-SK" b="1" dirty="0" err="1" smtClean="0"/>
              <a:t>Kossove</a:t>
            </a:r>
            <a:r>
              <a:rPr lang="sk-SK" b="1" dirty="0" smtClean="0"/>
              <a:t> / </a:t>
            </a:r>
            <a:r>
              <a:rPr lang="sk-SK" b="1" dirty="0" err="1" smtClean="0"/>
              <a:t>Kossovský</a:t>
            </a:r>
            <a:r>
              <a:rPr lang="sk-SK" b="1" dirty="0" smtClean="0"/>
              <a:t> hrad</a:t>
            </a:r>
            <a:endParaRPr lang="sk-SK" dirty="0"/>
          </a:p>
        </p:txBody>
      </p:sp>
      <p:pic>
        <p:nvPicPr>
          <p:cNvPr id="5" name="Zástupný symbol obsahu 4" descr="1355664818_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971600" y="2060848"/>
            <a:ext cx="6370308" cy="4278565"/>
          </a:xfrm>
        </p:spPr>
      </p:pic>
      <p:pic>
        <p:nvPicPr>
          <p:cNvPr id="6" name="Zástupný symbol obsahu 5" descr="belarus-map.gif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7020272" y="4581128"/>
            <a:ext cx="2061204" cy="22048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sahu 4" descr="1d54b2b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076056" y="476672"/>
            <a:ext cx="3810000" cy="2743200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18856" cy="3154362"/>
          </a:xfrm>
        </p:spPr>
        <p:txBody>
          <a:bodyPr>
            <a:normAutofit/>
          </a:bodyPr>
          <a:lstStyle/>
          <a:p>
            <a:r>
              <a:rPr lang="sk-SK" b="1" dirty="0" smtClean="0"/>
              <a:t>Palác </a:t>
            </a:r>
            <a:r>
              <a:rPr lang="sk-SK" b="1" dirty="0" err="1" smtClean="0"/>
              <a:t>Puslovských</a:t>
            </a:r>
            <a:r>
              <a:rPr lang="sk-SK" b="1" dirty="0" smtClean="0"/>
              <a:t> v </a:t>
            </a:r>
            <a:r>
              <a:rPr lang="sk-SK" b="1" dirty="0" err="1" smtClean="0"/>
              <a:t>Kossove</a:t>
            </a:r>
            <a:r>
              <a:rPr lang="sk-SK" b="1" dirty="0" smtClean="0"/>
              <a:t> / </a:t>
            </a:r>
            <a:r>
              <a:rPr lang="sk-SK" b="1" dirty="0" err="1" smtClean="0"/>
              <a:t>Kossovský</a:t>
            </a:r>
            <a:r>
              <a:rPr lang="sk-SK" b="1" dirty="0" smtClean="0"/>
              <a:t> hrad</a:t>
            </a:r>
            <a:endParaRPr lang="sk-SK" dirty="0"/>
          </a:p>
        </p:txBody>
      </p:sp>
      <p:pic>
        <p:nvPicPr>
          <p:cNvPr id="6" name="Zástupný symbol obsahu 5" descr="001319_29167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115616" y="3459772"/>
            <a:ext cx="7056784" cy="301571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87624" y="836712"/>
            <a:ext cx="8435280" cy="1282154"/>
          </a:xfrm>
        </p:spPr>
        <p:txBody>
          <a:bodyPr>
            <a:normAutofit fontScale="90000"/>
          </a:bodyPr>
          <a:lstStyle/>
          <a:p>
            <a:pPr algn="l"/>
            <a:r>
              <a:rPr lang="sk-SK" sz="4900" b="1" dirty="0" smtClean="0"/>
              <a:t>Národný park </a:t>
            </a:r>
            <a:r>
              <a:rPr lang="sk-SK" sz="4900" b="1" dirty="0" err="1" smtClean="0"/>
              <a:t>Belovezhskaya</a:t>
            </a:r>
            <a:r>
              <a:rPr lang="sk-SK" sz="4900" b="1" dirty="0" smtClean="0"/>
              <a:t> </a:t>
            </a:r>
            <a:r>
              <a:rPr lang="sk-SK" sz="4900" b="1" dirty="0" err="1" smtClean="0"/>
              <a:t>Pushcha</a:t>
            </a:r>
            <a:r>
              <a:rPr lang="sk-SK" sz="4900" b="1" dirty="0" smtClean="0"/>
              <a:t>    </a:t>
            </a:r>
            <a:r>
              <a:rPr lang="sk-SK" b="1" dirty="0" smtClean="0"/>
              <a:t/>
            </a:r>
            <a:br>
              <a:rPr lang="sk-SK" b="1" dirty="0" smtClean="0"/>
            </a:br>
            <a:endParaRPr lang="sk-SK" dirty="0"/>
          </a:p>
        </p:txBody>
      </p:sp>
      <p:pic>
        <p:nvPicPr>
          <p:cNvPr id="5" name="Zástupný symbol obsahu 4" descr="Bialowieza_National_Park_in_Poland0029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2924944"/>
            <a:ext cx="5338936" cy="3546010"/>
          </a:xfrm>
        </p:spPr>
      </p:pic>
      <p:pic>
        <p:nvPicPr>
          <p:cNvPr id="6" name="Zástupný symbol obsahu 5" descr="Wisentsauerland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283968" y="1700808"/>
            <a:ext cx="4405110" cy="2928929"/>
          </a:xfrm>
        </p:spPr>
      </p:pic>
      <p:pic>
        <p:nvPicPr>
          <p:cNvPr id="7" name="Obrázok 6" descr="belarus-map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16216" y="4725144"/>
            <a:ext cx="1787649" cy="19122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sahu 5" descr="Snímka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220888" y="2932030"/>
            <a:ext cx="6923112" cy="3925970"/>
          </a:xfrm>
        </p:spPr>
      </p:pic>
      <p:pic>
        <p:nvPicPr>
          <p:cNvPr id="5" name="Zástupný symbol obsahu 4" descr="Theatre_opera&amp;ballet,_Minsk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508764" cy="3381573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99992" y="0"/>
            <a:ext cx="4485184" cy="3024336"/>
          </a:xfrm>
        </p:spPr>
        <p:txBody>
          <a:bodyPr/>
          <a:lstStyle/>
          <a:p>
            <a:r>
              <a:rPr lang="sk-SK" dirty="0" smtClean="0"/>
              <a:t>Divadlo opery a baletu Bieloruska</a:t>
            </a:r>
            <a:endParaRPr lang="sk-SK" dirty="0"/>
          </a:p>
        </p:txBody>
      </p:sp>
      <p:pic>
        <p:nvPicPr>
          <p:cNvPr id="7" name="Obrázok 6" descr="belarus-map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496" y="4005064"/>
            <a:ext cx="2133506" cy="2282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sk-SK" dirty="0" smtClean="0"/>
              <a:t>Bieloruská národná knižnica</a:t>
            </a:r>
            <a:endParaRPr lang="sk-SK" dirty="0"/>
          </a:p>
        </p:txBody>
      </p:sp>
      <p:pic>
        <p:nvPicPr>
          <p:cNvPr id="5" name="Zástupný symbol obsahu 4" descr="001337_79040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052736"/>
            <a:ext cx="8352928" cy="5565138"/>
          </a:xfrm>
        </p:spPr>
      </p:pic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symbol obsahu 4" descr="minsk1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379" y="598767"/>
            <a:ext cx="8353242" cy="5660467"/>
          </a:xfrm>
        </p:spPr>
      </p:pic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symbol obsahu 4" descr="Civil_ensign_of_the_Principality_of_Moldavia_(1858)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141633" y="931048"/>
            <a:ext cx="6860735" cy="4995904"/>
          </a:xfrm>
        </p:spPr>
      </p:pic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Ulica Nezávislosti</a:t>
            </a:r>
            <a:endParaRPr lang="sk-SK" dirty="0"/>
          </a:p>
        </p:txBody>
      </p:sp>
      <p:pic>
        <p:nvPicPr>
          <p:cNvPr id="5" name="Zástupný symbol obsahu 4" descr="minsk1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052736"/>
            <a:ext cx="8208912" cy="5475519"/>
          </a:xfrm>
        </p:spPr>
      </p:pic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35896" y="1700808"/>
            <a:ext cx="6285384" cy="3096344"/>
          </a:xfrm>
        </p:spPr>
        <p:txBody>
          <a:bodyPr/>
          <a:lstStyle/>
          <a:p>
            <a:r>
              <a:rPr lang="sk-SK" dirty="0" err="1" smtClean="0"/>
              <a:t>Tyodor</a:t>
            </a:r>
            <a:r>
              <a:rPr lang="sk-SK" dirty="0" smtClean="0"/>
              <a:t> </a:t>
            </a:r>
            <a:r>
              <a:rPr lang="sk-SK" dirty="0" err="1" smtClean="0"/>
              <a:t>Machnov</a:t>
            </a:r>
            <a:endParaRPr lang="sk-SK" dirty="0"/>
          </a:p>
        </p:txBody>
      </p:sp>
      <p:pic>
        <p:nvPicPr>
          <p:cNvPr id="5" name="Zástupný symbol obsahu 4" descr="Feodor-Andreevich-Machnow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404664"/>
            <a:ext cx="3014503" cy="6010225"/>
          </a:xfrm>
        </p:spPr>
      </p:pic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Jedlá</a:t>
            </a:r>
            <a:endParaRPr lang="sk-SK" dirty="0"/>
          </a:p>
        </p:txBody>
      </p:sp>
      <p:pic>
        <p:nvPicPr>
          <p:cNvPr id="5" name="Zástupný symbol obsahu 4" descr="Potato_pancakes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340768"/>
            <a:ext cx="4038600" cy="3028950"/>
          </a:xfrm>
        </p:spPr>
      </p:pic>
      <p:pic>
        <p:nvPicPr>
          <p:cNvPr id="7" name="Zástupný symbol obsahu 6" descr="001404_11097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27984" y="1700808"/>
            <a:ext cx="4544096" cy="1941921"/>
          </a:xfrm>
        </p:spPr>
      </p:pic>
      <p:sp>
        <p:nvSpPr>
          <p:cNvPr id="6" name="BlokTextu 5"/>
          <p:cNvSpPr txBox="1"/>
          <p:nvPr/>
        </p:nvSpPr>
        <p:spPr>
          <a:xfrm>
            <a:off x="2843808" y="3429000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 smtClean="0"/>
              <a:t>Draniki</a:t>
            </a:r>
            <a:endParaRPr lang="sk-SK" sz="3200" dirty="0"/>
          </a:p>
        </p:txBody>
      </p:sp>
      <p:pic>
        <p:nvPicPr>
          <p:cNvPr id="8" name="Obrázok 7" descr="belarus_chopsserv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4077072"/>
            <a:ext cx="3888432" cy="2585807"/>
          </a:xfrm>
          <a:prstGeom prst="rect">
            <a:avLst/>
          </a:prstGeom>
        </p:spPr>
      </p:pic>
      <p:sp>
        <p:nvSpPr>
          <p:cNvPr id="9" name="BlokTextu 8"/>
          <p:cNvSpPr txBox="1"/>
          <p:nvPr/>
        </p:nvSpPr>
        <p:spPr>
          <a:xfrm>
            <a:off x="1763688" y="6165304"/>
            <a:ext cx="3381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/>
              <a:t>Kotleta </a:t>
            </a:r>
            <a:r>
              <a:rPr lang="sk-SK" sz="2800" dirty="0" err="1" smtClean="0"/>
              <a:t>pokrestyansky</a:t>
            </a:r>
            <a:endParaRPr lang="sk-SK" sz="2800" dirty="0"/>
          </a:p>
        </p:txBody>
      </p:sp>
      <p:sp>
        <p:nvSpPr>
          <p:cNvPr id="10" name="BlokTextu 9"/>
          <p:cNvSpPr txBox="1"/>
          <p:nvPr/>
        </p:nvSpPr>
        <p:spPr>
          <a:xfrm>
            <a:off x="4499992" y="3140968"/>
            <a:ext cx="1454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err="1" smtClean="0"/>
              <a:t>Mazurek</a:t>
            </a:r>
            <a:endParaRPr lang="sk-SK" sz="2800" dirty="0"/>
          </a:p>
        </p:txBody>
      </p:sp>
      <p:pic>
        <p:nvPicPr>
          <p:cNvPr id="11" name="Obrázok 10" descr="dsc_0060_mal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4128" y="4077072"/>
            <a:ext cx="3121152" cy="2276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Zdroje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sk-SK" u="sng" dirty="0" smtClean="0">
                <a:hlinkClick r:id="rId2"/>
              </a:rPr>
              <a:t>https://www.youtube.com/watch?v=OsRKXJh-lYo</a:t>
            </a:r>
            <a:endParaRPr lang="sk-SK" dirty="0" smtClean="0"/>
          </a:p>
          <a:p>
            <a:r>
              <a:rPr lang="sk-SK" u="sng" dirty="0" smtClean="0">
                <a:hlinkClick r:id="rId3"/>
              </a:rPr>
              <a:t>https://en.wikipedia.org/wiki/Limba_noastr%C4%83</a:t>
            </a:r>
            <a:endParaRPr lang="sk-SK" dirty="0" smtClean="0"/>
          </a:p>
          <a:p>
            <a:r>
              <a:rPr lang="sk-SK" u="sng" dirty="0" smtClean="0">
                <a:hlinkClick r:id="rId4"/>
              </a:rPr>
              <a:t>http://wikitravel.org/en/Moldova</a:t>
            </a:r>
            <a:endParaRPr lang="sk-SK" dirty="0" smtClean="0"/>
          </a:p>
          <a:p>
            <a:r>
              <a:rPr lang="sk-SK" u="sng" dirty="0" smtClean="0">
                <a:hlinkClick r:id="rId5"/>
              </a:rPr>
              <a:t>http://www.gazprom.com/press/news/2012/march/article132294/</a:t>
            </a:r>
            <a:endParaRPr lang="sk-SK" dirty="0" smtClean="0"/>
          </a:p>
          <a:p>
            <a:r>
              <a:rPr lang="sk-SK" u="sng" dirty="0" smtClean="0">
                <a:hlinkClick r:id="rId6"/>
              </a:rPr>
              <a:t>http://www.crwflags.com/fotw/flags/md.html</a:t>
            </a:r>
            <a:endParaRPr lang="sk-SK" dirty="0" smtClean="0"/>
          </a:p>
          <a:p>
            <a:r>
              <a:rPr lang="sk-SK" u="sng" dirty="0" smtClean="0">
                <a:hlinkClick r:id="rId7"/>
              </a:rPr>
              <a:t>http://www.konzervativnyvyber.sk/desiatky-tisic-ludi-v-moldavsku-ziadali-pripojenie-k-rumunsku/6740/</a:t>
            </a:r>
            <a:endParaRPr lang="sk-SK" dirty="0" smtClean="0"/>
          </a:p>
          <a:p>
            <a:r>
              <a:rPr lang="sk-SK" u="sng" dirty="0" smtClean="0">
                <a:hlinkClick r:id="rId8"/>
              </a:rPr>
              <a:t>https://www.youtube.com/watch?v=UeH4XDMbjzI</a:t>
            </a:r>
            <a:endParaRPr lang="sk-SK" dirty="0" smtClean="0"/>
          </a:p>
          <a:p>
            <a:r>
              <a:rPr lang="sk-SK" u="sng" dirty="0" smtClean="0">
                <a:hlinkClick r:id="rId9"/>
              </a:rPr>
              <a:t>https://www.youtube.com/watch?v=MvVTUAgysnM</a:t>
            </a:r>
            <a:endParaRPr lang="sk-SK" dirty="0" smtClean="0"/>
          </a:p>
          <a:p>
            <a:r>
              <a:rPr lang="sk-SK" u="sng" dirty="0" smtClean="0">
                <a:hlinkClick r:id="rId10"/>
              </a:rPr>
              <a:t>https://triptomoldova.wordpress.com/page/32/</a:t>
            </a:r>
            <a:r>
              <a:rPr lang="sk-SK" dirty="0" smtClean="0"/>
              <a:t>    TOTO</a:t>
            </a:r>
          </a:p>
          <a:p>
            <a:r>
              <a:rPr lang="sk-SK" u="sng" dirty="0" smtClean="0">
                <a:hlinkClick r:id="rId11"/>
              </a:rPr>
              <a:t>http://www.360cities.net/image/kishinev-interior-of-the-cathedral-nasterea-domnului-moldova</a:t>
            </a:r>
            <a:endParaRPr lang="sk-SK" dirty="0" smtClean="0"/>
          </a:p>
          <a:p>
            <a:r>
              <a:rPr lang="sk-SK" u="sng" dirty="0" smtClean="0">
                <a:hlinkClick r:id="rId12"/>
              </a:rPr>
              <a:t>http://www.360cities.net/image/near-furceni-reut-river-orhei-moldova-2010-06-20-panorama-2</a:t>
            </a:r>
            <a:endParaRPr lang="sk-SK" dirty="0" smtClean="0"/>
          </a:p>
          <a:p>
            <a:r>
              <a:rPr lang="sk-SK" u="sng" dirty="0" smtClean="0">
                <a:hlinkClick r:id="rId13"/>
              </a:rPr>
              <a:t>http://www.360cities.net/image/railway-station-night-2010-07-kishinev-moldova-chisinau-moldova</a:t>
            </a:r>
            <a:endParaRPr lang="sk-SK" dirty="0" smtClean="0"/>
          </a:p>
          <a:p>
            <a:r>
              <a:rPr lang="sk-SK" u="sng" dirty="0" smtClean="0">
                <a:hlinkClick r:id="rId14"/>
              </a:rPr>
              <a:t>http://www.atlasobscura.com/places/chisinau-state-circus</a:t>
            </a:r>
            <a:endParaRPr lang="sk-SK" dirty="0" smtClean="0"/>
          </a:p>
          <a:p>
            <a:r>
              <a:rPr lang="sk-SK" u="sng" dirty="0" smtClean="0">
                <a:hlinkClick r:id="rId15"/>
              </a:rPr>
              <a:t>http://www.atlasobscura.com/places/chisinau-jewish-cemetery</a:t>
            </a:r>
            <a:r>
              <a:rPr lang="sk-SK" dirty="0" smtClean="0"/>
              <a:t>  CINTIR</a:t>
            </a:r>
          </a:p>
          <a:p>
            <a:r>
              <a:rPr lang="sk-SK" u="sng" dirty="0" smtClean="0">
                <a:hlinkClick r:id="rId16"/>
              </a:rPr>
              <a:t>http://www.moldovaholiday.travel/index.php?option=com_k2&amp;view=item&amp;id=17:tighina-bender-fortress&amp;Itemid=39&amp;lang=en</a:t>
            </a:r>
            <a:r>
              <a:rPr lang="sk-SK" dirty="0" smtClean="0"/>
              <a:t>  Pevnosť</a:t>
            </a:r>
          </a:p>
          <a:p>
            <a:r>
              <a:rPr lang="sk-SK" u="sng" dirty="0" smtClean="0">
                <a:hlinkClick r:id="rId17"/>
              </a:rPr>
              <a:t>http://www.prospect.md/en/history/monuments/monument-to-the-famous-she-wolf-lupa-capitolina-7425.html</a:t>
            </a:r>
            <a:r>
              <a:rPr lang="sk-SK" dirty="0" smtClean="0"/>
              <a:t> </a:t>
            </a:r>
            <a:r>
              <a:rPr lang="sk-SK" dirty="0" err="1" smtClean="0"/>
              <a:t>Romulus</a:t>
            </a:r>
            <a:r>
              <a:rPr lang="sk-SK" dirty="0" smtClean="0"/>
              <a:t> a </a:t>
            </a:r>
            <a:r>
              <a:rPr lang="sk-SK" dirty="0" err="1" smtClean="0"/>
              <a:t>Remus</a:t>
            </a:r>
            <a:endParaRPr lang="sk-SK" dirty="0" smtClean="0"/>
          </a:p>
          <a:p>
            <a:r>
              <a:rPr lang="sk-SK" u="sng" dirty="0" smtClean="0">
                <a:hlinkClick r:id="rId18"/>
              </a:rPr>
              <a:t>http://www.moldovaholiday.travel/index.php?option=com_k2&amp;view=item&amp;id=87:emil-racovita-cave&amp;Itemid=33&amp;lang=en</a:t>
            </a:r>
            <a:r>
              <a:rPr lang="sk-SK" dirty="0" smtClean="0"/>
              <a:t>  Jaskyňa</a:t>
            </a:r>
          </a:p>
          <a:p>
            <a:r>
              <a:rPr lang="sk-SK" u="sng" dirty="0" smtClean="0">
                <a:hlinkClick r:id="rId19"/>
              </a:rPr>
              <a:t>http://blackseatourism.net/new/discovering-the-history-of-moldova/#</a:t>
            </a:r>
            <a:r>
              <a:rPr lang="sk-SK" u="sng" dirty="0" smtClean="0">
                <a:hlinkClick r:id="rId19"/>
              </a:rPr>
              <a:t>prettyPhoto</a:t>
            </a:r>
            <a:endParaRPr lang="sk-SK" u="sng" dirty="0" smtClean="0"/>
          </a:p>
          <a:p>
            <a:r>
              <a:rPr lang="sk-SK" u="sng" dirty="0" smtClean="0">
                <a:hlinkClick r:id="rId20"/>
              </a:rPr>
              <a:t>http://mynativebelarus.blogspot.sk/search/label/Belarus</a:t>
            </a:r>
            <a:endParaRPr lang="sk-SK" dirty="0" smtClean="0"/>
          </a:p>
          <a:p>
            <a:r>
              <a:rPr lang="sk-SK" u="sng" dirty="0" smtClean="0">
                <a:hlinkClick r:id="rId21"/>
              </a:rPr>
              <a:t>http://www.visitcapitalcity.com/europe/Minsk-Belarus</a:t>
            </a:r>
            <a:endParaRPr lang="sk-SK" dirty="0" smtClean="0"/>
          </a:p>
          <a:p>
            <a:r>
              <a:rPr lang="sk-SK" u="sng" dirty="0" smtClean="0">
                <a:hlinkClick r:id="rId22"/>
              </a:rPr>
              <a:t>http://www.ekskursii.biz/?place=2884_Kossovo_Castle</a:t>
            </a:r>
            <a:endParaRPr lang="sk-SK" dirty="0" smtClean="0"/>
          </a:p>
          <a:p>
            <a:r>
              <a:rPr lang="sk-SK" u="sng" dirty="0" smtClean="0">
                <a:hlinkClick r:id="rId23"/>
              </a:rPr>
              <a:t>http://insidebelarus.com/gallery/castle_in_kossovo#ad-image-1</a:t>
            </a:r>
            <a:endParaRPr lang="sk-SK" dirty="0" smtClean="0"/>
          </a:p>
          <a:p>
            <a:r>
              <a:rPr lang="sk-SK" u="sng" dirty="0" smtClean="0">
                <a:hlinkClick r:id="rId24"/>
              </a:rPr>
              <a:t>http://www.belarus.by/en/travel/belarus-life/kossovo-palace</a:t>
            </a:r>
            <a:endParaRPr lang="sk-SK" dirty="0" smtClean="0"/>
          </a:p>
          <a:p>
            <a:r>
              <a:rPr lang="sk-SK" u="sng" dirty="0" smtClean="0">
                <a:hlinkClick r:id="rId25"/>
              </a:rPr>
              <a:t>http://nn.by/?c=ar&amp;i=109574</a:t>
            </a:r>
            <a:endParaRPr lang="sk-SK" dirty="0" smtClean="0"/>
          </a:p>
          <a:p>
            <a:r>
              <a:rPr lang="sk-SK" u="sng" dirty="0" smtClean="0">
                <a:hlinkClick r:id="rId26"/>
              </a:rPr>
              <a:t>https://www.youtube.com/watch?v=srfhJG_yVqY</a:t>
            </a:r>
            <a:r>
              <a:rPr lang="sk-SK" dirty="0" smtClean="0"/>
              <a:t> Hymna</a:t>
            </a:r>
          </a:p>
          <a:p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32500" lnSpcReduction="20000"/>
          </a:bodyPr>
          <a:lstStyle/>
          <a:p>
            <a:r>
              <a:rPr lang="sk-SK" u="sng" dirty="0" smtClean="0">
                <a:hlinkClick r:id="rId27"/>
              </a:rPr>
              <a:t>http://www.md4ever.com/about/aboutmoldova/traditions.html</a:t>
            </a:r>
            <a:endParaRPr lang="sk-SK" dirty="0" smtClean="0"/>
          </a:p>
          <a:p>
            <a:r>
              <a:rPr lang="sk-SK" u="sng" dirty="0" smtClean="0">
                <a:hlinkClick r:id="rId28"/>
              </a:rPr>
              <a:t>https://twitter.com/worldexpo_md/status/608239340075024384?nav=true</a:t>
            </a:r>
            <a:endParaRPr lang="sk-SK" dirty="0" smtClean="0"/>
          </a:p>
          <a:p>
            <a:r>
              <a:rPr lang="sk-SK" u="sng" dirty="0" smtClean="0">
                <a:hlinkClick r:id="rId29"/>
              </a:rPr>
              <a:t>http://www.traveladventures.org/continents/europe/orheiul-vechi08.html</a:t>
            </a:r>
            <a:endParaRPr lang="sk-SK" dirty="0" smtClean="0"/>
          </a:p>
          <a:p>
            <a:r>
              <a:rPr lang="sk-SK" u="sng" dirty="0" smtClean="0">
                <a:hlinkClick r:id="rId30"/>
              </a:rPr>
              <a:t>https://www.google.sk/webhp?ie=utf-8&amp;oe=utf-8&amp;gws_rd=cr&amp;ei=QBU9VtW0MYn8swH9-quACQ#q=Cototea+soroca</a:t>
            </a:r>
            <a:endParaRPr lang="sk-SK" dirty="0" smtClean="0"/>
          </a:p>
          <a:p>
            <a:r>
              <a:rPr lang="sk-SK" u="sng" dirty="0" smtClean="0">
                <a:hlinkClick r:id="rId31"/>
              </a:rPr>
              <a:t>https://www.google.sk/maps/place/Moldavsko/@47.3020029,28.9705127,3a,75y,264.88h,71.87t/data=!3m8!1e1!3m6!1s-3SFZxN5GJhQ%2FVWbWYPZInCI%2FAAAAAAAAFpM%2FnnRly_ccrQE!2e4!3e11!6s%2F%2Flh6.googleusercontent.com%2F-3SFZxN5GJhQ%2FVWbWYPZInCI%2FAAAAAAAAFpM%2FnnRly_ccrQE%2Fw243-h100-n-k-no%2F!7i2766!8i1137!4m2!3m1!1s0x40c97c3628b769a1:0x258119acdf53accb!6m1!1e1</a:t>
            </a:r>
            <a:endParaRPr lang="sk-SK" dirty="0" smtClean="0"/>
          </a:p>
          <a:p>
            <a:r>
              <a:rPr lang="sk-SK" dirty="0" smtClean="0"/>
              <a:t> </a:t>
            </a:r>
          </a:p>
          <a:p>
            <a:r>
              <a:rPr lang="sk-SK" u="sng" dirty="0" smtClean="0">
                <a:hlinkClick r:id="rId32"/>
              </a:rPr>
              <a:t>http://www.panoramio.com/photo/11877883</a:t>
            </a:r>
            <a:endParaRPr lang="sk-SK" dirty="0" smtClean="0"/>
          </a:p>
          <a:p>
            <a:r>
              <a:rPr lang="sk-SK" u="sng" dirty="0" smtClean="0">
                <a:hlinkClick r:id="rId33"/>
              </a:rPr>
              <a:t>http://www.panoramio.com/photo/11876956</a:t>
            </a:r>
            <a:endParaRPr lang="sk-SK" dirty="0" smtClean="0"/>
          </a:p>
          <a:p>
            <a:r>
              <a:rPr lang="sk-SK" u="sng" dirty="0" smtClean="0">
                <a:hlinkClick r:id="rId34"/>
              </a:rPr>
              <a:t>https://en.wikipedia.org/wiki/Moldova#/media/File:Orhei_Vechi,_Moldova_-_Flickr_-_Dave_Proffer_%2813%29.jpg</a:t>
            </a:r>
            <a:endParaRPr lang="sk-SK" dirty="0" smtClean="0"/>
          </a:p>
          <a:p>
            <a:r>
              <a:rPr lang="sk-SK" u="sng" dirty="0" smtClean="0">
                <a:hlinkClick r:id="rId35"/>
              </a:rPr>
              <a:t>http://www.moldovenii.md/en/section/360</a:t>
            </a:r>
            <a:endParaRPr lang="sk-SK" dirty="0" smtClean="0"/>
          </a:p>
          <a:p>
            <a:r>
              <a:rPr lang="sk-SK" u="sng" dirty="0" smtClean="0">
                <a:hlinkClick r:id="rId36"/>
              </a:rPr>
              <a:t>https://www.youtube.com/watch?v=uTbfh-U9DcU</a:t>
            </a:r>
            <a:endParaRPr lang="sk-SK" dirty="0" smtClean="0"/>
          </a:p>
          <a:p>
            <a:r>
              <a:rPr lang="sk-SK" u="sng" dirty="0" smtClean="0">
                <a:hlinkClick r:id="rId37"/>
              </a:rPr>
              <a:t>http://www.lonelyplanet.com/moldova/things-to-do/top-things-to-do-in-moldova</a:t>
            </a:r>
            <a:endParaRPr lang="sk-SK" dirty="0" smtClean="0"/>
          </a:p>
          <a:p>
            <a:r>
              <a:rPr lang="sk-SK" u="sng" dirty="0" smtClean="0">
                <a:hlinkClick r:id="rId38"/>
              </a:rPr>
              <a:t>http://www.milestii-mici.md/en/our-cellars</a:t>
            </a:r>
            <a:endParaRPr lang="sk-SK" dirty="0" smtClean="0"/>
          </a:p>
          <a:p>
            <a:r>
              <a:rPr lang="sk-SK" u="sng" dirty="0" smtClean="0">
                <a:hlinkClick r:id="rId39"/>
              </a:rPr>
              <a:t>http://www.vatraneamului.ro/restaurant/interior.html</a:t>
            </a:r>
            <a:endParaRPr lang="sk-SK" dirty="0" smtClean="0"/>
          </a:p>
          <a:p>
            <a:r>
              <a:rPr lang="sk-SK" u="sng" dirty="0" smtClean="0">
                <a:hlinkClick r:id="rId40"/>
              </a:rPr>
              <a:t>http://diez.md/2013/07/10/primul-parc-national-din-moldova-va-fi-la-orhei/</a:t>
            </a:r>
            <a:endParaRPr lang="sk-SK" dirty="0" smtClean="0"/>
          </a:p>
          <a:p>
            <a:r>
              <a:rPr lang="sk-SK" u="sng" dirty="0" smtClean="0">
                <a:hlinkClick r:id="rId41"/>
              </a:rPr>
              <a:t>http://whc.unesco.org/en/list/1187</a:t>
            </a:r>
            <a:endParaRPr lang="sk-SK" dirty="0" smtClean="0"/>
          </a:p>
          <a:p>
            <a:r>
              <a:rPr lang="sk-SK" u="sng" dirty="0" smtClean="0">
                <a:hlinkClick r:id="rId42"/>
              </a:rPr>
              <a:t>http://romaniaandmoldova.com/moldova/</a:t>
            </a:r>
            <a:endParaRPr lang="sk-SK" dirty="0" smtClean="0"/>
          </a:p>
          <a:p>
            <a:r>
              <a:rPr lang="sk-SK" u="sng" dirty="0" smtClean="0">
                <a:hlinkClick r:id="rId43"/>
              </a:rPr>
              <a:t>http://www.moldavie.fr/spip.php?rubrique3&amp;debut_articles2=5#pagination_articles2</a:t>
            </a:r>
            <a:endParaRPr lang="sk-SK" dirty="0" smtClean="0"/>
          </a:p>
          <a:p>
            <a:r>
              <a:rPr lang="sk-SK" u="sng" dirty="0" smtClean="0">
                <a:hlinkClick r:id="rId44"/>
              </a:rPr>
              <a:t>https://www.cia.gov/library/publications/the-world-factbook/geos/md.html</a:t>
            </a:r>
            <a:endParaRPr lang="sk-SK" dirty="0" smtClean="0"/>
          </a:p>
          <a:p>
            <a:r>
              <a:rPr lang="sk-SK" dirty="0" smtClean="0"/>
              <a:t> http://www.factsking.com/countries/belarus</a:t>
            </a:r>
            <a:r>
              <a:rPr lang="sk-SK" dirty="0" smtClean="0"/>
              <a:t>/ </a:t>
            </a:r>
          </a:p>
          <a:p>
            <a:endParaRPr lang="sk-SK" dirty="0" smtClean="0"/>
          </a:p>
          <a:p>
            <a:endParaRPr lang="sk-SK" dirty="0" smtClean="0"/>
          </a:p>
          <a:p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584" y="2924944"/>
            <a:ext cx="7772400" cy="1362075"/>
          </a:xfrm>
        </p:spPr>
        <p:txBody>
          <a:bodyPr>
            <a:normAutofit/>
          </a:bodyPr>
          <a:lstStyle/>
          <a:p>
            <a:r>
              <a:rPr lang="sk-SK" sz="4800" dirty="0" smtClean="0"/>
              <a:t>Ďakujem za pozornosť</a:t>
            </a:r>
            <a:endParaRPr lang="sk-SK" sz="4800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symbol obsahu 4" descr="600px-Flag_of_the_Moldavian_Democratic_Republic.svg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190602" y="892951"/>
            <a:ext cx="6762797" cy="5072098"/>
          </a:xfrm>
        </p:spPr>
      </p:pic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symbol obsahu 4" descr="Snímmjkjhka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21493" y="804899"/>
            <a:ext cx="7901014" cy="5248203"/>
          </a:xfrm>
        </p:spPr>
      </p:pic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dirty="0" smtClean="0"/>
              <a:t>Limba noastră</a:t>
            </a:r>
            <a:r>
              <a:rPr lang="sk-SK" dirty="0" smtClean="0"/>
              <a:t> (Náš jazyk)</a:t>
            </a:r>
            <a:endParaRPr lang="sk-SK" dirty="0"/>
          </a:p>
        </p:txBody>
      </p:sp>
      <p:pic>
        <p:nvPicPr>
          <p:cNvPr id="5" name="Zástupný symbol obsahu 4" descr="Limba_noastra.svg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428728" y="1500174"/>
            <a:ext cx="3786214" cy="3924599"/>
          </a:xfrm>
        </p:spPr>
      </p:pic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251520" y="5949280"/>
            <a:ext cx="792088" cy="908720"/>
          </a:xfrm>
        </p:spPr>
        <p:txBody>
          <a:bodyPr>
            <a:normAutofit fontScale="25000" lnSpcReduction="20000"/>
          </a:bodyPr>
          <a:lstStyle/>
          <a:p>
            <a:r>
              <a:rPr lang="sk-SK" dirty="0" smtClean="0">
                <a:solidFill>
                  <a:schemeClr val="bg2">
                    <a:lumMod val="75000"/>
                  </a:schemeClr>
                </a:solidFill>
                <a:hlinkClick r:id="rId3"/>
              </a:rPr>
              <a:t>https://www.youtube.com/watch?v=OsRKXJh-lYo</a:t>
            </a:r>
            <a:endParaRPr lang="sk-SK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Obrázok 5" descr="220px-Alexei_Mateevici_-_Foto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2198" y="1643050"/>
            <a:ext cx="2306205" cy="38576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07704" y="404664"/>
            <a:ext cx="8229600" cy="1143000"/>
          </a:xfrm>
        </p:spPr>
        <p:txBody>
          <a:bodyPr/>
          <a:lstStyle/>
          <a:p>
            <a:r>
              <a:rPr lang="sk-SK" dirty="0" smtClean="0"/>
              <a:t>Židovský cintorín</a:t>
            </a:r>
            <a:endParaRPr lang="sk-SK" dirty="0"/>
          </a:p>
        </p:txBody>
      </p:sp>
      <p:pic>
        <p:nvPicPr>
          <p:cNvPr id="6" name="Zástupný symbol obsahu 5" descr="imajh tzujge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771800" y="1628800"/>
            <a:ext cx="6200840" cy="4131784"/>
          </a:xfrm>
        </p:spPr>
      </p:pic>
      <p:pic>
        <p:nvPicPr>
          <p:cNvPr id="5" name="Zástupný symbol obsahu 4" descr="imacghjnhgmnge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323528" y="836712"/>
            <a:ext cx="3600401" cy="5400600"/>
          </a:xfrm>
        </p:spPr>
      </p:pic>
      <p:pic>
        <p:nvPicPr>
          <p:cNvPr id="7" name="Obrázok 6" descr="index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08304" y="4509120"/>
            <a:ext cx="1599362" cy="20783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</TotalTime>
  <Words>178</Words>
  <Application>Microsoft Office PowerPoint</Application>
  <PresentationFormat>Prezentácia na obrazovke (4:3)</PresentationFormat>
  <Paragraphs>83</Paragraphs>
  <Slides>54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54</vt:i4>
      </vt:variant>
    </vt:vector>
  </HeadingPairs>
  <TitlesOfParts>
    <vt:vector size="55" baseType="lpstr">
      <vt:lpstr>Motív Office</vt:lpstr>
      <vt:lpstr>Moldavsko</vt:lpstr>
      <vt:lpstr>Snímka 2</vt:lpstr>
      <vt:lpstr>Snímka 3</vt:lpstr>
      <vt:lpstr>Snímka 4</vt:lpstr>
      <vt:lpstr>Snímka 5</vt:lpstr>
      <vt:lpstr>Snímka 6</vt:lpstr>
      <vt:lpstr>Snímka 7</vt:lpstr>
      <vt:lpstr>Limba noastră (Náš jazyk)</vt:lpstr>
      <vt:lpstr>Židovský cintorín</vt:lpstr>
      <vt:lpstr>Železničná stanica v Kišiňove</vt:lpstr>
      <vt:lpstr>Pevnosť Tighina (Bender)</vt:lpstr>
      <vt:lpstr>Snímka 12</vt:lpstr>
      <vt:lpstr>Snímka 13</vt:lpstr>
      <vt:lpstr>Snímka 14</vt:lpstr>
      <vt:lpstr>Milestii Mici</vt:lpstr>
      <vt:lpstr>Vináreň Milestii Mici</vt:lpstr>
      <vt:lpstr>Snímka 17</vt:lpstr>
      <vt:lpstr>Snímka 18</vt:lpstr>
      <vt:lpstr>Cricova (vinărie)</vt:lpstr>
      <vt:lpstr>Cricova (vinărie) vináreň</vt:lpstr>
      <vt:lpstr>Snímka 21</vt:lpstr>
      <vt:lpstr>Snímka 22</vt:lpstr>
      <vt:lpstr>Snímka 23</vt:lpstr>
      <vt:lpstr>Snímka 24</vt:lpstr>
      <vt:lpstr>Snímka 25</vt:lpstr>
      <vt:lpstr>Snímka 26</vt:lpstr>
      <vt:lpstr>Snímka 27</vt:lpstr>
      <vt:lpstr>Tipova</vt:lpstr>
      <vt:lpstr>Snímka 29</vt:lpstr>
      <vt:lpstr>Pevnosť Soroca</vt:lpstr>
      <vt:lpstr>Snímka 31</vt:lpstr>
      <vt:lpstr>Jedlá</vt:lpstr>
      <vt:lpstr>Bielorusko</vt:lpstr>
      <vt:lpstr>Snímka 34</vt:lpstr>
      <vt:lpstr>Нясвіжскі палац / Zámok v Ňasviži</vt:lpstr>
      <vt:lpstr>Snímka 36</vt:lpstr>
      <vt:lpstr>Snímka 37</vt:lpstr>
      <vt:lpstr>Snímka 38</vt:lpstr>
      <vt:lpstr>Snímka 39</vt:lpstr>
      <vt:lpstr>Snímka 40</vt:lpstr>
      <vt:lpstr>Snímka 41</vt:lpstr>
      <vt:lpstr>Snímka 42</vt:lpstr>
      <vt:lpstr>Snímka 43</vt:lpstr>
      <vt:lpstr>Palác Puslovských v Kossove / Kossovský hrad</vt:lpstr>
      <vt:lpstr>Palác Puslovských v Kossove / Kossovský hrad</vt:lpstr>
      <vt:lpstr>Národný park Belovezhskaya Pushcha     </vt:lpstr>
      <vt:lpstr>Divadlo opery a baletu Bieloruska</vt:lpstr>
      <vt:lpstr>Bieloruská národná knižnica</vt:lpstr>
      <vt:lpstr>Snímka 49</vt:lpstr>
      <vt:lpstr>Ulica Nezávislosti</vt:lpstr>
      <vt:lpstr>Tyodor Machnov</vt:lpstr>
      <vt:lpstr>Jedlá</vt:lpstr>
      <vt:lpstr>Zdroje</vt:lpstr>
      <vt:lpstr>Ďakujem za pozornosť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Moldavsko</dc:title>
  <dc:creator>Verde</dc:creator>
  <cp:lastModifiedBy>Verde</cp:lastModifiedBy>
  <cp:revision>68</cp:revision>
  <dcterms:created xsi:type="dcterms:W3CDTF">2015-11-12T18:42:34Z</dcterms:created>
  <dcterms:modified xsi:type="dcterms:W3CDTF">2015-11-23T01:53:01Z</dcterms:modified>
</cp:coreProperties>
</file>