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59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2" autoAdjust="0"/>
    <p:restoredTop sz="94660"/>
  </p:normalViewPr>
  <p:slideViewPr>
    <p:cSldViewPr>
      <p:cViewPr varScale="1">
        <p:scale>
          <a:sx n="116" d="100"/>
          <a:sy n="116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9D482-B402-4929-8BD3-B3CB091BEDB4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2E664-4778-4BB3-917E-66DCFB9BAE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0708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http://www.behame.sk/bezecka-skola/spravne-drzanie-tela-pri-behu-vam-na-maratone-daruje-az-8-kilometrov</a:t>
            </a:r>
          </a:p>
          <a:p>
            <a:r>
              <a:rPr lang="sk-SK" dirty="0" smtClean="0"/>
              <a:t>http://beh.cvicte.sk/beh/behate-netrapte-svoje-telo-nespravnym-dychanim</a:t>
            </a:r>
          </a:p>
          <a:p>
            <a:r>
              <a:rPr lang="sk-SK" dirty="0" smtClean="0"/>
              <a:t>http://adidas.cvicte.sk/adidas/ako-zacat-behat-3-cast-naucte-sa-pri-behu-sprav</a:t>
            </a:r>
          </a:p>
          <a:p>
            <a:r>
              <a:rPr lang="sk-SK" dirty="0" smtClean="0"/>
              <a:t>http://adidas.cvicte.sk/adidas/ako-zacat-behat-7-cast-spravne-drzanie-tela-a-p</a:t>
            </a:r>
          </a:p>
          <a:p>
            <a:r>
              <a:rPr lang="sk-SK" dirty="0" smtClean="0"/>
              <a:t>Meracie pristroje</a:t>
            </a:r>
          </a:p>
          <a:p>
            <a:r>
              <a:rPr lang="sk-SK" dirty="0" smtClean="0"/>
              <a:t>Trening podla zon</a:t>
            </a:r>
          </a:p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2E664-4778-4BB3-917E-66DCFB9BAE85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683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73933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42390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094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59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691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160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637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8827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746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380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22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4000"/>
                    </a14:imgEffect>
                    <a14:imgEffect>
                      <a14:saturation sat="104000"/>
                    </a14:imgEffect>
                    <a14:imgEffect>
                      <a14:brightnessContrast bright="1000"/>
                    </a14:imgEffect>
                  </a14:imgLayer>
                </a14:imgProps>
              </a:ext>
            </a:extLst>
          </a:blip>
          <a:srcRect/>
          <a:stretch>
            <a:fillRect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E0F28-8B51-435F-98B7-3BF221451741}" type="datetimeFigureOut">
              <a:rPr lang="sk-SK" smtClean="0"/>
              <a:t>23.4.2017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B51D-7039-47D0-AE96-DDA7883C1CE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04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didas.cvicte.sk/adidas/ako-zacat-behat-7-cast-spravne-drzanie-tela-a-p" TargetMode="External"/><Relationship Id="rId3" Type="http://schemas.openxmlformats.org/officeDocument/2006/relationships/hyperlink" Target="https://www.google.sk/search?q=d%C3%BDchanie+pri+behu&amp;espv=2&amp;source=lnms&amp;tbm=isch&amp;sa=X&amp;ved=0ahUKEwi1gaLr-rnTAhUQbFAKHfZVCg8Q_AUIBigB&amp;biw=1920&amp;bih=988#imgrc=kkFXhwn_5_IqyM" TargetMode="External"/><Relationship Id="rId7" Type="http://schemas.openxmlformats.org/officeDocument/2006/relationships/hyperlink" Target="http://beh.cvicte.sk/beh/bezecke-hodinky-su-na-nezaplatenie-pretoze-kont" TargetMode="External"/><Relationship Id="rId2" Type="http://schemas.openxmlformats.org/officeDocument/2006/relationships/hyperlink" Target="https://www.google.sk/search?q=dr%C5%BEanie+tela+pri+behu&amp;espv=2&amp;source=lnms&amp;tbm=isch&amp;sa=X&amp;ved=0ahUKEwiAp-Cm-rnTAhVPZlAKHQE-CvAQ_AUIBigB&amp;biw=1920&amp;bih=988#imgrc=TIN3hS6ED48bD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sk/search?q=lakt%C3%A1tov%C3%A1+krivka&amp;espv=2&amp;source=lnms&amp;tbm=isch&amp;sa=X&amp;ved=0ahUKEwjmzreBnbrTAhXHLFAKHYzmCRwQ_AUIBigB&amp;biw=1920&amp;bih=988&amp;dpr=1#tbm=isch&amp;q=spiroergometria&amp;imgrc=8889T-O3C7wniM" TargetMode="External"/><Relationship Id="rId11" Type="http://schemas.openxmlformats.org/officeDocument/2006/relationships/hyperlink" Target="http://adidas.cvicte.sk/adidas/ako-zacat-behat-3-cast-naucte-sa-pri-behu-sprav" TargetMode="External"/><Relationship Id="rId5" Type="http://schemas.openxmlformats.org/officeDocument/2006/relationships/hyperlink" Target="https://www.google.sk/search?q=lakt%C3%A1tov%C3%A1+krivka&amp;espv=2&amp;source=lnms&amp;tbm=isch&amp;sa=X&amp;ved=0ahUKEwjmzreBnbrTAhXHLFAKHYzmCRwQ_AUIBigB&amp;biw=1920&amp;bih=988&amp;dpr=1#imgrc=m9peSvcgGX0qzM" TargetMode="External"/><Relationship Id="rId10" Type="http://schemas.openxmlformats.org/officeDocument/2006/relationships/hyperlink" Target="http://beh.cvicte.sk/beh/behate-netrapte-svoje-telo-nespravnym-dychanim" TargetMode="External"/><Relationship Id="rId4" Type="http://schemas.openxmlformats.org/officeDocument/2006/relationships/hyperlink" Target="https://www.google.sk/search?q=be%C5%BEeck%C3%A9+hodinky&amp;espv=2&amp;source=lnms&amp;tbm=isch&amp;sa=X&amp;ved=0ahUKEwi9v6Xhi7rTAhXIKlAKHcr8BfMQ_AUIBigB&amp;biw=1920&amp;bih=988&amp;dpr=1#imgrc=GE_QgBEdZtC-AM" TargetMode="External"/><Relationship Id="rId9" Type="http://schemas.openxmlformats.org/officeDocument/2006/relationships/hyperlink" Target="http://www.behame.sk/bezecka-skola/spravne-drzanie-tela-pri-behu-vam-na-maratone-daruje-az-8-kilometr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k-SK" sz="4000" dirty="0" smtClean="0"/>
              <a:t>...beh za to stojí</a:t>
            </a:r>
            <a:endParaRPr lang="sk-SK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56176" y="5517232"/>
            <a:ext cx="2624336" cy="1057672"/>
          </a:xfrm>
        </p:spPr>
        <p:txBody>
          <a:bodyPr>
            <a:normAutofit lnSpcReduction="10000"/>
          </a:bodyPr>
          <a:lstStyle/>
          <a:p>
            <a:r>
              <a:rPr lang="sk-SK" dirty="0" smtClean="0">
                <a:solidFill>
                  <a:schemeClr val="tx1"/>
                </a:solidFill>
              </a:rPr>
              <a:t>Matej Pošefko, 3.D</a:t>
            </a:r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5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Výsledok vyhľadávania obrázkov pre dopyt spiroergomet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61479"/>
            <a:ext cx="572904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Určenie tréningových zón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Spiroergometria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Laktátová krivka</a:t>
            </a:r>
          </a:p>
          <a:p>
            <a:pPr marL="0" indent="0">
              <a:lnSpc>
                <a:spcPct val="150000"/>
              </a:lnSpc>
              <a:buNone/>
            </a:pPr>
            <a:endParaRPr lang="sk-SK" sz="2400" dirty="0"/>
          </a:p>
        </p:txBody>
      </p:sp>
      <p:pic>
        <p:nvPicPr>
          <p:cNvPr id="4098" name="Picture 2" descr="Výsledok vyhľadávania obrázkov pre dopyt laktátová kriv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809" y="1844824"/>
            <a:ext cx="497019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8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Zdroje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k-SK" sz="1000" dirty="0" smtClean="0">
              <a:hlinkClick r:id="rId2"/>
            </a:endParaRPr>
          </a:p>
          <a:p>
            <a:r>
              <a:rPr lang="sk-SK" sz="1000" dirty="0" smtClean="0">
                <a:hlinkClick r:id="rId2"/>
              </a:rPr>
              <a:t>Obrázky:</a:t>
            </a:r>
            <a:endParaRPr lang="sk-SK" sz="1000" dirty="0">
              <a:hlinkClick r:id="rId2"/>
            </a:endParaRPr>
          </a:p>
          <a:p>
            <a:r>
              <a:rPr lang="sk-SK" sz="1000" dirty="0" smtClean="0">
                <a:hlinkClick r:id="rId2"/>
              </a:rPr>
              <a:t>https://www.google.sk/search?q=dr%C5%BEanie+tela+pri+behu&amp;espv=2&amp;source=lnms&amp;tbm=isch&amp;sa=X&amp;ved=0ahUKEwiAp-Cm-rnTAhVPZlAKHQE-CvAQ_AUIBigB&amp;biw=1920&amp;bih=988#imgrc=TIN3hS6ED48bDM</a:t>
            </a:r>
            <a:r>
              <a:rPr lang="sk-SK" sz="1000" dirty="0" smtClean="0"/>
              <a:t>:</a:t>
            </a:r>
          </a:p>
          <a:p>
            <a:r>
              <a:rPr lang="sk-SK" sz="1000" dirty="0" smtClean="0">
                <a:hlinkClick r:id="rId3"/>
              </a:rPr>
              <a:t>https://www.google.sk/search?q=d%C3%BDchanie+pri+behu&amp;espv=2&amp;source=lnms&amp;tbm=isch&amp;sa=X&amp;ved=0ahUKEwi1gaLr-rnTAhUQbFAKHfZVCg8Q_AUIBigB&amp;biw=1920&amp;bih=988#imgrc=kkFXhwn_5_IqyM</a:t>
            </a:r>
            <a:r>
              <a:rPr lang="sk-SK" sz="1000" dirty="0" smtClean="0"/>
              <a:t>:</a:t>
            </a:r>
          </a:p>
          <a:p>
            <a:r>
              <a:rPr lang="sk-SK" sz="1000" dirty="0" smtClean="0">
                <a:hlinkClick r:id="rId4"/>
              </a:rPr>
              <a:t>https://www.google.sk/search?q=be%C5%BEeck%C3%A9+hodinky&amp;espv=2&amp;source=lnms&amp;tbm=isch&amp;sa=X&amp;ved=0ahUKEwi9v6Xhi7rTAhXIKlAKHcr8BfMQ_AUIBigB&amp;biw=1920&amp;bih=988&amp;dpr=1#imgrc=GE_QgBEdZtC-AM</a:t>
            </a:r>
            <a:r>
              <a:rPr lang="sk-SK" sz="1000" dirty="0" smtClean="0"/>
              <a:t>:</a:t>
            </a:r>
          </a:p>
          <a:p>
            <a:r>
              <a:rPr lang="sk-SK" sz="1000" dirty="0" smtClean="0">
                <a:hlinkClick r:id="rId5"/>
              </a:rPr>
              <a:t>https://www.google.sk/search?q=lakt%C3%A1tov%C3%A1+krivka&amp;espv=2&amp;source=lnms&amp;tbm=isch&amp;sa=X&amp;ved=0ahUKEwjmzreBnbrTAhXHLFAKHYzmCRwQ_AUIBigB&amp;biw=1920&amp;bih=988&amp;dpr=1#imgrc=m9peSvcgGX0qzM</a:t>
            </a:r>
            <a:r>
              <a:rPr lang="sk-SK" sz="1000" dirty="0" smtClean="0"/>
              <a:t>:</a:t>
            </a:r>
          </a:p>
          <a:p>
            <a:r>
              <a:rPr lang="sk-SK" sz="1000" dirty="0" smtClean="0">
                <a:hlinkClick r:id="rId6"/>
              </a:rPr>
              <a:t>https://www.google.sk/search?q=lakt%C3%A1tov%C3%A1+krivka&amp;espv=2&amp;source=lnms&amp;tbm=isch&amp;sa=X&amp;ved=0ahUKEwjmzreBnbrTAhXHLFAKHYzmCRwQ_AUIBigB&amp;biw=1920&amp;bih=988&amp;dpr=1#tbm=isch&amp;q=spiroergometria&amp;imgrc=8889T-O3C7wniM</a:t>
            </a:r>
            <a:r>
              <a:rPr lang="sk-SK" sz="1000" dirty="0" smtClean="0"/>
              <a:t>:</a:t>
            </a:r>
          </a:p>
          <a:p>
            <a:endParaRPr lang="sk-SK" sz="1000" dirty="0" smtClean="0"/>
          </a:p>
          <a:p>
            <a:r>
              <a:rPr lang="sk-SK" sz="1000" dirty="0" smtClean="0"/>
              <a:t>Knižné zdroje:</a:t>
            </a:r>
          </a:p>
          <a:p>
            <a:pPr lvl="0"/>
            <a:r>
              <a:rPr lang="sk-SK" sz="1000" dirty="0"/>
              <a:t>BIELIK, V., 2010. </a:t>
            </a:r>
            <a:r>
              <a:rPr lang="sk-SK" sz="1000" i="1" dirty="0"/>
              <a:t>Neležme, bežme. </a:t>
            </a:r>
            <a:r>
              <a:rPr lang="sk-SK" sz="1000" dirty="0"/>
              <a:t>Turany: Sportdiag o.z. 166 s. ISBN 978-80-970342-0-7</a:t>
            </a:r>
          </a:p>
          <a:p>
            <a:pPr lvl="0"/>
            <a:r>
              <a:rPr lang="sk-SK" sz="1000" dirty="0"/>
              <a:t>ŠKORPIL, M., 2014. </a:t>
            </a:r>
            <a:r>
              <a:rPr lang="sk-SK" sz="1000" i="1" dirty="0"/>
              <a:t>Škorpilova škola běhu</a:t>
            </a:r>
            <a:r>
              <a:rPr lang="sk-SK" sz="1000" dirty="0"/>
              <a:t>. Praha: Mladá fronta. 290 s. ISBN </a:t>
            </a:r>
            <a:r>
              <a:rPr lang="sk-SK" sz="1000" dirty="0" smtClean="0"/>
              <a:t>978-80-204-3290-2</a:t>
            </a:r>
          </a:p>
          <a:p>
            <a:pPr lvl="0"/>
            <a:endParaRPr lang="sk-SK" sz="1000" dirty="0"/>
          </a:p>
          <a:p>
            <a:pPr lvl="0"/>
            <a:endParaRPr lang="sk-SK" sz="1000" dirty="0" smtClean="0"/>
          </a:p>
          <a:p>
            <a:pPr lvl="0"/>
            <a:r>
              <a:rPr lang="sk-SK" sz="1000" dirty="0" smtClean="0"/>
              <a:t>Internetové zdroje:</a:t>
            </a:r>
            <a:endParaRPr lang="sk-SK" sz="1000" dirty="0"/>
          </a:p>
          <a:p>
            <a:r>
              <a:rPr lang="sk-SK" sz="1000" dirty="0" smtClean="0">
                <a:hlinkClick r:id="rId7"/>
              </a:rPr>
              <a:t>http://beh.cvicte.sk/beh/bezecke-hodinky-su-na-nezaplatenie-pretoze-kont</a:t>
            </a:r>
            <a:endParaRPr lang="sk-SK" sz="1000" dirty="0" smtClean="0"/>
          </a:p>
          <a:p>
            <a:r>
              <a:rPr lang="sk-SK" sz="1000" dirty="0" smtClean="0">
                <a:hlinkClick r:id="rId8"/>
              </a:rPr>
              <a:t>http://adidas.cvicte.sk/adidas/ako-zacat-behat-7-cast-spravne-drzanie-tela-a-p</a:t>
            </a:r>
            <a:endParaRPr lang="sk-SK" sz="1000" dirty="0" smtClean="0"/>
          </a:p>
          <a:p>
            <a:r>
              <a:rPr lang="sk-SK" sz="1000" dirty="0" smtClean="0">
                <a:hlinkClick r:id="rId9"/>
              </a:rPr>
              <a:t>http://www.behame.sk/bezecka-skola/spravne-drzanie-tela-pri-behu-vam-na-maratone-daruje-az-8-kilometrov</a:t>
            </a:r>
            <a:endParaRPr lang="sk-SK" sz="1000" dirty="0" smtClean="0"/>
          </a:p>
          <a:p>
            <a:r>
              <a:rPr lang="sk-SK" sz="1000" dirty="0" smtClean="0">
                <a:hlinkClick r:id="rId10"/>
              </a:rPr>
              <a:t>http://beh.cvicte.sk/beh/behate-netrapte-svoje-telo-nespravnym-dychanim</a:t>
            </a:r>
            <a:endParaRPr lang="sk-SK" sz="1000" dirty="0" smtClean="0"/>
          </a:p>
          <a:p>
            <a:r>
              <a:rPr lang="sk-SK" sz="1000" dirty="0" smtClean="0">
                <a:hlinkClick r:id="rId11"/>
              </a:rPr>
              <a:t>http://adidas.cvicte.sk/adidas/ako-zacat-behat-3-cast-naucte-sa-pri-behu-sprav</a:t>
            </a:r>
            <a:endParaRPr lang="sk-SK" sz="1000" dirty="0" smtClean="0"/>
          </a:p>
          <a:p>
            <a:endParaRPr lang="sk-SK" sz="1000" dirty="0"/>
          </a:p>
        </p:txBody>
      </p:sp>
    </p:spTree>
    <p:extLst>
      <p:ext uri="{BB962C8B-B14F-4D97-AF65-F5344CB8AC3E}">
        <p14:creationId xmlns:p14="http://schemas.microsoft.com/office/powerpoint/2010/main" val="3204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Obsah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Dýchanie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Držanie tela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Monitorovanie intenzity behu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Tréning podľa zón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Určenie tréningových zón</a:t>
            </a:r>
          </a:p>
          <a:p>
            <a:pPr>
              <a:lnSpc>
                <a:spcPct val="150000"/>
              </a:lnSpc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4497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Dýchanie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Jedna z najčastejších chýb pri behu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Plytké dýchanie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Frekvencia je tiež dôležitá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Čo ak sa zadýcham?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Talk test</a:t>
            </a:r>
            <a:endParaRPr lang="sk-SK" sz="2400" dirty="0"/>
          </a:p>
        </p:txBody>
      </p:sp>
      <p:pic>
        <p:nvPicPr>
          <p:cNvPr id="2050" name="Picture 2" descr="Výsledok vyhľadávania obrázkov pre dopyt dýchanie pri beh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3744416" cy="257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Držanie tela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Dôležitosť správneho držania tela 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Čo je Core a ako ho posilniť?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Zásady správneho držania tela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Poloha rúk pri behu</a:t>
            </a:r>
          </a:p>
          <a:p>
            <a:pPr>
              <a:lnSpc>
                <a:spcPct val="150000"/>
              </a:lnSpc>
            </a:pPr>
            <a:endParaRPr lang="sk-SK" sz="2400" dirty="0" smtClean="0"/>
          </a:p>
          <a:p>
            <a:endParaRPr lang="sk-SK" sz="2400" dirty="0"/>
          </a:p>
        </p:txBody>
      </p:sp>
      <p:pic>
        <p:nvPicPr>
          <p:cNvPr id="1026" name="Picture 2" descr="Výsledok vyhľadávania obrázkov pre dopyt držanie tela pri beh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4384199" cy="2597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2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Monitorovanie intenzity behu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b="1" dirty="0" smtClean="0"/>
              <a:t>Meranie srdcovej frekvencie</a:t>
            </a:r>
          </a:p>
          <a:p>
            <a:pPr lvl="1">
              <a:lnSpc>
                <a:spcPct val="150000"/>
              </a:lnSpc>
            </a:pPr>
            <a:r>
              <a:rPr lang="sk-SK" sz="2400" dirty="0" smtClean="0"/>
              <a:t>Pulzometre</a:t>
            </a:r>
          </a:p>
          <a:p>
            <a:pPr lvl="1">
              <a:lnSpc>
                <a:spcPct val="150000"/>
              </a:lnSpc>
            </a:pPr>
            <a:r>
              <a:rPr lang="sk-SK" sz="2400" dirty="0" smtClean="0"/>
              <a:t>Športtestre</a:t>
            </a:r>
          </a:p>
          <a:p>
            <a:pPr>
              <a:lnSpc>
                <a:spcPct val="150000"/>
              </a:lnSpc>
            </a:pPr>
            <a:r>
              <a:rPr lang="sk-SK" sz="2400" b="1" dirty="0" smtClean="0"/>
              <a:t>Meranie skutočnej rýchlosti behu</a:t>
            </a:r>
          </a:p>
          <a:p>
            <a:pPr lvl="1">
              <a:lnSpc>
                <a:spcPct val="150000"/>
              </a:lnSpc>
            </a:pPr>
            <a:r>
              <a:rPr lang="sk-SK" sz="2400" dirty="0" smtClean="0"/>
              <a:t>Význam pre tempové behy</a:t>
            </a:r>
          </a:p>
          <a:p>
            <a:pPr lvl="1">
              <a:lnSpc>
                <a:spcPct val="150000"/>
              </a:lnSpc>
            </a:pPr>
            <a:r>
              <a:rPr lang="sk-SK" sz="2400" dirty="0" smtClean="0"/>
              <a:t>Krokomery</a:t>
            </a:r>
          </a:p>
          <a:p>
            <a:pPr lvl="1">
              <a:lnSpc>
                <a:spcPct val="150000"/>
              </a:lnSpc>
            </a:pPr>
            <a:r>
              <a:rPr lang="sk-SK" sz="2400" dirty="0" smtClean="0"/>
              <a:t>Prístroje s GPS</a:t>
            </a:r>
            <a:endParaRPr lang="sk-SK" sz="2400" dirty="0"/>
          </a:p>
        </p:txBody>
      </p:sp>
      <p:pic>
        <p:nvPicPr>
          <p:cNvPr id="3074" name="Picture 2" descr="Výsledok vyhľadávania obrázkov pre dopyt bežecké hodink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23382"/>
            <a:ext cx="3750065" cy="209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ýsledok vyhľadávania obrázkov pre dopyt pulzom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243449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ok vyhľadávania obrázkov pre dopyt športtester na rame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920381"/>
            <a:ext cx="17145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04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/>
          </a:bodyPr>
          <a:lstStyle/>
          <a:p>
            <a:r>
              <a:rPr lang="sk-SK" dirty="0" smtClean="0"/>
              <a:t>Zóna aktívnej pohybovej regenerácie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Fyzická aktivita nízkou intenzitou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Odstraňovanie únavy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65 – 75% maximálnej srdcovej frekvencie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20 – 50 minút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20 – 30% z celkového počtu nabehaných km počas týždňa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Pohyb vo vode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99610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Aeróbny prah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sk-SK" sz="2400" dirty="0" smtClean="0"/>
              <a:t>70 – 80% maximálnej tepovej frekvencie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Tuky ako zdroj energie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Po istom čase využívanie cukrov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Množstvo výhod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Adaptačné zmeny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45 – 55% týždenných nabehaných kilometrov</a:t>
            </a:r>
          </a:p>
          <a:p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31174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Zmiešaná zóna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Takzvaná „šedá zóna“ 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Malá intenzita na zvyšovanie rýchlosti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Veľká intenzita na spaľovanie tukov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Najmenej prínosný tréning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Treba zvážiť, či sa takto trénovať oplatí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7339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Anaeróbny prah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k-SK" sz="2400" dirty="0" smtClean="0"/>
              <a:t>Zlom, ktorý ohraničuje vrchnú hranicu príjeného behania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Pocity tuhnutia svalov, lapanie po dychu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Zvyšovanie laktátu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Telo nevie vytvoriť potrebné množstvo energie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Význam tréningu</a:t>
            </a:r>
          </a:p>
          <a:p>
            <a:pPr>
              <a:lnSpc>
                <a:spcPct val="150000"/>
              </a:lnSpc>
            </a:pPr>
            <a:r>
              <a:rPr lang="sk-SK" sz="2400" dirty="0" smtClean="0"/>
              <a:t>Špecifický druh tréningu – intervalový tréning</a:t>
            </a:r>
            <a:endParaRPr lang="sk-SK" sz="2400" dirty="0"/>
          </a:p>
          <a:p>
            <a:pPr marL="0" indent="0">
              <a:lnSpc>
                <a:spcPct val="150000"/>
              </a:lnSpc>
              <a:buNone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9012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317</Words>
  <Application>Microsoft Office PowerPoint</Application>
  <PresentationFormat>On-screen Show (4:3)</PresentationFormat>
  <Paragraphs>84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...beh za to stojí</vt:lpstr>
      <vt:lpstr>Obsah</vt:lpstr>
      <vt:lpstr>Dýchanie</vt:lpstr>
      <vt:lpstr>Držanie tela</vt:lpstr>
      <vt:lpstr>Monitorovanie intenzity behu</vt:lpstr>
      <vt:lpstr>Zóna aktívnej pohybovej regenerácie</vt:lpstr>
      <vt:lpstr>Aeróbny prah</vt:lpstr>
      <vt:lpstr>Zmiešaná zóna</vt:lpstr>
      <vt:lpstr>Anaeróbny prah</vt:lpstr>
      <vt:lpstr>Určenie tréningových zón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Maťo</dc:creator>
  <cp:lastModifiedBy>Maťo</cp:lastModifiedBy>
  <cp:revision>16</cp:revision>
  <dcterms:created xsi:type="dcterms:W3CDTF">2017-04-23T05:41:08Z</dcterms:created>
  <dcterms:modified xsi:type="dcterms:W3CDTF">2017-04-23T09:46:23Z</dcterms:modified>
</cp:coreProperties>
</file>