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660066"/>
    <a:srgbClr val="0000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75" d="100"/>
          <a:sy n="75" d="100"/>
        </p:scale>
        <p:origin x="-17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5F6F3-5279-4029-AB80-016474B74EAE}" type="datetimeFigureOut">
              <a:rPr lang="sk-SK" smtClean="0"/>
              <a:pPr/>
              <a:t>7.6.2016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15C5-A410-4FD3-8FC2-A741DE188C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55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15C5-A410-4FD3-8FC2-A741DE188C1B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B3EB7-B77C-4988-9C67-B5F4DE6126E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238E5-50E9-41FB-8975-A348182064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03FE6-F86D-4BE2-8F4A-765C20D384A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8668-7753-4DD8-A8C8-FB97CDCF0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90EDC-3EC1-468C-B1A5-0B61A62DF3D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34D3C-7D4A-49EB-819F-2B4122B7DC9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4859-4AD6-4A96-AAFF-7F2A7EB437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FFC20-89B9-4512-89AC-A2046F1CC3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FE5F9-0F08-44A0-B470-0E3D3C14DD3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2B34-5B64-44B3-9CB4-F10347264BA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2E79A-BDA9-4EFD-A136-D26798F616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56435F-D0E6-4B7C-8CFF-D7E98FAD591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ger.sk/flora-tatier" TargetMode="External"/><Relationship Id="rId2" Type="http://schemas.openxmlformats.org/officeDocument/2006/relationships/hyperlink" Target="http://www.beliansketat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rger.sk/fauna-tati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63713" y="2349500"/>
            <a:ext cx="5329237" cy="544513"/>
          </a:xfrm>
          <a:noFill/>
          <a:ln/>
        </p:spPr>
        <p:txBody>
          <a:bodyPr/>
          <a:lstStyle/>
          <a:p>
            <a:r>
              <a:rPr lang="es-UY" b="1" dirty="0">
                <a:solidFill>
                  <a:schemeClr val="tx1"/>
                </a:solidFill>
              </a:rPr>
              <a:t>Presentation Title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908175" y="3860800"/>
            <a:ext cx="4895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UY" sz="2800" b="1"/>
              <a:t>Presentation Subtitle</a:t>
            </a:r>
            <a:r>
              <a:rPr lang="es-UY" sz="2400" b="1"/>
              <a:t/>
            </a:r>
            <a:br>
              <a:rPr lang="es-UY" sz="2400" b="1"/>
            </a:br>
            <a:r>
              <a:rPr lang="es-UY" b="1"/>
              <a:t>Your company information</a:t>
            </a:r>
            <a:endParaRPr lang="es-ES" b="1"/>
          </a:p>
        </p:txBody>
      </p:sp>
      <p:pic>
        <p:nvPicPr>
          <p:cNvPr id="2173" name="Picture 125" descr="http://images.photowall.com/products/45057/sun-rise-in-high-tatras.jpg?h=650&amp;q=90&amp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219142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414742" y="0"/>
            <a:ext cx="6564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Tatra </a:t>
            </a:r>
            <a:r>
              <a:rPr lang="sk-SK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National</a:t>
            </a:r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Park</a:t>
            </a:r>
            <a:endParaRPr lang="sk-SK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292080" y="1052736"/>
            <a:ext cx="38653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chemeClr val="accent3"/>
                </a:solidFill>
                <a:latin typeface="Bodoni MT Condensed" pitchFamily="18" charset="0"/>
              </a:rPr>
              <a:t>Lenka </a:t>
            </a:r>
            <a:r>
              <a:rPr lang="sk-SK" sz="3200" dirty="0" err="1" smtClean="0">
                <a:solidFill>
                  <a:schemeClr val="accent3"/>
                </a:solidFill>
                <a:latin typeface="Bodoni MT Condensed" pitchFamily="18" charset="0"/>
              </a:rPr>
              <a:t>Toporová</a:t>
            </a:r>
            <a:r>
              <a:rPr lang="sk-SK" sz="3200" dirty="0" smtClean="0">
                <a:solidFill>
                  <a:schemeClr val="accent3"/>
                </a:solidFill>
                <a:latin typeface="Bodoni MT Condensed" pitchFamily="18" charset="0"/>
              </a:rPr>
              <a:t> &amp; Matej </a:t>
            </a:r>
            <a:r>
              <a:rPr lang="sk-SK" sz="3200" dirty="0" err="1" smtClean="0">
                <a:solidFill>
                  <a:schemeClr val="accent3"/>
                </a:solidFill>
                <a:latin typeface="Bodoni MT Condensed" pitchFamily="18" charset="0"/>
              </a:rPr>
              <a:t>Pošefko</a:t>
            </a:r>
            <a:endParaRPr lang="sk-SK" sz="3200" dirty="0" smtClean="0">
              <a:solidFill>
                <a:schemeClr val="accent3"/>
              </a:solidFill>
              <a:latin typeface="Bodoni MT Condensed" pitchFamily="18" charset="0"/>
            </a:endParaRPr>
          </a:p>
          <a:p>
            <a:pPr algn="ctr"/>
            <a:r>
              <a:rPr lang="sk-SK" sz="3000" dirty="0" smtClean="0">
                <a:solidFill>
                  <a:schemeClr val="accent3"/>
                </a:solidFill>
                <a:latin typeface="Bodoni MT Condensed" pitchFamily="18" charset="0"/>
              </a:rPr>
              <a:t>2.D</a:t>
            </a:r>
            <a:endParaRPr lang="sk-SK" sz="3000" dirty="0">
              <a:solidFill>
                <a:schemeClr val="accent3"/>
              </a:solidFill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>
                <a:latin typeface="Century Gothic" pitchFamily="34" charset="0"/>
              </a:rPr>
              <a:t>Tatra </a:t>
            </a:r>
            <a:r>
              <a:rPr lang="sk-SK" sz="2200" dirty="0" err="1" smtClean="0">
                <a:latin typeface="Century Gothic" pitchFamily="34" charset="0"/>
              </a:rPr>
              <a:t>electrical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railways</a:t>
            </a:r>
            <a:endParaRPr lang="sk-SK" sz="2200" dirty="0" smtClean="0">
              <a:latin typeface="Century Gothic" pitchFamily="34" charset="0"/>
            </a:endParaRPr>
          </a:p>
          <a:p>
            <a:pPr lvl="2"/>
            <a:r>
              <a:rPr lang="sk-SK" sz="2200" dirty="0" err="1" smtClean="0">
                <a:latin typeface="Century Gothic" pitchFamily="34" charset="0"/>
              </a:rPr>
              <a:t>Poprad-Tatry</a:t>
            </a:r>
            <a:r>
              <a:rPr lang="sk-SK" sz="2200" dirty="0" smtClean="0">
                <a:latin typeface="Century Gothic" pitchFamily="34" charset="0"/>
              </a:rPr>
              <a:t> – Starý Smokovec – Štrbské Pleso</a:t>
            </a:r>
          </a:p>
          <a:p>
            <a:pPr lvl="2"/>
            <a:r>
              <a:rPr lang="sk-SK" sz="2200" dirty="0" smtClean="0">
                <a:latin typeface="Century Gothic" pitchFamily="34" charset="0"/>
              </a:rPr>
              <a:t>Starý Smokovec – Tatranská Lomnica</a:t>
            </a:r>
          </a:p>
          <a:p>
            <a:r>
              <a:rPr lang="sk-SK" sz="2200" dirty="0" err="1" smtClean="0">
                <a:latin typeface="Century Gothic" pitchFamily="34" charset="0"/>
              </a:rPr>
              <a:t>Cog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railway</a:t>
            </a:r>
            <a:endParaRPr lang="sk-SK" sz="2200" dirty="0" smtClean="0">
              <a:latin typeface="Century Gothic" pitchFamily="34" charset="0"/>
            </a:endParaRPr>
          </a:p>
          <a:p>
            <a:pPr lvl="2"/>
            <a:r>
              <a:rPr lang="sk-SK" sz="2200" dirty="0" smtClean="0">
                <a:latin typeface="Century Gothic" pitchFamily="34" charset="0"/>
              </a:rPr>
              <a:t>Štrbské pleso – Štrba </a:t>
            </a:r>
            <a:endParaRPr lang="sk-SK" sz="2200" dirty="0"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112145" y="188640"/>
            <a:ext cx="2607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Transport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englishmaninslovakia.files.wordpress.com/2014/06/tez_occ81tacc81trafucc88r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672408" cy="2754306"/>
          </a:xfrm>
          <a:prstGeom prst="rect">
            <a:avLst/>
          </a:prstGeom>
          <a:noFill/>
        </p:spPr>
      </p:pic>
      <p:pic>
        <p:nvPicPr>
          <p:cNvPr id="1030" name="Picture 6" descr="http://www.zelpage.cz/atlasloko/big/405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2104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sk-SK" sz="2200" dirty="0" err="1" smtClean="0">
                <a:latin typeface="Century Gothic" pitchFamily="34" charset="0"/>
              </a:rPr>
              <a:t>mountainous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alpine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snow</a:t>
            </a:r>
            <a:r>
              <a:rPr lang="sk-SK" sz="2200" dirty="0" smtClean="0">
                <a:latin typeface="Century Gothic" pitchFamily="34" charset="0"/>
              </a:rPr>
              <a:t> – 180-250 </a:t>
            </a:r>
            <a:r>
              <a:rPr lang="sk-SK" sz="2200" dirty="0" err="1" smtClean="0">
                <a:latin typeface="Century Gothic" pitchFamily="34" charset="0"/>
              </a:rPr>
              <a:t>days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of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the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year</a:t>
            </a:r>
            <a:r>
              <a:rPr lang="sk-SK" sz="2200" dirty="0" smtClean="0">
                <a:latin typeface="Century Gothic" pitchFamily="34" charset="0"/>
              </a:rPr>
              <a:t> </a:t>
            </a:r>
          </a:p>
          <a:p>
            <a:r>
              <a:rPr lang="sk-SK" sz="2200" dirty="0" err="1" smtClean="0">
                <a:latin typeface="Century Gothic" pitchFamily="34" charset="0"/>
              </a:rPr>
              <a:t>up</a:t>
            </a:r>
            <a:r>
              <a:rPr lang="sk-SK" sz="2200" dirty="0" smtClean="0">
                <a:latin typeface="Century Gothic" pitchFamily="34" charset="0"/>
              </a:rPr>
              <a:t> to 300 </a:t>
            </a:r>
            <a:r>
              <a:rPr lang="sk-SK" sz="2200" dirty="0" err="1" smtClean="0">
                <a:latin typeface="Century Gothic" pitchFamily="34" charset="0"/>
              </a:rPr>
              <a:t>days</a:t>
            </a:r>
            <a:r>
              <a:rPr lang="sk-SK" sz="2200" dirty="0" smtClean="0">
                <a:latin typeface="Century Gothic" pitchFamily="34" charset="0"/>
              </a:rPr>
              <a:t> per </a:t>
            </a:r>
            <a:r>
              <a:rPr lang="sk-SK" sz="2200" dirty="0" err="1" smtClean="0">
                <a:latin typeface="Century Gothic" pitchFamily="34" charset="0"/>
              </a:rPr>
              <a:t>year</a:t>
            </a:r>
            <a:r>
              <a:rPr lang="sk-SK" sz="2200" dirty="0" smtClean="0">
                <a:latin typeface="Century Gothic" pitchFamily="34" charset="0"/>
              </a:rPr>
              <a:t> – </a:t>
            </a:r>
            <a:r>
              <a:rPr lang="sk-SK" sz="2200" dirty="0" err="1" smtClean="0">
                <a:latin typeface="Century Gothic" pitchFamily="34" charset="0"/>
              </a:rPr>
              <a:t>windy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weather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average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temperature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en-US" sz="2200" dirty="0" smtClean="0">
                <a:latin typeface="Century Gothic" pitchFamily="34" charset="0"/>
              </a:rPr>
              <a:t>5 °C</a:t>
            </a:r>
            <a:r>
              <a:rPr lang="sk-SK" sz="2200" dirty="0" smtClean="0">
                <a:latin typeface="Century Gothic" pitchFamily="34" charset="0"/>
              </a:rPr>
              <a:t>; </a:t>
            </a:r>
            <a:r>
              <a:rPr lang="en-US" sz="2200" dirty="0" smtClean="0">
                <a:latin typeface="Century Gothic" pitchFamily="34" charset="0"/>
              </a:rPr>
              <a:t>15 °C in July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autumn</a:t>
            </a:r>
            <a:endParaRPr lang="sk-SK" sz="2200" dirty="0"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75856" y="188640"/>
            <a:ext cx="2084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Climate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6" name="Picture 2" descr="http://img.topky.sk/900px/1258362.jpg/jesen-tip-fotky-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5868144" cy="3423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sk-SK" sz="2200" dirty="0" smtClean="0">
                <a:latin typeface="Century Gothic" pitchFamily="34" charset="0"/>
              </a:rPr>
              <a:t>14 km </a:t>
            </a:r>
            <a:r>
              <a:rPr lang="sk-SK" sz="2200" dirty="0" err="1" smtClean="0">
                <a:latin typeface="Century Gothic" pitchFamily="34" charset="0"/>
              </a:rPr>
              <a:t>long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ridge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not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influenced</a:t>
            </a:r>
            <a:r>
              <a:rPr lang="sk-SK" sz="2200" dirty="0" smtClean="0">
                <a:latin typeface="Century Gothic" pitchFamily="34" charset="0"/>
              </a:rPr>
              <a:t> by </a:t>
            </a:r>
            <a:r>
              <a:rPr lang="sk-SK" sz="2200" dirty="0" err="1" smtClean="0">
                <a:latin typeface="Century Gothic" pitchFamily="34" charset="0"/>
              </a:rPr>
              <a:t>glacier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activity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limestone</a:t>
            </a:r>
            <a:r>
              <a:rPr lang="sk-SK" sz="2200" dirty="0" smtClean="0">
                <a:latin typeface="Century Gothic" pitchFamily="34" charset="0"/>
              </a:rPr>
              <a:t>, dolomite </a:t>
            </a:r>
            <a:r>
              <a:rPr lang="sk-SK" sz="2200" dirty="0" err="1" smtClean="0">
                <a:latin typeface="Century Gothic" pitchFamily="34" charset="0"/>
              </a:rPr>
              <a:t>walls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</a:rPr>
              <a:t>Havran </a:t>
            </a:r>
            <a:r>
              <a:rPr lang="sk-SK" sz="2200" dirty="0" err="1" smtClean="0">
                <a:latin typeface="Century Gothic" pitchFamily="34" charset="0"/>
              </a:rPr>
              <a:t>Peak</a:t>
            </a:r>
            <a:r>
              <a:rPr lang="sk-SK" sz="2200" dirty="0" smtClean="0">
                <a:latin typeface="Century Gothic" pitchFamily="34" charset="0"/>
              </a:rPr>
              <a:t> – 2 151 m</a:t>
            </a:r>
          </a:p>
        </p:txBody>
      </p:sp>
      <p:sp>
        <p:nvSpPr>
          <p:cNvPr id="4" name="Obdĺžnik 3"/>
          <p:cNvSpPr/>
          <p:nvPr/>
        </p:nvSpPr>
        <p:spPr>
          <a:xfrm>
            <a:off x="2627784" y="188640"/>
            <a:ext cx="4327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Belianske </a:t>
            </a:r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Tatras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Obrázok 5" descr="Belianske_Tatry_from_Jahňaci_štít-captions_s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8123904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3600400" cy="4525963"/>
          </a:xfrm>
        </p:spPr>
        <p:txBody>
          <a:bodyPr/>
          <a:lstStyle/>
          <a:p>
            <a:r>
              <a:rPr lang="sk-SK" sz="2200" dirty="0" err="1" smtClean="0">
                <a:latin typeface="Century Gothic" pitchFamily="34" charset="0"/>
              </a:rPr>
              <a:t>carst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area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</a:rPr>
              <a:t>Belianska </a:t>
            </a:r>
            <a:r>
              <a:rPr lang="sk-SK" sz="2200" dirty="0" err="1" smtClean="0">
                <a:latin typeface="Century Gothic" pitchFamily="34" charset="0"/>
              </a:rPr>
              <a:t>cave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chalet</a:t>
            </a:r>
            <a:r>
              <a:rPr lang="sk-SK" sz="2200" dirty="0" smtClean="0">
                <a:latin typeface="Century Gothic" pitchFamily="34" charset="0"/>
              </a:rPr>
              <a:t> Plesnivec</a:t>
            </a:r>
          </a:p>
          <a:p>
            <a:r>
              <a:rPr lang="sk-SK" sz="2200" dirty="0" err="1" smtClean="0">
                <a:latin typeface="Century Gothic" pitchFamily="34" charset="0"/>
              </a:rPr>
              <a:t>first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visitors</a:t>
            </a:r>
            <a:r>
              <a:rPr lang="sk-SK" sz="2200" dirty="0" smtClean="0">
                <a:latin typeface="Century Gothic" pitchFamily="34" charset="0"/>
              </a:rPr>
              <a:t> – 14th </a:t>
            </a:r>
            <a:r>
              <a:rPr lang="sk-SK" sz="2200" dirty="0" err="1" smtClean="0">
                <a:latin typeface="Century Gothic" pitchFamily="34" charset="0"/>
              </a:rPr>
              <a:t>century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mining</a:t>
            </a:r>
            <a:r>
              <a:rPr lang="sk-SK" sz="2200" dirty="0" smtClean="0">
                <a:latin typeface="Century Gothic" pitchFamily="34" charset="0"/>
              </a:rPr>
              <a:t> – 17th </a:t>
            </a:r>
            <a:r>
              <a:rPr lang="sk-SK" sz="2200" dirty="0" err="1" smtClean="0">
                <a:latin typeface="Century Gothic" pitchFamily="34" charset="0"/>
              </a:rPr>
              <a:t>century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</a:rPr>
              <a:t>most </a:t>
            </a:r>
            <a:r>
              <a:rPr lang="sk-SK" sz="2200" dirty="0" err="1" smtClean="0">
                <a:latin typeface="Century Gothic" pitchFamily="34" charset="0"/>
              </a:rPr>
              <a:t>of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the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area</a:t>
            </a:r>
            <a:r>
              <a:rPr lang="sk-SK" sz="2200" dirty="0" smtClean="0">
                <a:latin typeface="Century Gothic" pitchFamily="34" charset="0"/>
              </a:rPr>
              <a:t> – </a:t>
            </a:r>
            <a:r>
              <a:rPr lang="sk-SK" sz="2200" dirty="0" err="1" smtClean="0">
                <a:latin typeface="Century Gothic" pitchFamily="34" charset="0"/>
              </a:rPr>
              <a:t>closed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for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public</a:t>
            </a:r>
            <a:r>
              <a:rPr lang="sk-SK" sz="2200" dirty="0" smtClean="0">
                <a:latin typeface="Century Gothic" pitchFamily="34" charset="0"/>
              </a:rPr>
              <a:t> (1978)</a:t>
            </a:r>
            <a:endParaRPr lang="sk-SK" sz="2200" dirty="0"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483768" y="188640"/>
            <a:ext cx="4327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Belianske </a:t>
            </a:r>
            <a:r>
              <a:rPr lang="sk-SK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Tatras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2" name="Picture 4" descr="http://www.summitpost.org/images/original/234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329" y="4422664"/>
            <a:ext cx="6631671" cy="2435336"/>
          </a:xfrm>
          <a:prstGeom prst="rect">
            <a:avLst/>
          </a:prstGeom>
          <a:noFill/>
        </p:spPr>
      </p:pic>
      <p:pic>
        <p:nvPicPr>
          <p:cNvPr id="27654" name="Picture 6" descr="http://www.slovakia.com/photos/photographer/11/1357831332_belianska-cav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54106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sz="2200" dirty="0" err="1" smtClean="0">
                <a:latin typeface="Century Gothic" pitchFamily="34" charset="0"/>
              </a:rPr>
              <a:t>High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Tatras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</a:rPr>
              <a:t>fox, </a:t>
            </a:r>
            <a:r>
              <a:rPr lang="sk-SK" sz="2200" dirty="0" err="1" smtClean="0">
                <a:latin typeface="Century Gothic" pitchFamily="34" charset="0"/>
              </a:rPr>
              <a:t>marten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wild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cat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polecat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badger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bears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lynxes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wolf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alpine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marmots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golden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eagle</a:t>
            </a:r>
            <a:endParaRPr lang="sk-SK" sz="22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sk-SK" sz="2200" dirty="0" smtClean="0">
                <a:latin typeface="Century Gothic" pitchFamily="34" charset="0"/>
              </a:rPr>
              <a:t>Belianske </a:t>
            </a:r>
            <a:r>
              <a:rPr lang="sk-SK" sz="2200" dirty="0" err="1" smtClean="0">
                <a:latin typeface="Century Gothic" pitchFamily="34" charset="0"/>
              </a:rPr>
              <a:t>Tatras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</a:rPr>
              <a:t>Tatra </a:t>
            </a:r>
            <a:r>
              <a:rPr lang="sk-SK" sz="2200" dirty="0" err="1" smtClean="0">
                <a:latin typeface="Century Gothic" pitchFamily="34" charset="0"/>
              </a:rPr>
              <a:t>chamois</a:t>
            </a:r>
            <a:r>
              <a:rPr lang="sk-SK" sz="2200" dirty="0" smtClean="0">
                <a:latin typeface="Century Gothic" pitchFamily="34" charset="0"/>
              </a:rPr>
              <a:t> – </a:t>
            </a:r>
            <a:r>
              <a:rPr lang="sk-SK" sz="2200" dirty="0" err="1" smtClean="0">
                <a:latin typeface="Century Gothic" pitchFamily="34" charset="0"/>
              </a:rPr>
              <a:t>largest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population</a:t>
            </a:r>
            <a:endParaRPr lang="sk-SK" sz="2200" dirty="0"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601383" y="188640"/>
            <a:ext cx="4279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auna </a:t>
            </a:r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TANAP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 descr="C:\Users\ASUS\Desktop\chamo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28778"/>
            <a:ext cx="4860032" cy="3229221"/>
          </a:xfrm>
          <a:prstGeom prst="rect">
            <a:avLst/>
          </a:prstGeom>
          <a:noFill/>
        </p:spPr>
      </p:pic>
      <p:pic>
        <p:nvPicPr>
          <p:cNvPr id="29700" name="Picture 4" descr="https://upload.wikimedia.org/wikipedia/commons/5/54/M.marmota_latirostris_in_Ve%C4%BEk%C3%A1_Studen%C3%A1_dolin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9796"/>
            <a:ext cx="4510050" cy="325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sz="2200" dirty="0" err="1" smtClean="0">
                <a:latin typeface="Century Gothic" pitchFamily="34" charset="0"/>
              </a:rPr>
              <a:t>Vegetal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grades</a:t>
            </a:r>
            <a:r>
              <a:rPr lang="sk-SK" sz="2200" dirty="0" smtClean="0">
                <a:latin typeface="Century Gothic" pitchFamily="34" charset="0"/>
              </a:rPr>
              <a:t> in </a:t>
            </a:r>
            <a:r>
              <a:rPr lang="sk-SK" sz="2200" dirty="0" err="1" smtClean="0">
                <a:latin typeface="Century Gothic" pitchFamily="34" charset="0"/>
              </a:rPr>
              <a:t>High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Tatras</a:t>
            </a:r>
            <a:r>
              <a:rPr lang="sk-SK" sz="2200" dirty="0" smtClean="0">
                <a:latin typeface="Century Gothic" pitchFamily="34" charset="0"/>
              </a:rPr>
              <a:t>:</a:t>
            </a:r>
          </a:p>
          <a:p>
            <a:r>
              <a:rPr lang="sk-SK" sz="2200" b="1" dirty="0" err="1" smtClean="0">
                <a:latin typeface="Century Gothic" pitchFamily="34" charset="0"/>
              </a:rPr>
              <a:t>The</a:t>
            </a:r>
            <a:r>
              <a:rPr lang="sk-SK" sz="2200" b="1" dirty="0" smtClean="0">
                <a:latin typeface="Century Gothic" pitchFamily="34" charset="0"/>
              </a:rPr>
              <a:t> </a:t>
            </a:r>
            <a:r>
              <a:rPr lang="sk-SK" sz="2200" b="1" dirty="0" err="1" smtClean="0">
                <a:latin typeface="Century Gothic" pitchFamily="34" charset="0"/>
              </a:rPr>
              <a:t>mountain</a:t>
            </a:r>
            <a:r>
              <a:rPr lang="sk-SK" sz="2200" b="1" dirty="0" smtClean="0">
                <a:latin typeface="Century Gothic" pitchFamily="34" charset="0"/>
              </a:rPr>
              <a:t> </a:t>
            </a:r>
            <a:r>
              <a:rPr lang="sk-SK" sz="2200" b="1" dirty="0" err="1" smtClean="0">
                <a:latin typeface="Century Gothic" pitchFamily="34" charset="0"/>
              </a:rPr>
              <a:t>grade</a:t>
            </a:r>
            <a:r>
              <a:rPr lang="sk-SK" sz="2200" b="1" dirty="0" smtClean="0">
                <a:latin typeface="Century Gothic" pitchFamily="34" charset="0"/>
              </a:rPr>
              <a:t>  (800 - 1550 m)  </a:t>
            </a:r>
            <a:r>
              <a:rPr lang="sk-SK" sz="2200" dirty="0" smtClean="0">
                <a:latin typeface="Century Gothic" pitchFamily="34" charset="0"/>
              </a:rPr>
              <a:t>- </a:t>
            </a:r>
            <a:r>
              <a:rPr lang="sk-SK" sz="2200" dirty="0" err="1" smtClean="0">
                <a:latin typeface="Century Gothic" pitchFamily="34" charset="0"/>
              </a:rPr>
              <a:t>firs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saffrons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may-flowers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lilies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b="1" dirty="0" err="1" smtClean="0">
                <a:latin typeface="Century Gothic" pitchFamily="34" charset="0"/>
              </a:rPr>
              <a:t>The</a:t>
            </a:r>
            <a:r>
              <a:rPr lang="sk-SK" sz="2200" b="1" dirty="0" smtClean="0">
                <a:latin typeface="Century Gothic" pitchFamily="34" charset="0"/>
              </a:rPr>
              <a:t> </a:t>
            </a:r>
            <a:r>
              <a:rPr lang="sk-SK" sz="2200" b="1" dirty="0" err="1" smtClean="0">
                <a:latin typeface="Century Gothic" pitchFamily="34" charset="0"/>
              </a:rPr>
              <a:t>subalpine</a:t>
            </a:r>
            <a:r>
              <a:rPr lang="sk-SK" sz="2200" b="1" dirty="0" smtClean="0">
                <a:latin typeface="Century Gothic" pitchFamily="34" charset="0"/>
              </a:rPr>
              <a:t> </a:t>
            </a:r>
            <a:r>
              <a:rPr lang="sk-SK" sz="2200" b="1" dirty="0" err="1" smtClean="0">
                <a:latin typeface="Century Gothic" pitchFamily="34" charset="0"/>
              </a:rPr>
              <a:t>grade</a:t>
            </a:r>
            <a:r>
              <a:rPr lang="sk-SK" sz="2200" b="1" dirty="0" smtClean="0">
                <a:latin typeface="Century Gothic" pitchFamily="34" charset="0"/>
              </a:rPr>
              <a:t> (1550 - 1800 m) </a:t>
            </a:r>
            <a:r>
              <a:rPr lang="sk-SK" sz="2200" dirty="0" smtClean="0">
                <a:latin typeface="Century Gothic" pitchFamily="34" charset="0"/>
              </a:rPr>
              <a:t>– </a:t>
            </a:r>
            <a:r>
              <a:rPr lang="sk-SK" sz="2200" dirty="0" err="1" smtClean="0">
                <a:latin typeface="Century Gothic" pitchFamily="34" charset="0"/>
              </a:rPr>
              <a:t>dwarf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pine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limba-firs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birches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muntain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ashes</a:t>
            </a:r>
            <a:r>
              <a:rPr lang="sk-SK" sz="2200" dirty="0" smtClean="0">
                <a:latin typeface="Century Gothic" pitchFamily="34" charset="0"/>
              </a:rPr>
              <a:t> and </a:t>
            </a:r>
            <a:r>
              <a:rPr lang="sk-SK" sz="2200" dirty="0" err="1" smtClean="0">
                <a:latin typeface="Century Gothic" pitchFamily="34" charset="0"/>
              </a:rPr>
              <a:t>willows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b="1" dirty="0" err="1" smtClean="0">
                <a:latin typeface="Century Gothic" pitchFamily="34" charset="0"/>
              </a:rPr>
              <a:t>The</a:t>
            </a:r>
            <a:r>
              <a:rPr lang="sk-SK" sz="2200" b="1" dirty="0" smtClean="0">
                <a:latin typeface="Century Gothic" pitchFamily="34" charset="0"/>
              </a:rPr>
              <a:t> </a:t>
            </a:r>
            <a:r>
              <a:rPr lang="sk-SK" sz="2200" b="1" dirty="0" err="1" smtClean="0">
                <a:latin typeface="Century Gothic" pitchFamily="34" charset="0"/>
              </a:rPr>
              <a:t>alpine</a:t>
            </a:r>
            <a:r>
              <a:rPr lang="sk-SK" sz="2200" b="1" dirty="0" smtClean="0">
                <a:latin typeface="Century Gothic" pitchFamily="34" charset="0"/>
              </a:rPr>
              <a:t> </a:t>
            </a:r>
            <a:r>
              <a:rPr lang="sk-SK" sz="2200" b="1" dirty="0" err="1" smtClean="0">
                <a:latin typeface="Century Gothic" pitchFamily="34" charset="0"/>
              </a:rPr>
              <a:t>grade</a:t>
            </a:r>
            <a:r>
              <a:rPr lang="sk-SK" sz="2200" b="1" dirty="0" smtClean="0">
                <a:latin typeface="Century Gothic" pitchFamily="34" charset="0"/>
              </a:rPr>
              <a:t> (1800 - 2300 m) </a:t>
            </a:r>
            <a:r>
              <a:rPr lang="sk-SK" sz="2200" dirty="0" smtClean="0">
                <a:latin typeface="Century Gothic" pitchFamily="34" charset="0"/>
              </a:rPr>
              <a:t>- </a:t>
            </a:r>
            <a:r>
              <a:rPr lang="sk-SK" sz="2200" dirty="0" err="1" smtClean="0">
                <a:latin typeface="Century Gothic" pitchFamily="34" charset="0"/>
              </a:rPr>
              <a:t>lichens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b="1" dirty="0" smtClean="0">
                <a:latin typeface="Century Gothic" pitchFamily="34" charset="0"/>
              </a:rPr>
              <a:t> </a:t>
            </a:r>
            <a:r>
              <a:rPr lang="en-US" sz="2200" b="1" dirty="0" smtClean="0">
                <a:latin typeface="Century Gothic" pitchFamily="34" charset="0"/>
              </a:rPr>
              <a:t>The </a:t>
            </a:r>
            <a:r>
              <a:rPr lang="en-US" sz="2200" b="1" dirty="0" err="1" smtClean="0">
                <a:latin typeface="Century Gothic" pitchFamily="34" charset="0"/>
              </a:rPr>
              <a:t>subnival</a:t>
            </a:r>
            <a:r>
              <a:rPr lang="en-US" sz="2200" b="1" dirty="0" smtClean="0">
                <a:latin typeface="Century Gothic" pitchFamily="34" charset="0"/>
              </a:rPr>
              <a:t> grade </a:t>
            </a:r>
            <a:r>
              <a:rPr lang="sk-SK" sz="2200" b="1" dirty="0" smtClean="0">
                <a:latin typeface="Century Gothic" pitchFamily="34" charset="0"/>
              </a:rPr>
              <a:t>(</a:t>
            </a:r>
            <a:r>
              <a:rPr lang="en-US" sz="2200" b="1" dirty="0" smtClean="0">
                <a:latin typeface="Century Gothic" pitchFamily="34" charset="0"/>
              </a:rPr>
              <a:t>2300 m and more</a:t>
            </a:r>
            <a:r>
              <a:rPr lang="sk-SK" sz="2200" b="1" dirty="0" smtClean="0">
                <a:latin typeface="Century Gothic" pitchFamily="34" charset="0"/>
              </a:rPr>
              <a:t>) –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lichens</a:t>
            </a:r>
            <a:r>
              <a:rPr lang="sk-SK" sz="2200" dirty="0" smtClean="0">
                <a:latin typeface="Century Gothic" pitchFamily="34" charset="0"/>
              </a:rPr>
              <a:t>, </a:t>
            </a:r>
            <a:r>
              <a:rPr lang="sk-SK" sz="2200" dirty="0" err="1" smtClean="0">
                <a:latin typeface="Century Gothic" pitchFamily="34" charset="0"/>
              </a:rPr>
              <a:t>vascular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plants</a:t>
            </a:r>
            <a:r>
              <a:rPr lang="sk-SK" sz="2200" dirty="0" smtClean="0">
                <a:latin typeface="Century Gothic" pitchFamily="34" charset="0"/>
              </a:rPr>
              <a:t> - plesnivec alpínsky, poniklec, horec bodkovaný, horec </a:t>
            </a:r>
            <a:r>
              <a:rPr lang="sk-SK" sz="2200" dirty="0" err="1" smtClean="0">
                <a:latin typeface="Century Gothic" pitchFamily="34" charset="0"/>
              </a:rPr>
              <a:t>Clusiov</a:t>
            </a:r>
            <a:r>
              <a:rPr lang="sk-SK" sz="2200" dirty="0" smtClean="0">
                <a:latin typeface="Century Gothic" pitchFamily="34" charset="0"/>
              </a:rPr>
              <a:t>, zvonček alpínsky</a:t>
            </a:r>
          </a:p>
          <a:p>
            <a:pPr lvl="2"/>
            <a:r>
              <a:rPr lang="sk-SK" sz="2200" dirty="0" err="1" smtClean="0">
                <a:latin typeface="Century Gothic" pitchFamily="34" charset="0"/>
              </a:rPr>
              <a:t>endemic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i="1" dirty="0" smtClean="0">
                <a:latin typeface="Century Gothic" pitchFamily="34" charset="0"/>
              </a:rPr>
              <a:t>Tatra </a:t>
            </a:r>
            <a:r>
              <a:rPr lang="sk-SK" sz="2200" i="1" dirty="0" err="1" smtClean="0">
                <a:latin typeface="Century Gothic" pitchFamily="34" charset="0"/>
              </a:rPr>
              <a:t>scurvy-grass</a:t>
            </a:r>
            <a:r>
              <a:rPr lang="sk-SK" sz="2200" dirty="0" smtClean="0">
                <a:latin typeface="Century Gothic" pitchFamily="34" charset="0"/>
              </a:rPr>
              <a:t> </a:t>
            </a:r>
          </a:p>
          <a:p>
            <a:pPr>
              <a:buNone/>
            </a:pPr>
            <a:r>
              <a:rPr lang="sk-SK" sz="2200" dirty="0" smtClean="0">
                <a:latin typeface="Century Gothic" pitchFamily="34" charset="0"/>
              </a:rPr>
              <a:t>Belianske </a:t>
            </a:r>
            <a:r>
              <a:rPr lang="sk-SK" sz="2200" dirty="0" err="1" smtClean="0">
                <a:latin typeface="Century Gothic" pitchFamily="34" charset="0"/>
              </a:rPr>
              <a:t>Tatras</a:t>
            </a:r>
            <a:r>
              <a:rPr lang="sk-SK" sz="2200" dirty="0" smtClean="0">
                <a:latin typeface="Century Gothic" pitchFamily="34" charset="0"/>
              </a:rPr>
              <a:t>:</a:t>
            </a:r>
          </a:p>
          <a:p>
            <a:r>
              <a:rPr lang="sk-SK" sz="2200" dirty="0" err="1" smtClean="0">
                <a:latin typeface="Century Gothic" pitchFamily="34" charset="0"/>
              </a:rPr>
              <a:t>Edelweiss</a:t>
            </a:r>
            <a:r>
              <a:rPr lang="sk-SK" sz="2200" dirty="0" smtClean="0">
                <a:latin typeface="Century Gothic" pitchFamily="34" charset="0"/>
              </a:rPr>
              <a:t> (plesnivec alpínsky)</a:t>
            </a:r>
            <a:endParaRPr lang="sk-SK" sz="2200" dirty="0"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55776" y="188640"/>
            <a:ext cx="4024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Flora </a:t>
            </a:r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TANAP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22" name="Picture 2" descr="https://upload.wikimedia.org/wikipedia/commons/3/38/Alpen_Edelwei%C3%9F,_Leontopodium_alpinu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570" y="3140968"/>
            <a:ext cx="5596430" cy="3717032"/>
          </a:xfrm>
          <a:prstGeom prst="rect">
            <a:avLst/>
          </a:prstGeom>
          <a:noFill/>
        </p:spPr>
      </p:pic>
      <p:pic>
        <p:nvPicPr>
          <p:cNvPr id="30728" name="Picture 8" descr="http://vysoketatry.wbl.sk/img_2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956042" cy="3717032"/>
          </a:xfrm>
          <a:prstGeom prst="rect">
            <a:avLst/>
          </a:prstGeom>
          <a:noFill/>
        </p:spPr>
      </p:pic>
      <p:pic>
        <p:nvPicPr>
          <p:cNvPr id="30730" name="Picture 10" descr="Cochlearia tatr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040" cy="3181255"/>
          </a:xfrm>
          <a:prstGeom prst="rect">
            <a:avLst/>
          </a:prstGeom>
          <a:noFill/>
        </p:spPr>
      </p:pic>
      <p:pic>
        <p:nvPicPr>
          <p:cNvPr id="30724" name="Picture 4" descr="http://fotky.sme.sk/foto/215437/horec-clusiov-gentiana-clusi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937" y="0"/>
            <a:ext cx="4692063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15616" y="2636912"/>
            <a:ext cx="69301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</a:t>
            </a:r>
            <a:r>
              <a:rPr lang="sk-SK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sk-SK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</a:t>
            </a:r>
            <a:r>
              <a:rPr lang="sk-SK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sk-SK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attention</a:t>
            </a:r>
            <a:r>
              <a:rPr lang="sk-SK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sk-SK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03848" y="260648"/>
            <a:ext cx="2252540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Sources</a:t>
            </a:r>
            <a:endParaRPr lang="sk-SK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u="sng" dirty="0" smtClean="0">
                <a:latin typeface="Century Gothic" pitchFamily="34" charset="0"/>
                <a:hlinkClick r:id="rId2"/>
              </a:rPr>
              <a:t>http://slovakia.travel/en/national-park-of-high-tatras</a:t>
            </a:r>
          </a:p>
          <a:p>
            <a:r>
              <a:rPr lang="sk-SK" sz="2200" u="sng" dirty="0" smtClean="0">
                <a:latin typeface="Century Gothic" pitchFamily="34" charset="0"/>
                <a:hlinkClick r:id="rId2"/>
              </a:rPr>
              <a:t>http://www.slovak-republic.org/high-tatras/</a:t>
            </a:r>
          </a:p>
          <a:p>
            <a:r>
              <a:rPr lang="sk-SK" sz="2200" u="sng" dirty="0" smtClean="0">
                <a:latin typeface="Century Gothic" pitchFamily="34" charset="0"/>
                <a:hlinkClick r:id="rId2"/>
              </a:rPr>
              <a:t>http://blog.timeforslovakia.com/5-breathtaking-mountain-lakes-in-high-tatras-slovakia/</a:t>
            </a:r>
          </a:p>
          <a:p>
            <a:r>
              <a:rPr lang="sk-SK" sz="2200" u="sng" dirty="0" smtClean="0">
                <a:latin typeface="Century Gothic" pitchFamily="34" charset="0"/>
                <a:hlinkClick r:id="rId2"/>
              </a:rPr>
              <a:t>http://www.tatry.sk/en/tips-for-trips/natural-beauty/tatra-valleys/</a:t>
            </a:r>
          </a:p>
          <a:p>
            <a:r>
              <a:rPr lang="sk-SK" sz="2200" u="sng" dirty="0" smtClean="0">
                <a:latin typeface="Century Gothic" pitchFamily="34" charset="0"/>
                <a:hlinkClick r:id="rId2"/>
              </a:rPr>
              <a:t>http://www.beliansketatry.com/</a:t>
            </a:r>
            <a:endParaRPr lang="sk-SK" sz="2200" u="sng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  <a:hlinkClick r:id="rId3"/>
              </a:rPr>
              <a:t>https://www.sorger.sk/flora-tatier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  <a:hlinkClick r:id="rId4"/>
              </a:rPr>
              <a:t>https://www.sorger.sk/fauna-tatier</a:t>
            </a:r>
            <a:endParaRPr lang="sk-SK" sz="2200" dirty="0" smtClean="0">
              <a:latin typeface="Century Gothic" pitchFamily="34" charset="0"/>
            </a:endParaRPr>
          </a:p>
          <a:p>
            <a:pPr>
              <a:buNone/>
            </a:pPr>
            <a:endParaRPr lang="sk-SK" sz="2200" dirty="0" smtClean="0">
              <a:latin typeface="Century Gothic" pitchFamily="34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in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North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Central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Slovakia in Tatra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Mountains</a:t>
            </a:r>
            <a:endParaRPr lang="sk-SK" sz="2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east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part – Prešov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region</a:t>
            </a:r>
            <a:endParaRPr lang="sk-SK" sz="2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protected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area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of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flora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and fauna</a:t>
            </a:r>
          </a:p>
          <a:p>
            <a:pPr>
              <a:buFont typeface="Arial" pitchFamily="34" charset="0"/>
              <a:buChar char="•"/>
            </a:pP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1949</a:t>
            </a:r>
          </a:p>
          <a:p>
            <a:pPr>
              <a:buFont typeface="Arial" pitchFamily="34" charset="0"/>
              <a:buChar char="•"/>
            </a:pP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Unesco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Biosphere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Reserve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(1993)</a:t>
            </a:r>
          </a:p>
          <a:p>
            <a:pPr>
              <a:buFont typeface="Arial" pitchFamily="34" charset="0"/>
              <a:buChar char="•"/>
            </a:pP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738 km</a:t>
            </a:r>
            <a:r>
              <a:rPr lang="sk-SK" sz="2200" baseline="30000" dirty="0" smtClean="0">
                <a:latin typeface="Century Gothic" pitchFamily="34" charset="0"/>
                <a:cs typeface="Times New Roman" pitchFamily="18" charset="0"/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Eastern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Tatras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–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High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Tatras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, Belianske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Tatras</a:t>
            </a:r>
            <a:endParaRPr lang="sk-SK" sz="2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600 km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of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hiking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trails</a:t>
            </a:r>
            <a:endParaRPr lang="sk-SK" sz="2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16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marked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bike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trails</a:t>
            </a:r>
            <a:endParaRPr lang="sk-SK" sz="2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907704" y="188640"/>
            <a:ext cx="5181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General</a:t>
            </a:r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information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sk-SK" sz="2200" dirty="0" err="1" smtClean="0">
                <a:latin typeface="Century Gothic" pitchFamily="34" charset="0"/>
              </a:rPr>
              <a:t>created</a:t>
            </a:r>
            <a:r>
              <a:rPr lang="sk-SK" sz="2200" dirty="0" smtClean="0">
                <a:latin typeface="Century Gothic" pitchFamily="34" charset="0"/>
              </a:rPr>
              <a:t> 60 </a:t>
            </a:r>
            <a:r>
              <a:rPr lang="sk-SK" sz="2200" dirty="0" err="1" smtClean="0">
                <a:latin typeface="Century Gothic" pitchFamily="34" charset="0"/>
              </a:rPr>
              <a:t>millions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years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ago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err="1" smtClean="0">
                <a:latin typeface="Century Gothic" pitchFamily="34" charset="0"/>
              </a:rPr>
              <a:t>glacier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activity</a:t>
            </a:r>
            <a:r>
              <a:rPr lang="sk-SK" sz="2200" dirty="0" smtClean="0">
                <a:latin typeface="Century Gothic" pitchFamily="34" charset="0"/>
              </a:rPr>
              <a:t> 2 mil. </a:t>
            </a:r>
            <a:r>
              <a:rPr lang="sk-SK" sz="2200" dirty="0" err="1" smtClean="0">
                <a:latin typeface="Century Gothic" pitchFamily="34" charset="0"/>
              </a:rPr>
              <a:t>years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ago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</a:rPr>
              <a:t>26 </a:t>
            </a:r>
            <a:r>
              <a:rPr lang="sk-SK" sz="2200" dirty="0" err="1" smtClean="0">
                <a:latin typeface="Century Gothic" pitchFamily="34" charset="0"/>
              </a:rPr>
              <a:t>peaks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higher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than</a:t>
            </a:r>
            <a:r>
              <a:rPr lang="sk-SK" sz="2200" dirty="0" smtClean="0">
                <a:latin typeface="Century Gothic" pitchFamily="34" charset="0"/>
              </a:rPr>
              <a:t> 2500 </a:t>
            </a:r>
            <a:r>
              <a:rPr lang="sk-SK" sz="2200" dirty="0" err="1" smtClean="0">
                <a:latin typeface="Century Gothic" pitchFamily="34" charset="0"/>
              </a:rPr>
              <a:t>meters</a:t>
            </a:r>
            <a:endParaRPr lang="sk-SK" sz="2200" dirty="0" smtClean="0">
              <a:latin typeface="Century Gothic" pitchFamily="34" charset="0"/>
            </a:endParaRPr>
          </a:p>
          <a:p>
            <a:r>
              <a:rPr lang="sk-SK" sz="2200" dirty="0" smtClean="0">
                <a:latin typeface="Century Gothic" pitchFamily="34" charset="0"/>
              </a:rPr>
              <a:t>Gerlachovský štít – 2 655 m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987824" y="188640"/>
            <a:ext cx="30383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</a:t>
            </a:r>
            <a:r>
              <a:rPr lang="sk-SK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Tatras</a:t>
            </a:r>
            <a:endParaRPr lang="sk-SK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1794" name="Picture 2" descr="http://www.martinkyrc.sk/sites/default/files/pictures/blog/176/hd-20150618_09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6126649" cy="344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Lomnický štít – 2 634 m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Ľadový štít – 2 627 m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Pyšný štít 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– 2 623 m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Zadný Gerlachovský štít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– 2 616 m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Lavínový štít – 2 606 m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Malý Ľadový štít – 2 602 m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Kotlový štít – 2 601 m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Kežmarský štít – 2 556 m</a:t>
            </a:r>
          </a:p>
          <a:p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Vysoká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 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– 2 547 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m</a:t>
            </a:r>
            <a:endParaRPr lang="sk-SK" sz="2200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Rysy  – 2 503 m</a:t>
            </a:r>
          </a:p>
          <a:p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Kriváň </a:t>
            </a:r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-2494 m</a:t>
            </a:r>
          </a:p>
        </p:txBody>
      </p:sp>
      <p:sp>
        <p:nvSpPr>
          <p:cNvPr id="4" name="Obdĺžnik 3"/>
          <p:cNvSpPr/>
          <p:nvPr/>
        </p:nvSpPr>
        <p:spPr>
          <a:xfrm>
            <a:off x="3491882" y="188640"/>
            <a:ext cx="1699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sk-SK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eaks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2818" name="Picture 2" descr="http://www.krasneslovensko.eu/imgtemp/d5bb7703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3671922"/>
            <a:ext cx="4932039" cy="318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Skalnatá </a:t>
            </a:r>
          </a:p>
          <a:p>
            <a:r>
              <a:rPr lang="sk-SK" sz="2200" dirty="0" err="1" smtClean="0">
                <a:solidFill>
                  <a:schemeClr val="tx1"/>
                </a:solidFill>
                <a:latin typeface="Century Gothic" pitchFamily="34" charset="0"/>
              </a:rPr>
              <a:t>Batizovská</a:t>
            </a:r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sk-SK" sz="22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sk-SK" sz="2200" dirty="0" err="1" smtClean="0">
                <a:solidFill>
                  <a:schemeClr val="tx1"/>
                </a:solidFill>
                <a:latin typeface="Century Gothic" pitchFamily="34" charset="0"/>
              </a:rPr>
              <a:t>Bielovodská</a:t>
            </a:r>
            <a:endParaRPr lang="sk-SK" sz="22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sk-SK" sz="2200" dirty="0" err="1" smtClean="0">
                <a:solidFill>
                  <a:schemeClr val="tx1"/>
                </a:solidFill>
                <a:latin typeface="Century Gothic" pitchFamily="34" charset="0"/>
              </a:rPr>
              <a:t>Furkotská</a:t>
            </a:r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 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Javorová</a:t>
            </a:r>
            <a:endParaRPr lang="sk-SK" sz="22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Kôprová  </a:t>
            </a:r>
          </a:p>
          <a:p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Malá Studená </a:t>
            </a:r>
          </a:p>
          <a:p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Mengusovská  </a:t>
            </a:r>
          </a:p>
          <a:p>
            <a:r>
              <a:rPr lang="sk-SK" sz="2200" dirty="0" err="1">
                <a:solidFill>
                  <a:schemeClr val="tx1"/>
                </a:solidFill>
                <a:latin typeface="Century Gothic" pitchFamily="34" charset="0"/>
              </a:rPr>
              <a:t>Mlynická</a:t>
            </a:r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Velická </a:t>
            </a:r>
            <a:endParaRPr lang="sk-SK" sz="22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Veľká </a:t>
            </a:r>
            <a:r>
              <a:rPr lang="sk-SK" sz="2200" dirty="0" smtClean="0">
                <a:solidFill>
                  <a:schemeClr val="tx1"/>
                </a:solidFill>
                <a:latin typeface="Century Gothic" pitchFamily="34" charset="0"/>
              </a:rPr>
              <a:t>Studená</a:t>
            </a:r>
            <a:r>
              <a:rPr lang="sk-SK" sz="2200" dirty="0">
                <a:solidFill>
                  <a:schemeClr val="tx1"/>
                </a:solidFill>
                <a:latin typeface="Century Gothic" pitchFamily="34" charset="0"/>
              </a:rPr>
              <a:t> </a:t>
            </a:r>
            <a:endParaRPr lang="sk-SK" sz="2200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sk-SK" sz="220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sk-SK" sz="2200" dirty="0"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419872" y="188640"/>
            <a:ext cx="1969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Valleys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44" name="Picture 4" descr="http://www.ttstudio.sk/photos/mengusovska-dolina-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5076056" cy="2478475"/>
          </a:xfrm>
          <a:prstGeom prst="rect">
            <a:avLst/>
          </a:prstGeom>
          <a:noFill/>
        </p:spPr>
      </p:pic>
      <p:pic>
        <p:nvPicPr>
          <p:cNvPr id="163854" name="Picture 14" descr="https://upload.wikimedia.org/wikipedia/commons/8/84/Mlynick%C3%A1_dolina,_Vysok%C3%A9_Tatry,_2012,_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84984"/>
            <a:ext cx="5076056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>
                <a:latin typeface="Century Gothic" pitchFamily="34" charset="0"/>
              </a:rPr>
              <a:t>more </a:t>
            </a:r>
            <a:r>
              <a:rPr lang="sk-SK" sz="2200" dirty="0" err="1" smtClean="0">
                <a:latin typeface="Century Gothic" pitchFamily="34" charset="0"/>
              </a:rPr>
              <a:t>than</a:t>
            </a:r>
            <a:r>
              <a:rPr lang="sk-SK" sz="2200" dirty="0" smtClean="0">
                <a:latin typeface="Century Gothic" pitchFamily="34" charset="0"/>
              </a:rPr>
              <a:t> 80</a:t>
            </a:r>
          </a:p>
          <a:p>
            <a:r>
              <a:rPr lang="sk-SK" sz="2200" dirty="0" smtClean="0">
                <a:latin typeface="Century Gothic" pitchFamily="34" charset="0"/>
              </a:rPr>
              <a:t>Veľké </a:t>
            </a:r>
            <a:r>
              <a:rPr lang="sk-SK" sz="2200" dirty="0" err="1" smtClean="0">
                <a:latin typeface="Century Gothic" pitchFamily="34" charset="0"/>
              </a:rPr>
              <a:t>Hincovo</a:t>
            </a:r>
            <a:r>
              <a:rPr lang="sk-SK" sz="2200" dirty="0" smtClean="0">
                <a:latin typeface="Century Gothic" pitchFamily="34" charset="0"/>
              </a:rPr>
              <a:t> pleso (20 ha, 53 m)</a:t>
            </a:r>
          </a:p>
          <a:p>
            <a:endParaRPr lang="sk-SK" sz="2200" dirty="0"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63888" y="188640"/>
            <a:ext cx="1574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Tarns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www.ttstudio.sk/photos/velke-hincovo-pleso-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47725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sk-SK" sz="2200" dirty="0" smtClean="0">
                <a:latin typeface="Century Gothic" pitchFamily="34" charset="0"/>
              </a:rPr>
              <a:t>Popradské pleso</a:t>
            </a:r>
          </a:p>
          <a:p>
            <a:r>
              <a:rPr lang="sk-SK" sz="2200" dirty="0" err="1" smtClean="0">
                <a:latin typeface="Century Gothic" pitchFamily="34" charset="0"/>
              </a:rPr>
              <a:t>Symbolic</a:t>
            </a:r>
            <a:r>
              <a:rPr lang="sk-SK" sz="2200" dirty="0" smtClean="0">
                <a:latin typeface="Century Gothic" pitchFamily="34" charset="0"/>
              </a:rPr>
              <a:t> </a:t>
            </a:r>
            <a:r>
              <a:rPr lang="sk-SK" sz="2200" dirty="0" err="1" smtClean="0">
                <a:latin typeface="Century Gothic" pitchFamily="34" charset="0"/>
              </a:rPr>
              <a:t>cemetery</a:t>
            </a:r>
            <a:endParaRPr lang="sk-SK" sz="2200" dirty="0">
              <a:latin typeface="Century Gothic" pitchFamily="34" charset="0"/>
            </a:endParaRPr>
          </a:p>
        </p:txBody>
      </p:sp>
      <p:pic>
        <p:nvPicPr>
          <p:cNvPr id="1026" name="Picture 2" descr="http://www.vypadni.sk/App_Blobs/Images/Upload/00001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4499992" cy="3374994"/>
          </a:xfrm>
          <a:prstGeom prst="rect">
            <a:avLst/>
          </a:prstGeom>
          <a:noFill/>
        </p:spPr>
      </p:pic>
      <p:pic>
        <p:nvPicPr>
          <p:cNvPr id="1028" name="Picture 4" descr="popradske pleso high tat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5076056" cy="3381923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347864" y="188640"/>
            <a:ext cx="1574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Tarns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udyinslovakia.org/wp-content/uploads/2015/09/strbske-pleso-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724533" cy="3268709"/>
          </a:xfrm>
          <a:prstGeom prst="rect">
            <a:avLst/>
          </a:prstGeom>
          <a:noFill/>
        </p:spPr>
      </p:pic>
      <p:pic>
        <p:nvPicPr>
          <p:cNvPr id="23556" name="Picture 4" descr="Modrý klenot Velickej doliny - Velické pl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91460"/>
            <a:ext cx="6588224" cy="276653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899592" y="5445224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entury Gothic" pitchFamily="34" charset="0"/>
              </a:rPr>
              <a:t>Velické</a:t>
            </a:r>
            <a:r>
              <a:rPr lang="sk-SK" dirty="0" smtClean="0">
                <a:latin typeface="Century Gothic" pitchFamily="34" charset="0"/>
              </a:rPr>
              <a:t> pleso</a:t>
            </a:r>
            <a:endParaRPr lang="sk-SK" dirty="0">
              <a:latin typeface="Century Gothic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796136" y="1700808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entury Gothic" pitchFamily="34" charset="0"/>
              </a:rPr>
              <a:t>Štrbské pleso</a:t>
            </a:r>
            <a:endParaRPr lang="sk-SK" dirty="0">
              <a:latin typeface="Century Gothic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563888" y="188640"/>
            <a:ext cx="1574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Tarns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images.uns.sk/blog/14349937833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726" y="908720"/>
            <a:ext cx="3717274" cy="2790851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84784"/>
            <a:ext cx="5004048" cy="4525963"/>
          </a:xfrm>
        </p:spPr>
        <p:txBody>
          <a:bodyPr/>
          <a:lstStyle/>
          <a:p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Kmeťov vodopád –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Nefcerka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valley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– 80 m</a:t>
            </a:r>
          </a:p>
          <a:p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Waterfalls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of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Studený potok</a:t>
            </a:r>
          </a:p>
          <a:p>
            <a:r>
              <a:rPr lang="sk-SK" sz="2200" dirty="0" err="1" smtClean="0">
                <a:latin typeface="Century Gothic" pitchFamily="34" charset="0"/>
                <a:cs typeface="Times New Roman" pitchFamily="18" charset="0"/>
              </a:rPr>
              <a:t>Waterfall</a:t>
            </a:r>
            <a:r>
              <a:rPr lang="sk-SK" sz="2200" dirty="0" smtClean="0">
                <a:latin typeface="Century Gothic" pitchFamily="34" charset="0"/>
                <a:cs typeface="Times New Roman" pitchFamily="18" charset="0"/>
              </a:rPr>
              <a:t> Skok</a:t>
            </a:r>
            <a:endParaRPr lang="sk-SK" sz="2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915816" y="188640"/>
            <a:ext cx="2683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Waterfalls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80" name="Picture 4" descr="http://www.kudyznudy.sk/upload/images/Kmetov_vodopad_Vysoke_Tatry_137025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147283" cy="3429000"/>
          </a:xfrm>
          <a:prstGeom prst="rect">
            <a:avLst/>
          </a:prstGeom>
          <a:noFill/>
        </p:spPr>
      </p:pic>
      <p:pic>
        <p:nvPicPr>
          <p:cNvPr id="24578" name="Picture 2" descr="http://static.panoramio.com/photos/large/74893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331" y="3429000"/>
            <a:ext cx="5163669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390</Words>
  <Application>Microsoft Office PowerPoint</Application>
  <PresentationFormat>On-screen Show (4:3)</PresentationFormat>
  <Paragraphs>109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Diseño predeterminado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Maťo</cp:lastModifiedBy>
  <cp:revision>726</cp:revision>
  <dcterms:created xsi:type="dcterms:W3CDTF">2010-05-23T14:28:12Z</dcterms:created>
  <dcterms:modified xsi:type="dcterms:W3CDTF">2016-06-07T20:33:49Z</dcterms:modified>
</cp:coreProperties>
</file>