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61" r:id="rId3"/>
    <p:sldId id="275" r:id="rId4"/>
    <p:sldId id="276" r:id="rId5"/>
    <p:sldId id="277" r:id="rId6"/>
    <p:sldId id="259" r:id="rId7"/>
    <p:sldId id="280" r:id="rId8"/>
    <p:sldId id="287" r:id="rId9"/>
    <p:sldId id="288" r:id="rId10"/>
    <p:sldId id="298" r:id="rId11"/>
    <p:sldId id="299" r:id="rId12"/>
    <p:sldId id="300" r:id="rId13"/>
    <p:sldId id="278" r:id="rId14"/>
    <p:sldId id="282" r:id="rId15"/>
    <p:sldId id="286" r:id="rId16"/>
    <p:sldId id="284" r:id="rId17"/>
    <p:sldId id="285" r:id="rId18"/>
    <p:sldId id="305" r:id="rId19"/>
    <p:sldId id="279" r:id="rId20"/>
    <p:sldId id="293" r:id="rId21"/>
    <p:sldId id="292" r:id="rId22"/>
    <p:sldId id="306" r:id="rId23"/>
    <p:sldId id="295" r:id="rId24"/>
    <p:sldId id="296" r:id="rId25"/>
    <p:sldId id="281" r:id="rId26"/>
    <p:sldId id="297" r:id="rId27"/>
    <p:sldId id="290" r:id="rId28"/>
    <p:sldId id="294" r:id="rId29"/>
    <p:sldId id="301" r:id="rId30"/>
    <p:sldId id="302" r:id="rId31"/>
    <p:sldId id="303" r:id="rId32"/>
    <p:sldId id="304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redný štýl 2 - zvýrazneni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8" autoAdjust="0"/>
    <p:restoredTop sz="83789" autoAdjust="0"/>
  </p:normalViewPr>
  <p:slideViewPr>
    <p:cSldViewPr snapToGrid="0">
      <p:cViewPr>
        <p:scale>
          <a:sx n="105" d="100"/>
          <a:sy n="105" d="100"/>
        </p:scale>
        <p:origin x="-546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6699114089142437E-2"/>
          <c:w val="0.94856459506308477"/>
          <c:h val="0.909172356668517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A73C5-AD7F-45A7-9DFD-9D602383A82E}" type="datetimeFigureOut">
              <a:rPr lang="sk-SK" smtClean="0"/>
              <a:t>23. 4. 2017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38687-D73D-4A79-A748-3668B845B9E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61929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38687-D73D-4A79-A748-3668B845B9E1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8028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C949-8DDC-460A-A68C-A78C8A84F084}" type="datetimeFigureOut">
              <a:rPr lang="sk-SK" smtClean="0"/>
              <a:pPr/>
              <a:t>23. 4. 2017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7F07-DDC6-4C9B-882A-3E6B613ACD53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584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C949-8DDC-460A-A68C-A78C8A84F084}" type="datetimeFigureOut">
              <a:rPr lang="sk-SK" smtClean="0"/>
              <a:pPr/>
              <a:t>23. 4. 2017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7F07-DDC6-4C9B-882A-3E6B613ACD5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61333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C949-8DDC-460A-A68C-A78C8A84F084}" type="datetimeFigureOut">
              <a:rPr lang="sk-SK" smtClean="0"/>
              <a:pPr/>
              <a:t>23. 4. 2017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7F07-DDC6-4C9B-882A-3E6B613ACD5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9941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C949-8DDC-460A-A68C-A78C8A84F084}" type="datetimeFigureOut">
              <a:rPr lang="sk-SK" smtClean="0"/>
              <a:pPr/>
              <a:t>23. 4. 2017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7F07-DDC6-4C9B-882A-3E6B613ACD5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186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C949-8DDC-460A-A68C-A78C8A84F084}" type="datetimeFigureOut">
              <a:rPr lang="sk-SK" smtClean="0"/>
              <a:pPr/>
              <a:t>23. 4. 2017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7F07-DDC6-4C9B-882A-3E6B613ACD53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73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C949-8DDC-460A-A68C-A78C8A84F084}" type="datetimeFigureOut">
              <a:rPr lang="sk-SK" smtClean="0"/>
              <a:pPr/>
              <a:t>23. 4. 2017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7F07-DDC6-4C9B-882A-3E6B613ACD5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33727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C949-8DDC-460A-A68C-A78C8A84F084}" type="datetimeFigureOut">
              <a:rPr lang="sk-SK" smtClean="0"/>
              <a:pPr/>
              <a:t>23. 4. 2017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7F07-DDC6-4C9B-882A-3E6B613ACD5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84143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C949-8DDC-460A-A68C-A78C8A84F084}" type="datetimeFigureOut">
              <a:rPr lang="sk-SK" smtClean="0"/>
              <a:pPr/>
              <a:t>23. 4. 2017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7F07-DDC6-4C9B-882A-3E6B613ACD5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033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C949-8DDC-460A-A68C-A78C8A84F084}" type="datetimeFigureOut">
              <a:rPr lang="sk-SK" smtClean="0"/>
              <a:pPr/>
              <a:t>23. 4. 2017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7F07-DDC6-4C9B-882A-3E6B613ACD5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1116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9E9C949-8DDC-460A-A68C-A78C8A84F084}" type="datetimeFigureOut">
              <a:rPr lang="sk-SK" smtClean="0"/>
              <a:pPr/>
              <a:t>23. 4. 2017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EE7F07-DDC6-4C9B-882A-3E6B613ACD5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428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C949-8DDC-460A-A68C-A78C8A84F084}" type="datetimeFigureOut">
              <a:rPr lang="sk-SK" smtClean="0"/>
              <a:pPr/>
              <a:t>23. 4. 2017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7F07-DDC6-4C9B-882A-3E6B613ACD5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192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9E9C949-8DDC-460A-A68C-A78C8A84F084}" type="datetimeFigureOut">
              <a:rPr lang="sk-SK" smtClean="0"/>
              <a:pPr/>
              <a:t>23. 4. 2017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4EE7F07-DDC6-4C9B-882A-3E6B613ACD53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94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301089"/>
            <a:ext cx="8772939" cy="1305465"/>
          </a:xfrm>
        </p:spPr>
        <p:txBody>
          <a:bodyPr>
            <a:noAutofit/>
          </a:bodyPr>
          <a:lstStyle/>
          <a:p>
            <a:pPr algn="ctr"/>
            <a:r>
              <a:rPr lang="sk-SK" sz="9600" dirty="0"/>
              <a:t/>
            </a:r>
            <a:br>
              <a:rPr lang="sk-SK" sz="9600" dirty="0"/>
            </a:br>
            <a:r>
              <a:rPr lang="sk-SK" sz="8800" dirty="0">
                <a:latin typeface="Copperplate Gothic Bold" panose="020E0705020206020404" pitchFamily="34" charset="0"/>
              </a:rPr>
              <a:t>Valné zhromaždenie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43255" y="4482125"/>
            <a:ext cx="6675490" cy="1143000"/>
          </a:xfrm>
        </p:spPr>
        <p:txBody>
          <a:bodyPr>
            <a:noAutofit/>
          </a:bodyPr>
          <a:lstStyle/>
          <a:p>
            <a:r>
              <a:rPr lang="en-US" sz="4000" dirty="0"/>
              <a:t>Snack for you, JA </a:t>
            </a:r>
            <a:r>
              <a:rPr lang="en-US" sz="4000" dirty="0" err="1"/>
              <a:t>FIRMA</a:t>
            </a:r>
            <a:r>
              <a:rPr lang="en-US" sz="4000" dirty="0"/>
              <a:t> </a:t>
            </a:r>
            <a:endParaRPr lang="sk-SK" sz="40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284" y="118817"/>
            <a:ext cx="3834716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9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34" y="111329"/>
            <a:ext cx="11323124" cy="5884521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9627247" y="5308264"/>
            <a:ext cx="173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>
                <a:solidFill>
                  <a:schemeClr val="accent5">
                    <a:lumMod val="75000"/>
                  </a:schemeClr>
                </a:solidFill>
              </a:rPr>
              <a:t>SPOLU - 498,10€</a:t>
            </a:r>
          </a:p>
        </p:txBody>
      </p:sp>
      <p:sp>
        <p:nvSpPr>
          <p:cNvPr id="6" name="Obdĺžnik 5"/>
          <p:cNvSpPr/>
          <p:nvPr/>
        </p:nvSpPr>
        <p:spPr>
          <a:xfrm>
            <a:off x="616286" y="5204293"/>
            <a:ext cx="2050561" cy="637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362075" algn="l"/>
              </a:tabLst>
            </a:pPr>
            <a:r>
              <a:rPr lang="sk-SK" sz="3600" b="1" dirty="0">
                <a:solidFill>
                  <a:srgbClr val="BF8F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Výdavky</a:t>
            </a:r>
            <a:endParaRPr lang="sk-SK" sz="3600" b="1" dirty="0">
              <a:effectLst/>
              <a:latin typeface="Berlin Sans FB Demi" panose="020E08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9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82" y="0"/>
            <a:ext cx="11388438" cy="5999870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9071802" y="5282140"/>
            <a:ext cx="1989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>
                <a:solidFill>
                  <a:schemeClr val="accent5">
                    <a:lumMod val="75000"/>
                  </a:schemeClr>
                </a:solidFill>
              </a:rPr>
              <a:t>ČISTÝ ZISK - 43,06€</a:t>
            </a:r>
          </a:p>
        </p:txBody>
      </p:sp>
      <p:sp>
        <p:nvSpPr>
          <p:cNvPr id="4" name="Obdĺžnik 3"/>
          <p:cNvSpPr/>
          <p:nvPr/>
        </p:nvSpPr>
        <p:spPr>
          <a:xfrm>
            <a:off x="437044" y="5147840"/>
            <a:ext cx="4963217" cy="637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k-SK" sz="3600" b="1" dirty="0">
                <a:solidFill>
                  <a:srgbClr val="BF8F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Výsledok hospodárenia</a:t>
            </a:r>
            <a:endParaRPr lang="sk-SK" sz="3600" b="1" dirty="0">
              <a:effectLst/>
              <a:latin typeface="Berlin Sans FB Demi" panose="020E08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37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110306" y="749328"/>
            <a:ext cx="332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600" b="1" dirty="0">
                <a:solidFill>
                  <a:schemeClr val="accent5">
                    <a:lumMod val="75000"/>
                  </a:schemeClr>
                </a:solidFill>
              </a:rPr>
              <a:t>Rozdelenie zisku</a:t>
            </a:r>
          </a:p>
        </p:txBody>
      </p:sp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268516"/>
              </p:ext>
            </p:extLst>
          </p:nvPr>
        </p:nvGraphicFramePr>
        <p:xfrm>
          <a:off x="2167117" y="1696038"/>
          <a:ext cx="4536531" cy="720590"/>
        </p:xfrm>
        <a:graphic>
          <a:graphicData uri="http://schemas.openxmlformats.org/drawingml/2006/table">
            <a:tbl>
              <a:tblPr firstRow="1" firstCol="1" bandRow="1"/>
              <a:tblGrid>
                <a:gridCol w="2267896">
                  <a:extLst>
                    <a:ext uri="{9D8B030D-6E8A-4147-A177-3AD203B41FA5}">
                      <a16:colId xmlns:a16="http://schemas.microsoft.com/office/drawing/2014/main" xmlns="" val="836772706"/>
                    </a:ext>
                  </a:extLst>
                </a:gridCol>
                <a:gridCol w="2268635">
                  <a:extLst>
                    <a:ext uri="{9D8B030D-6E8A-4147-A177-3AD203B41FA5}">
                      <a16:colId xmlns:a16="http://schemas.microsoft.com/office/drawing/2014/main" xmlns="" val="1215536026"/>
                    </a:ext>
                  </a:extLst>
                </a:gridCol>
              </a:tblGrid>
              <a:tr h="3602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solidFill>
                            <a:srgbClr val="BF8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Dividendy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solidFill>
                            <a:srgbClr val="BF8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69903014"/>
                  </a:ext>
                </a:extLst>
              </a:tr>
              <a:tr h="3602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solidFill>
                            <a:srgbClr val="BF8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Škola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rgbClr val="BF8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13,06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8634288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BlokTextu 4"/>
              <p:cNvSpPr txBox="1"/>
              <p:nvPr/>
            </p:nvSpPr>
            <p:spPr>
              <a:xfrm>
                <a:off x="1345474" y="2821577"/>
                <a:ext cx="704088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sk-SK" sz="2800" dirty="0"/>
                  <a:t>Akcionár dostane :</a:t>
                </a:r>
              </a:p>
              <a:p>
                <a:pPr>
                  <a:lnSpc>
                    <a:spcPct val="150000"/>
                  </a:lnSpc>
                </a:pPr>
                <a:r>
                  <a:rPr lang="sk-SK" sz="2800" dirty="0"/>
                  <a:t>		3€ +  dividendy </a:t>
                </a:r>
                <a14:m>
                  <m:oMath xmlns:m="http://schemas.openxmlformats.org/officeDocument/2006/math">
                    <m:r>
                      <a:rPr lang="sk-SK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sk-SK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sk-SK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3,30€</m:t>
                    </m:r>
                  </m:oMath>
                </a14:m>
                <a:endParaRPr lang="sk-SK" sz="2800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sk-SK" sz="2800" dirty="0"/>
              </a:p>
              <a:p>
                <a:pPr>
                  <a:lnSpc>
                    <a:spcPct val="150000"/>
                  </a:lnSpc>
                </a:pPr>
                <a:r>
                  <a:rPr lang="sk-SK" sz="2800" dirty="0"/>
                  <a:t>Dividendy 3</a:t>
                </a:r>
                <a14:m>
                  <m:oMath xmlns:m="http://schemas.openxmlformats.org/officeDocument/2006/math">
                    <m:r>
                      <a:rPr lang="sk-SK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sk-SK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100=0,30€</m:t>
                    </m:r>
                  </m:oMath>
                </a14:m>
                <a:endParaRPr lang="sk-SK" sz="2800" dirty="0"/>
              </a:p>
            </p:txBody>
          </p:sp>
        </mc:Choice>
        <mc:Fallback xmlns="">
          <p:sp>
            <p:nvSpPr>
              <p:cNvPr id="5" name="BlokTextu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474" y="2821577"/>
                <a:ext cx="7040880" cy="2677656"/>
              </a:xfrm>
              <a:prstGeom prst="rect">
                <a:avLst/>
              </a:prstGeom>
              <a:blipFill>
                <a:blip r:embed="rId2"/>
                <a:stretch>
                  <a:fillRect l="-1818" b="-3189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142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925" y="2833972"/>
            <a:ext cx="4623047" cy="3410907"/>
          </a:xfrm>
          <a:prstGeom prst="rect">
            <a:avLst/>
          </a:prstGeom>
        </p:spPr>
      </p:pic>
      <p:sp>
        <p:nvSpPr>
          <p:cNvPr id="2" name="Obdĺžnik 1"/>
          <p:cNvSpPr/>
          <p:nvPr/>
        </p:nvSpPr>
        <p:spPr>
          <a:xfrm>
            <a:off x="2809766" y="2025134"/>
            <a:ext cx="577914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7200" b="1" dirty="0">
                <a:latin typeface="Berlin Sans FB Demi" panose="020E0802020502020306" pitchFamily="34" charset="0"/>
              </a:rPr>
              <a:t>Ľudské zdroje</a:t>
            </a:r>
          </a:p>
        </p:txBody>
      </p:sp>
    </p:spTree>
    <p:extLst>
      <p:ext uri="{BB962C8B-B14F-4D97-AF65-F5344CB8AC3E}">
        <p14:creationId xmlns:p14="http://schemas.microsoft.com/office/powerpoint/2010/main" val="583627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980661" y="773959"/>
            <a:ext cx="1016441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400" dirty="0"/>
              <a:t>Riešenie </a:t>
            </a:r>
            <a:r>
              <a:rPr lang="sk-SK" sz="2400" dirty="0" err="1"/>
              <a:t>konflikto</a:t>
            </a:r>
            <a:r>
              <a:rPr lang="sk-SK" sz="2400" dirty="0"/>
              <a:t> a zabezpečovanie efektívneho fungovania personálu firmy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400" dirty="0"/>
              <a:t>Starostlivosť o súdržnosť a dobré vzťahy medzi predávajúcim a kupujúcim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400" dirty="0"/>
              <a:t>Riešenie problémov a  snaha dosiahnuť  ich ciele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400" dirty="0"/>
              <a:t>Vytváranie plánov miezd pre 15(13) členov Ja Firmy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400" dirty="0"/>
              <a:t>Informácie o mzdách a záznamoch o akcionároch</a:t>
            </a:r>
          </a:p>
          <a:p>
            <a:r>
              <a:rPr lang="sk-SK" dirty="0"/>
              <a:t> </a:t>
            </a:r>
          </a:p>
        </p:txBody>
      </p:sp>
      <p:sp>
        <p:nvSpPr>
          <p:cNvPr id="3" name="Obdĺžnik 2"/>
          <p:cNvSpPr/>
          <p:nvPr/>
        </p:nvSpPr>
        <p:spPr>
          <a:xfrm>
            <a:off x="585104" y="275847"/>
            <a:ext cx="1345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200" dirty="0">
                <a:latin typeface="Berlin Sans FB Demi" panose="020E0802020502020306" pitchFamily="34" charset="0"/>
              </a:rPr>
              <a:t>Úlohy:</a:t>
            </a:r>
          </a:p>
        </p:txBody>
      </p:sp>
    </p:spTree>
    <p:extLst>
      <p:ext uri="{BB962C8B-B14F-4D97-AF65-F5344CB8AC3E}">
        <p14:creationId xmlns:p14="http://schemas.microsoft.com/office/powerpoint/2010/main" val="3438131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524959" y="540891"/>
            <a:ext cx="33714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4400" b="1" dirty="0">
                <a:latin typeface="Berlin Sans FB Demi" panose="020E0802020502020306" pitchFamily="34" charset="0"/>
              </a:rPr>
              <a:t>Zamestnanci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959" y="1599943"/>
            <a:ext cx="2748329" cy="400572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1855" y="1599941"/>
            <a:ext cx="2528371" cy="400572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8795" y="1599941"/>
            <a:ext cx="2554876" cy="400572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2239" y="1599942"/>
            <a:ext cx="2501865" cy="4005728"/>
          </a:xfrm>
          <a:prstGeom prst="rect">
            <a:avLst/>
          </a:prstGeom>
        </p:spPr>
      </p:pic>
      <p:cxnSp>
        <p:nvCxnSpPr>
          <p:cNvPr id="8" name="Rovná spojnica 7"/>
          <p:cNvCxnSpPr/>
          <p:nvPr/>
        </p:nvCxnSpPr>
        <p:spPr>
          <a:xfrm>
            <a:off x="3771900" y="3771900"/>
            <a:ext cx="17716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nica 8"/>
          <p:cNvCxnSpPr/>
          <p:nvPr/>
        </p:nvCxnSpPr>
        <p:spPr>
          <a:xfrm>
            <a:off x="6490408" y="3152775"/>
            <a:ext cx="17716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937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ľ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475822"/>
              </p:ext>
            </p:extLst>
          </p:nvPr>
        </p:nvGraphicFramePr>
        <p:xfrm>
          <a:off x="2016524" y="1034117"/>
          <a:ext cx="7803336" cy="528294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853111">
                  <a:extLst>
                    <a:ext uri="{9D8B030D-6E8A-4147-A177-3AD203B41FA5}">
                      <a16:colId xmlns:a16="http://schemas.microsoft.com/office/drawing/2014/main" xmlns="" val="2490067223"/>
                    </a:ext>
                  </a:extLst>
                </a:gridCol>
                <a:gridCol w="5950225">
                  <a:extLst>
                    <a:ext uri="{9D8B030D-6E8A-4147-A177-3AD203B41FA5}">
                      <a16:colId xmlns:a16="http://schemas.microsoft.com/office/drawing/2014/main" xmlns="" val="3470814132"/>
                    </a:ext>
                  </a:extLst>
                </a:gridCol>
              </a:tblGrid>
              <a:tr h="2934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Deň</a:t>
                      </a:r>
                      <a:endParaRPr lang="sk-S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>
                          <a:effectLst/>
                        </a:rPr>
                        <a:t>Meno a trieda</a:t>
                      </a:r>
                      <a:endParaRPr lang="sk-S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42830296"/>
                  </a:ext>
                </a:extLst>
              </a:tr>
              <a:tr h="2934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>
                          <a:effectLst/>
                        </a:rPr>
                        <a:t>Pondelok</a:t>
                      </a:r>
                      <a:endParaRPr lang="sk-S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>
                          <a:effectLst/>
                        </a:rPr>
                        <a:t>Sanitárny deň</a:t>
                      </a:r>
                      <a:endParaRPr lang="sk-S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95112232"/>
                  </a:ext>
                </a:extLst>
              </a:tr>
              <a:tr h="11739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>
                          <a:effectLst/>
                        </a:rPr>
                        <a:t>Utorok</a:t>
                      </a:r>
                      <a:endParaRPr lang="sk-S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 err="1">
                          <a:effectLst/>
                        </a:rPr>
                        <a:t>Sarah</a:t>
                      </a:r>
                      <a:r>
                        <a:rPr lang="sk-SK" sz="1800" dirty="0">
                          <a:effectLst/>
                        </a:rPr>
                        <a:t> </a:t>
                      </a:r>
                      <a:r>
                        <a:rPr lang="sk-SK" sz="1800" dirty="0" err="1">
                          <a:effectLst/>
                        </a:rPr>
                        <a:t>Hajduková</a:t>
                      </a:r>
                      <a:r>
                        <a:rPr lang="sk-SK" sz="1800" dirty="0">
                          <a:effectLst/>
                        </a:rPr>
                        <a:t>, III.D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Sára Stašková, </a:t>
                      </a:r>
                      <a:r>
                        <a:rPr lang="sk-SK" sz="1800" dirty="0" err="1">
                          <a:effectLst/>
                        </a:rPr>
                        <a:t>III.D</a:t>
                      </a:r>
                      <a:endParaRPr lang="sk-SK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Patrícia </a:t>
                      </a:r>
                      <a:r>
                        <a:rPr lang="sk-SK" sz="1800" dirty="0" err="1">
                          <a:effectLst/>
                        </a:rPr>
                        <a:t>Adamčíková</a:t>
                      </a:r>
                      <a:r>
                        <a:rPr lang="sk-SK" sz="1800" dirty="0">
                          <a:effectLst/>
                        </a:rPr>
                        <a:t>, </a:t>
                      </a:r>
                      <a:r>
                        <a:rPr lang="sk-SK" sz="1800" dirty="0" err="1">
                          <a:effectLst/>
                        </a:rPr>
                        <a:t>III.D</a:t>
                      </a:r>
                      <a:endParaRPr lang="sk-S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49798679"/>
                  </a:ext>
                </a:extLst>
              </a:tr>
              <a:tr h="11739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Streda</a:t>
                      </a:r>
                      <a:endParaRPr lang="sk-S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Kristína Dubecká, </a:t>
                      </a:r>
                      <a:r>
                        <a:rPr lang="sk-SK" sz="1800" dirty="0" err="1">
                          <a:effectLst/>
                        </a:rPr>
                        <a:t>III.A</a:t>
                      </a:r>
                      <a:endParaRPr lang="sk-SK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Ján Kovalčík, III.A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Lukáš Svat, </a:t>
                      </a:r>
                      <a:r>
                        <a:rPr lang="sk-SK" sz="1800" dirty="0" err="1">
                          <a:effectLst/>
                        </a:rPr>
                        <a:t>III.A</a:t>
                      </a:r>
                      <a:endParaRPr lang="sk-S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04414882"/>
                  </a:ext>
                </a:extLst>
              </a:tr>
              <a:tr h="8804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>
                          <a:effectLst/>
                        </a:rPr>
                        <a:t>Štvrtok</a:t>
                      </a:r>
                      <a:endParaRPr lang="sk-S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Michal Gazdík, III.D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Michal </a:t>
                      </a:r>
                      <a:r>
                        <a:rPr lang="sk-SK" sz="1800" dirty="0" err="1">
                          <a:effectLst/>
                        </a:rPr>
                        <a:t>Sepeši</a:t>
                      </a:r>
                      <a:r>
                        <a:rPr lang="sk-SK" sz="1800" dirty="0">
                          <a:effectLst/>
                        </a:rPr>
                        <a:t>, III.D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800" dirty="0">
                          <a:effectLst/>
                        </a:rPr>
                        <a:t>Lucia </a:t>
                      </a:r>
                      <a:r>
                        <a:rPr lang="sk-SK" sz="1800" dirty="0" err="1">
                          <a:effectLst/>
                        </a:rPr>
                        <a:t>Kocúreková</a:t>
                      </a:r>
                      <a:r>
                        <a:rPr lang="sk-SK" sz="1800" dirty="0">
                          <a:effectLst/>
                        </a:rPr>
                        <a:t>, III.A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sk-S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36267016"/>
                  </a:ext>
                </a:extLst>
              </a:tr>
              <a:tr h="11739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>
                          <a:effectLst/>
                        </a:rPr>
                        <a:t>Piatok</a:t>
                      </a:r>
                      <a:endParaRPr lang="sk-SK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Frederika </a:t>
                      </a:r>
                      <a:r>
                        <a:rPr lang="sk-SK" sz="1800" dirty="0" err="1">
                          <a:effectLst/>
                        </a:rPr>
                        <a:t>Čuchtová</a:t>
                      </a:r>
                      <a:r>
                        <a:rPr lang="sk-SK" sz="1800" dirty="0">
                          <a:effectLst/>
                        </a:rPr>
                        <a:t>, </a:t>
                      </a:r>
                      <a:r>
                        <a:rPr lang="sk-SK" sz="1800" dirty="0" err="1">
                          <a:effectLst/>
                        </a:rPr>
                        <a:t>III.A</a:t>
                      </a:r>
                      <a:endParaRPr lang="sk-SK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Tomáš </a:t>
                      </a:r>
                      <a:r>
                        <a:rPr lang="sk-SK" sz="1800" dirty="0" err="1">
                          <a:effectLst/>
                        </a:rPr>
                        <a:t>Michalčin</a:t>
                      </a:r>
                      <a:r>
                        <a:rPr lang="sk-SK" sz="1800" dirty="0">
                          <a:effectLst/>
                        </a:rPr>
                        <a:t>, </a:t>
                      </a:r>
                      <a:r>
                        <a:rPr lang="sk-SK" sz="1800" dirty="0" err="1">
                          <a:effectLst/>
                        </a:rPr>
                        <a:t>II.A</a:t>
                      </a:r>
                      <a:endParaRPr lang="sk-SK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Miroslav </a:t>
                      </a:r>
                      <a:r>
                        <a:rPr lang="sk-SK" sz="1800" dirty="0" err="1">
                          <a:effectLst/>
                        </a:rPr>
                        <a:t>Mihalčin</a:t>
                      </a:r>
                      <a:r>
                        <a:rPr lang="sk-SK" sz="1800" dirty="0">
                          <a:effectLst/>
                        </a:rPr>
                        <a:t>, </a:t>
                      </a:r>
                      <a:r>
                        <a:rPr lang="sk-SK" sz="1800" dirty="0" err="1">
                          <a:effectLst/>
                        </a:rPr>
                        <a:t>II.A</a:t>
                      </a:r>
                      <a:endParaRPr lang="sk-SK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Michal Hurka, </a:t>
                      </a:r>
                      <a:r>
                        <a:rPr lang="sk-SK" sz="1800" dirty="0" err="1">
                          <a:effectLst/>
                        </a:rPr>
                        <a:t>II.A</a:t>
                      </a:r>
                      <a:endParaRPr lang="sk-S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20325963"/>
                  </a:ext>
                </a:extLst>
              </a:tr>
            </a:tbl>
          </a:graphicData>
        </a:graphic>
      </p:graphicFrame>
      <p:sp>
        <p:nvSpPr>
          <p:cNvPr id="3" name="Obdĺžnik 2"/>
          <p:cNvSpPr/>
          <p:nvPr/>
        </p:nvSpPr>
        <p:spPr>
          <a:xfrm>
            <a:off x="477225" y="315604"/>
            <a:ext cx="3938899" cy="523220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sk-SK" sz="2800" b="1" dirty="0">
                <a:latin typeface="Berlin Sans FB Demi" panose="020E0802020502020306" pitchFamily="34" charset="0"/>
              </a:rPr>
              <a:t>Týždenný rozpis služieb</a:t>
            </a:r>
          </a:p>
        </p:txBody>
      </p:sp>
    </p:spTree>
    <p:extLst>
      <p:ext uri="{BB962C8B-B14F-4D97-AF65-F5344CB8AC3E}">
        <p14:creationId xmlns:p14="http://schemas.microsoft.com/office/powerpoint/2010/main" val="1306625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50573" y="440516"/>
            <a:ext cx="793805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>
                <a:latin typeface="Berlin Sans FB Demi" panose="020E0802020502020306" pitchFamily="34" charset="0"/>
              </a:rPr>
              <a:t>Mzdový systém a plán odmeňovania</a:t>
            </a:r>
          </a:p>
          <a:p>
            <a:endParaRPr lang="sk-SK" sz="2400" b="1" dirty="0">
              <a:latin typeface="Berlin Sans FB Demi" panose="020E0802020502020306" pitchFamily="34" charset="0"/>
            </a:endParaRPr>
          </a:p>
          <a:p>
            <a:pPr>
              <a:lnSpc>
                <a:spcPct val="150000"/>
              </a:lnSpc>
            </a:pPr>
            <a:r>
              <a:rPr lang="sk-SK" sz="2400" dirty="0">
                <a:latin typeface="Berlin Sans FB" panose="020E0602020502020306" pitchFamily="34" charset="0"/>
              </a:rPr>
              <a:t>Prezident                                          		</a:t>
            </a:r>
            <a:r>
              <a:rPr lang="sk-SK" sz="2000" dirty="0">
                <a:latin typeface="Berlin Sans FB" panose="020E0602020502020306" pitchFamily="34" charset="0"/>
              </a:rPr>
              <a:t>2€ za obdobie</a:t>
            </a:r>
          </a:p>
          <a:p>
            <a:pPr>
              <a:lnSpc>
                <a:spcPct val="150000"/>
              </a:lnSpc>
            </a:pPr>
            <a:r>
              <a:rPr lang="sk-SK" sz="2400" dirty="0">
                <a:latin typeface="Berlin Sans FB" panose="020E0602020502020306" pitchFamily="34" charset="0"/>
              </a:rPr>
              <a:t>Viceprezident pre ľudské zdroje    		 </a:t>
            </a:r>
            <a:r>
              <a:rPr lang="sk-SK" sz="2000" dirty="0">
                <a:latin typeface="Berlin Sans FB" panose="020E0602020502020306" pitchFamily="34" charset="0"/>
              </a:rPr>
              <a:t>2€ za obdobie</a:t>
            </a:r>
          </a:p>
          <a:p>
            <a:pPr>
              <a:lnSpc>
                <a:spcPct val="150000"/>
              </a:lnSpc>
            </a:pPr>
            <a:r>
              <a:rPr lang="sk-SK" sz="2400" dirty="0">
                <a:latin typeface="Berlin Sans FB" panose="020E0602020502020306" pitchFamily="34" charset="0"/>
              </a:rPr>
              <a:t>Viceprezident pre marketing        		 </a:t>
            </a:r>
            <a:r>
              <a:rPr lang="sk-SK" sz="2000" dirty="0">
                <a:latin typeface="Berlin Sans FB" panose="020E0602020502020306" pitchFamily="34" charset="0"/>
              </a:rPr>
              <a:t>2€ za obdobie</a:t>
            </a:r>
          </a:p>
          <a:p>
            <a:pPr>
              <a:lnSpc>
                <a:spcPct val="150000"/>
              </a:lnSpc>
            </a:pPr>
            <a:r>
              <a:rPr lang="sk-SK" sz="2400" dirty="0">
                <a:latin typeface="Berlin Sans FB" panose="020E0602020502020306" pitchFamily="34" charset="0"/>
              </a:rPr>
              <a:t>Viceprezident pre financie          		 	</a:t>
            </a:r>
            <a:r>
              <a:rPr lang="sk-SK" sz="2000" dirty="0">
                <a:latin typeface="Berlin Sans FB" panose="020E0602020502020306" pitchFamily="34" charset="0"/>
              </a:rPr>
              <a:t>2€ za obdobie</a:t>
            </a:r>
          </a:p>
          <a:p>
            <a:pPr>
              <a:lnSpc>
                <a:spcPct val="150000"/>
              </a:lnSpc>
            </a:pPr>
            <a:r>
              <a:rPr lang="sk-SK" sz="2400" dirty="0">
                <a:latin typeface="Berlin Sans FB" panose="020E0602020502020306" pitchFamily="34" charset="0"/>
              </a:rPr>
              <a:t>Viceprezident pre výrobu              		 </a:t>
            </a:r>
            <a:r>
              <a:rPr lang="sk-SK" sz="2000" dirty="0">
                <a:latin typeface="Berlin Sans FB" panose="020E0602020502020306" pitchFamily="34" charset="0"/>
              </a:rPr>
              <a:t>2€ za obdobie</a:t>
            </a:r>
          </a:p>
          <a:p>
            <a:pPr>
              <a:lnSpc>
                <a:spcPct val="150000"/>
              </a:lnSpc>
            </a:pPr>
            <a:r>
              <a:rPr lang="sk-SK" sz="2400" dirty="0">
                <a:latin typeface="Berlin Sans FB" panose="020E0602020502020306" pitchFamily="34" charset="0"/>
              </a:rPr>
              <a:t>Ostatní pracovníci                           		</a:t>
            </a:r>
            <a:r>
              <a:rPr lang="sk-SK" sz="2000" dirty="0">
                <a:latin typeface="Berlin Sans FB" panose="020E0602020502020306" pitchFamily="34" charset="0"/>
              </a:rPr>
              <a:t>0,30€ za hodinu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3380348"/>
            <a:ext cx="40386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88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359" y="354566"/>
            <a:ext cx="9254949" cy="5778324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 rot="19867362">
            <a:off x="141424" y="609601"/>
            <a:ext cx="28653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4000" b="1" dirty="0">
                <a:solidFill>
                  <a:srgbClr val="BF8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Dôležitosť asertivity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val="2789846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662698" y="1149627"/>
            <a:ext cx="355898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8800" dirty="0">
                <a:latin typeface="Berlin Sans FB Demi" panose="020E0802020502020306" pitchFamily="34" charset="0"/>
              </a:rPr>
              <a:t>Predaj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148" y="1149627"/>
            <a:ext cx="4442790" cy="444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34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939" y="2585831"/>
            <a:ext cx="4768573" cy="3576430"/>
          </a:xfrm>
          <a:prstGeom prst="rect">
            <a:avLst/>
          </a:prstGeom>
        </p:spPr>
      </p:pic>
      <p:sp>
        <p:nvSpPr>
          <p:cNvPr id="2" name="Obdĺžnik 1"/>
          <p:cNvSpPr/>
          <p:nvPr/>
        </p:nvSpPr>
        <p:spPr>
          <a:xfrm>
            <a:off x="967408" y="344557"/>
            <a:ext cx="9727095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sk-SK" sz="3200" dirty="0">
                <a:latin typeface="Berlin Sans FB Demi" panose="020E0802020502020306" pitchFamily="34" charset="0"/>
              </a:rPr>
              <a:t>Program valného zhromaždenia: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sk-SK" dirty="0">
                <a:latin typeface="Berlin Sans FB Demi" panose="020E0802020502020306" pitchFamily="34" charset="0"/>
              </a:rPr>
              <a:t>Otvorenie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sk-SK" dirty="0">
                <a:latin typeface="Berlin Sans FB Demi" panose="020E0802020502020306" pitchFamily="34" charset="0"/>
              </a:rPr>
              <a:t>Schválenie programu valného zhromaždenia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sk-SK" dirty="0">
                <a:latin typeface="Berlin Sans FB Demi" panose="020E0802020502020306" pitchFamily="34" charset="0"/>
              </a:rPr>
              <a:t>Návrh a voľba orgánov valného zhromaždenia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sk-SK" dirty="0">
                <a:latin typeface="Berlin Sans FB Demi" panose="020E0802020502020306" pitchFamily="34" charset="0"/>
              </a:rPr>
              <a:t>Výročná sprava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sk-SK" dirty="0">
                <a:latin typeface="Berlin Sans FB Demi" panose="020E0802020502020306" pitchFamily="34" charset="0"/>
              </a:rPr>
              <a:t>Správa dozornej rady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sk-SK" dirty="0">
                <a:latin typeface="Berlin Sans FB Demi" panose="020E0802020502020306" pitchFamily="34" charset="0"/>
              </a:rPr>
              <a:t>Diskusia a schválenie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sk-SK" dirty="0">
                <a:latin typeface="Berlin Sans FB Demi" panose="020E0802020502020306" pitchFamily="34" charset="0"/>
              </a:rPr>
              <a:t>Záver</a:t>
            </a:r>
          </a:p>
        </p:txBody>
      </p:sp>
    </p:spTree>
    <p:extLst>
      <p:ext uri="{BB962C8B-B14F-4D97-AF65-F5344CB8AC3E}">
        <p14:creationId xmlns:p14="http://schemas.microsoft.com/office/powerpoint/2010/main" val="251302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 rot="3459278">
            <a:off x="874644" y="95109"/>
            <a:ext cx="954107" cy="1881809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sk-SK" sz="3200" dirty="0">
                <a:latin typeface="Berlin Sans FB" panose="020E0602020502020306" pitchFamily="34" charset="0"/>
              </a:rPr>
              <a:t>Úlohy:</a:t>
            </a:r>
          </a:p>
          <a:p>
            <a:r>
              <a:rPr lang="sk-SK" dirty="0"/>
              <a:t> </a:t>
            </a:r>
          </a:p>
        </p:txBody>
      </p:sp>
      <p:sp>
        <p:nvSpPr>
          <p:cNvPr id="3" name="Obdĺžnik 2"/>
          <p:cNvSpPr/>
          <p:nvPr/>
        </p:nvSpPr>
        <p:spPr>
          <a:xfrm>
            <a:off x="1974576" y="129576"/>
            <a:ext cx="9833112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000" dirty="0"/>
              <a:t>zabezpečujeme dôveryhodných dodávateľov za prijateľné ceny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000" dirty="0"/>
              <a:t>hodnotíme náklady, dostupnosť a kvalitu dodávok materiálu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000" dirty="0"/>
              <a:t>odporúčame množstvo tovaru, ktorý treba nakúpiť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000" dirty="0"/>
              <a:t> priebežne kontrolujeme spotrebu materiálu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000" dirty="0"/>
              <a:t>ak je to potrebné, objednávame ďalší materiál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000" dirty="0"/>
              <a:t>kontrolujeme dodávky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000" dirty="0"/>
              <a:t>riešime úplnosť dodávky a možné poškodenie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000" dirty="0"/>
              <a:t>staráme sa o bezpečné pracovné podmienky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000" dirty="0"/>
              <a:t>prispievame k úspešnému vedeniu JA Firmy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000" dirty="0"/>
              <a:t>riešime problémy predaja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26364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980661" y="791101"/>
            <a:ext cx="112113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400" dirty="0"/>
              <a:t>cieľová skupina -  učitelia a študenti  školy.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400" dirty="0"/>
              <a:t>zabezpečujeme občerstvenie formou bufetu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400" dirty="0"/>
              <a:t>budeme ponúkať produkty, ktoré najlepšie obstanú  v prieskume trhu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400" dirty="0"/>
              <a:t>napr. sladkosti, pečivo, nápoje, ovocie a </a:t>
            </a:r>
            <a:r>
              <a:rPr lang="sk-SK" sz="2400" dirty="0" err="1"/>
              <a:t>smoothie</a:t>
            </a:r>
            <a:r>
              <a:rPr lang="sk-SK" sz="2400" dirty="0"/>
              <a:t> nápoje</a:t>
            </a:r>
          </a:p>
        </p:txBody>
      </p:sp>
    </p:spTree>
    <p:extLst>
      <p:ext uri="{BB962C8B-B14F-4D97-AF65-F5344CB8AC3E}">
        <p14:creationId xmlns:p14="http://schemas.microsoft.com/office/powerpoint/2010/main" val="195463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vie1-1.xx.fbcdn.net/v/t35.0-12/18053243_1717053271643247_945560799_o.jpg?oh=7832a6b9f1af40893fcf1f3376f4631d&amp;oe=58FEE6E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48" y="2971098"/>
            <a:ext cx="5653421" cy="319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-vie1-1.xx.fbcdn.net/v/t35.0-12/18120447_1717053261643248_387859050_o.jpg?oh=018d1ea895778ad96048d92798174e42&amp;oe=58FFBD5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480" y="1223780"/>
            <a:ext cx="5521261" cy="312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422" y="10954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dirty="0"/>
          </a:p>
        </p:txBody>
      </p:sp>
      <p:sp>
        <p:nvSpPr>
          <p:cNvPr id="5" name="BlokTextu 1"/>
          <p:cNvSpPr txBox="1"/>
          <p:nvPr/>
        </p:nvSpPr>
        <p:spPr>
          <a:xfrm rot="20250629">
            <a:off x="821403" y="556860"/>
            <a:ext cx="33411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smtClean="0">
                <a:latin typeface="Berlin Sans FB" panose="020E0602020502020306" pitchFamily="34" charset="0"/>
              </a:rPr>
              <a:t>Ochutnávka smoothie</a:t>
            </a:r>
            <a:endParaRPr lang="sk-SK" sz="4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444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 rot="20250629">
            <a:off x="687022" y="481802"/>
            <a:ext cx="3341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smtClean="0">
                <a:latin typeface="Berlin Sans FB" panose="020E0602020502020306" pitchFamily="34" charset="0"/>
              </a:rPr>
              <a:t>BUFET</a:t>
            </a:r>
            <a:endParaRPr lang="sk-SK" sz="4400" dirty="0">
              <a:latin typeface="Berlin Sans FB" panose="020E0602020502020306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9" r="15821"/>
          <a:stretch/>
        </p:blipFill>
        <p:spPr>
          <a:xfrm rot="5400000">
            <a:off x="5868254" y="434874"/>
            <a:ext cx="5950991" cy="554099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7" y="2236378"/>
            <a:ext cx="4597773" cy="258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1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 rot="20640857">
            <a:off x="527523" y="448125"/>
            <a:ext cx="1882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600" b="1" dirty="0"/>
              <a:t>PONUKA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2332" y="201438"/>
            <a:ext cx="7047295" cy="58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25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137419" y="4348196"/>
            <a:ext cx="45079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7200" b="1" dirty="0">
                <a:latin typeface="Berlin Sans FB Demi" panose="020E0802020502020306" pitchFamily="34" charset="0"/>
              </a:rPr>
              <a:t>Marketing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1852" y="0"/>
            <a:ext cx="8140148" cy="434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51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985" y="3614465"/>
            <a:ext cx="5531395" cy="2689641"/>
          </a:xfrm>
          <a:prstGeom prst="rect">
            <a:avLst/>
          </a:prstGeom>
        </p:spPr>
      </p:pic>
      <p:sp>
        <p:nvSpPr>
          <p:cNvPr id="2" name="Obdĺžnik 1"/>
          <p:cNvSpPr/>
          <p:nvPr/>
        </p:nvSpPr>
        <p:spPr>
          <a:xfrm>
            <a:off x="999460" y="796636"/>
            <a:ext cx="1027105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400" dirty="0"/>
              <a:t>propagácia našu firmu v priestoroch školy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400" dirty="0"/>
              <a:t>používali sme letáčiky rôznych formátov  a  školský rozhlas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400" dirty="0"/>
              <a:t>oboznamovali ľudí s našimi akciami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sk-SK" sz="2400" dirty="0"/>
              <a:t>na sociálnych sieťach sme mali vytvorené účty</a:t>
            </a:r>
          </a:p>
        </p:txBody>
      </p:sp>
    </p:spTree>
    <p:extLst>
      <p:ext uri="{BB962C8B-B14F-4D97-AF65-F5344CB8AC3E}">
        <p14:creationId xmlns:p14="http://schemas.microsoft.com/office/powerpoint/2010/main" val="1107884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12" y="185530"/>
            <a:ext cx="6864625" cy="606949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 rot="2528913">
            <a:off x="1722783" y="-490329"/>
            <a:ext cx="800219" cy="406841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sk-SK" sz="4000" dirty="0">
                <a:latin typeface="Berlin Sans FB" panose="020E0602020502020306" pitchFamily="34" charset="0"/>
              </a:rPr>
              <a:t>BUDÚCNOSŤ</a:t>
            </a:r>
          </a:p>
        </p:txBody>
      </p:sp>
    </p:spTree>
    <p:extLst>
      <p:ext uri="{BB962C8B-B14F-4D97-AF65-F5344CB8AC3E}">
        <p14:creationId xmlns:p14="http://schemas.microsoft.com/office/powerpoint/2010/main" val="12376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 rot="3146640">
            <a:off x="1023980" y="-147113"/>
            <a:ext cx="800219" cy="237821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sk-SK" sz="4000" dirty="0">
                <a:latin typeface="Berlin Sans FB" panose="020E0602020502020306" pitchFamily="34" charset="0"/>
              </a:rPr>
              <a:t>UDALOSTI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2418002" y="5499652"/>
            <a:ext cx="272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Berlin Sans FB" panose="020E0602020502020306" pitchFamily="34" charset="0"/>
              </a:rPr>
              <a:t>Vitamínový piatok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643" y="1537252"/>
            <a:ext cx="4545782" cy="394914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19" t="4130" r="15542" b="3424"/>
          <a:stretch/>
        </p:blipFill>
        <p:spPr>
          <a:xfrm rot="5400000">
            <a:off x="6492238" y="808075"/>
            <a:ext cx="4979966" cy="409369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BlokTextu 5"/>
          <p:cNvSpPr txBox="1"/>
          <p:nvPr/>
        </p:nvSpPr>
        <p:spPr>
          <a:xfrm>
            <a:off x="8243667" y="5504585"/>
            <a:ext cx="278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Berlin Sans FB" panose="020E0602020502020306" pitchFamily="34" charset="0"/>
              </a:rPr>
              <a:t>6. december</a:t>
            </a:r>
          </a:p>
        </p:txBody>
      </p:sp>
    </p:spTree>
    <p:extLst>
      <p:ext uri="{BB962C8B-B14F-4D97-AF65-F5344CB8AC3E}">
        <p14:creationId xmlns:p14="http://schemas.microsoft.com/office/powerpoint/2010/main" val="1057166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255872" y="252939"/>
            <a:ext cx="64860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4800" b="1" dirty="0">
                <a:latin typeface="Berlin Sans FB" panose="020E0602020502020306" pitchFamily="34" charset="0"/>
              </a:rPr>
              <a:t>Správa dozornej rady</a:t>
            </a:r>
          </a:p>
        </p:txBody>
      </p:sp>
    </p:spTree>
    <p:extLst>
      <p:ext uri="{BB962C8B-B14F-4D97-AF65-F5344CB8AC3E}">
        <p14:creationId xmlns:p14="http://schemas.microsoft.com/office/powerpoint/2010/main" val="125342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2721428" y="2290179"/>
            <a:ext cx="760015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8000" dirty="0">
                <a:latin typeface="Berlin Sans FB Demi" panose="020E0802020502020306" pitchFamily="34" charset="0"/>
              </a:rPr>
              <a:t>Výročná správa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380" y="5004766"/>
            <a:ext cx="45148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1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088" y="826588"/>
            <a:ext cx="8204563" cy="546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4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l="21995"/>
          <a:stretch/>
        </p:blipFill>
        <p:spPr>
          <a:xfrm>
            <a:off x="111163" y="275581"/>
            <a:ext cx="11973260" cy="553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7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9281"/>
          <a:stretch/>
        </p:blipFill>
        <p:spPr>
          <a:xfrm>
            <a:off x="0" y="0"/>
            <a:ext cx="12192000" cy="633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8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50573" y="206203"/>
            <a:ext cx="1174142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dirty="0"/>
          </a:p>
          <a:p>
            <a:r>
              <a:rPr lang="sk-SK" sz="2800" b="1" dirty="0">
                <a:latin typeface="Berlin Sans FB" panose="020E0602020502020306" pitchFamily="34" charset="0"/>
              </a:rPr>
              <a:t>	</a:t>
            </a:r>
          </a:p>
          <a:p>
            <a:r>
              <a:rPr lang="sk-SK" sz="2800" b="1" dirty="0"/>
              <a:t>Naše dosiahnuté ciele JA Firmy </a:t>
            </a:r>
            <a:r>
              <a:rPr lang="sk-SK" sz="2800" b="1" dirty="0" err="1"/>
              <a:t>Snack</a:t>
            </a:r>
            <a:r>
              <a:rPr lang="sk-SK" sz="2800" b="1" dirty="0"/>
              <a:t> </a:t>
            </a:r>
            <a:r>
              <a:rPr lang="sk-SK" sz="2800" b="1" dirty="0" err="1"/>
              <a:t>For</a:t>
            </a:r>
            <a:r>
              <a:rPr lang="sk-SK" sz="2800" b="1" dirty="0"/>
              <a:t> </a:t>
            </a:r>
            <a:r>
              <a:rPr lang="sk-SK" sz="2800" b="1" dirty="0" err="1"/>
              <a:t>You</a:t>
            </a:r>
            <a:r>
              <a:rPr lang="sk-SK" sz="2800" b="1" dirty="0"/>
              <a:t> sú:</a:t>
            </a:r>
            <a:endParaRPr lang="sk-SK" sz="2800" dirty="0"/>
          </a:p>
          <a:p>
            <a:pPr lvl="0">
              <a:lnSpc>
                <a:spcPct val="200000"/>
              </a:lnSpc>
              <a:buFont typeface="Wingdings" pitchFamily="2" charset="2"/>
              <a:buChar char="§"/>
            </a:pPr>
            <a:r>
              <a:rPr lang="sk-SK" sz="2800" dirty="0"/>
              <a:t>získali sme nove skúsenosti</a:t>
            </a:r>
          </a:p>
          <a:p>
            <a:pPr lvl="0">
              <a:lnSpc>
                <a:spcPct val="200000"/>
              </a:lnSpc>
              <a:buFont typeface="Wingdings" pitchFamily="2" charset="2"/>
              <a:buChar char="§"/>
            </a:pPr>
            <a:r>
              <a:rPr lang="sk-SK" sz="2800" dirty="0"/>
              <a:t>uspokojili sme potreby svojich zákazníkov</a:t>
            </a:r>
          </a:p>
          <a:p>
            <a:pPr lvl="0">
              <a:lnSpc>
                <a:spcPct val="200000"/>
              </a:lnSpc>
              <a:buFont typeface="Wingdings" pitchFamily="2" charset="2"/>
              <a:buChar char="§"/>
            </a:pPr>
            <a:r>
              <a:rPr lang="sk-SK" sz="2800" dirty="0"/>
              <a:t>dosiahli sme kladný výsledok hospodárenia</a:t>
            </a:r>
          </a:p>
          <a:p>
            <a:pPr lvl="0">
              <a:lnSpc>
                <a:spcPct val="200000"/>
              </a:lnSpc>
              <a:buFont typeface="Wingdings" pitchFamily="2" charset="2"/>
              <a:buChar char="§"/>
            </a:pPr>
            <a:r>
              <a:rPr lang="sk-SK" sz="2800" dirty="0"/>
              <a:t>vyplatili sme  menovitú hodnotu akcií a dividendy akcionárom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25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1717" y="2591471"/>
            <a:ext cx="2933288" cy="222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 5"/>
          <p:cNvSpPr/>
          <p:nvPr/>
        </p:nvSpPr>
        <p:spPr>
          <a:xfrm>
            <a:off x="297536" y="365343"/>
            <a:ext cx="38459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4400" dirty="0" err="1">
                <a:latin typeface="Berlin Sans FB Demi" panose="020E0802020502020306" pitchFamily="34" charset="0"/>
              </a:rPr>
              <a:t>SWOT</a:t>
            </a:r>
            <a:r>
              <a:rPr lang="sk-SK" sz="4400" dirty="0">
                <a:latin typeface="Berlin Sans FB Demi" panose="020E0802020502020306" pitchFamily="34" charset="0"/>
              </a:rPr>
              <a:t> analýza</a:t>
            </a:r>
          </a:p>
        </p:txBody>
      </p:sp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4808119" y="306388"/>
            <a:ext cx="3309186" cy="2693486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127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sk-SK" sz="1100" b="1" i="0" u="none" strike="noStrike" cap="none" normalizeH="0" baseline="0" dirty="0">
                <a:ln>
                  <a:noFill/>
                </a:ln>
                <a:solidFill>
                  <a:srgbClr val="5F497A"/>
                </a:solidFill>
                <a:effectLst/>
                <a:latin typeface="Calibri" pitchFamily="34" charset="0"/>
              </a:rPr>
              <a:t>Silné stránky: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sk-SK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prispôsobivosť, príjemný zamestnanci, nízke náklady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1938805" y="1915583"/>
            <a:ext cx="3200400" cy="2461043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127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sk-SK" sz="1100" b="1" i="0" u="none" strike="noStrike" cap="none" normalizeH="0" baseline="0">
                <a:ln>
                  <a:noFill/>
                </a:ln>
                <a:solidFill>
                  <a:srgbClr val="5F497A"/>
                </a:solidFill>
                <a:effectLst/>
                <a:latin typeface="Calibri" pitchFamily="34" charset="0"/>
              </a:rPr>
              <a:t>Slabé stránky: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sk-SK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nedostatok času, neskúsenosť,  výkonnosť</a:t>
            </a: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4874292" y="3318458"/>
            <a:ext cx="3162803" cy="2793583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127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sk-SK" sz="1100" b="1" i="0" u="none" strike="noStrike" cap="none" normalizeH="0" baseline="0">
                <a:ln>
                  <a:noFill/>
                </a:ln>
                <a:solidFill>
                  <a:srgbClr val="5F497A"/>
                </a:solidFill>
                <a:effectLst/>
                <a:latin typeface="Calibri" pitchFamily="34" charset="0"/>
              </a:rPr>
              <a:t>Príležitosti: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sk-SK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kultúrne podujatia v škole</a:t>
            </a: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7653000" y="1823132"/>
            <a:ext cx="3039979" cy="2731753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127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sk-SK" sz="1100" b="1" i="0" u="none" strike="noStrike" cap="none" normalizeH="0" baseline="0" dirty="0">
                <a:ln>
                  <a:noFill/>
                </a:ln>
                <a:solidFill>
                  <a:srgbClr val="5F497A"/>
                </a:solidFill>
                <a:effectLst/>
                <a:latin typeface="Calibri" pitchFamily="34" charset="0"/>
              </a:rPr>
              <a:t>Ohrozenia: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sk-SK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konkurencia</a:t>
            </a:r>
            <a:endParaRPr kumimoji="0" 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nimBg="1"/>
      <p:bldP spid="1027" grpId="0" animBg="1"/>
      <p:bldP spid="1028" grpId="0" animBg="1"/>
      <p:bldP spid="10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54" y="287301"/>
            <a:ext cx="3596141" cy="1471032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506" y="2286174"/>
            <a:ext cx="2946886" cy="154870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087" y="288547"/>
            <a:ext cx="3777355" cy="146978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54" y="4330038"/>
            <a:ext cx="3596141" cy="151230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0087" y="4326776"/>
            <a:ext cx="3777355" cy="1454724"/>
          </a:xfrm>
          <a:prstGeom prst="rect">
            <a:avLst/>
          </a:prstGeom>
        </p:spPr>
      </p:pic>
      <p:cxnSp>
        <p:nvCxnSpPr>
          <p:cNvPr id="12" name="Rovná spojovacia šípka 11"/>
          <p:cNvCxnSpPr/>
          <p:nvPr/>
        </p:nvCxnSpPr>
        <p:spPr>
          <a:xfrm>
            <a:off x="7140350" y="3871753"/>
            <a:ext cx="1274780" cy="4550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Rovná spojovacia šípka 13"/>
          <p:cNvCxnSpPr/>
          <p:nvPr/>
        </p:nvCxnSpPr>
        <p:spPr>
          <a:xfrm flipH="1">
            <a:off x="3737113" y="3914618"/>
            <a:ext cx="797873" cy="4121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Rovná spojovacia šípka 17"/>
          <p:cNvCxnSpPr/>
          <p:nvPr/>
        </p:nvCxnSpPr>
        <p:spPr>
          <a:xfrm flipV="1">
            <a:off x="7140350" y="1758333"/>
            <a:ext cx="1274780" cy="5278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Rovná spojovacia šípka 19"/>
          <p:cNvCxnSpPr/>
          <p:nvPr/>
        </p:nvCxnSpPr>
        <p:spPr>
          <a:xfrm flipH="1" flipV="1">
            <a:off x="3737113" y="1758333"/>
            <a:ext cx="780435" cy="5430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60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1461" y="1759227"/>
            <a:ext cx="3867978" cy="386797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027582" y="1881811"/>
            <a:ext cx="50490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800" dirty="0">
                <a:latin typeface="Berlin Sans FB Demi" panose="020E0802020502020306" pitchFamily="34" charset="0"/>
              </a:rPr>
              <a:t>Financie</a:t>
            </a:r>
          </a:p>
        </p:txBody>
      </p:sp>
    </p:spTree>
    <p:extLst>
      <p:ext uri="{BB962C8B-B14F-4D97-AF65-F5344CB8AC3E}">
        <p14:creationId xmlns:p14="http://schemas.microsoft.com/office/powerpoint/2010/main" val="361087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21287" cy="421419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Obdĺžnik 1"/>
          <p:cNvSpPr/>
          <p:nvPr/>
        </p:nvSpPr>
        <p:spPr>
          <a:xfrm>
            <a:off x="3513909" y="2614311"/>
            <a:ext cx="84378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sk-SK" sz="2400" dirty="0"/>
              <a:t>spravovalo všetky finančné prostriedky </a:t>
            </a:r>
          </a:p>
          <a:p>
            <a:pPr marL="285750" indent="-285750" algn="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sk-SK" sz="2400" dirty="0"/>
              <a:t>zhromažďovalo a vyhodnocovalo informácie o zisku, prípadne o stratách spoločnosti</a:t>
            </a:r>
          </a:p>
          <a:p>
            <a:pPr marL="285750" indent="-285750" algn="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sk-SK" sz="2400" dirty="0"/>
              <a:t> Staralo sa o papierovú  podobu finančných záznamov</a:t>
            </a:r>
          </a:p>
          <a:p>
            <a:pPr algn="r">
              <a:lnSpc>
                <a:spcPct val="150000"/>
              </a:lnSpc>
            </a:pPr>
            <a:r>
              <a:rPr lang="sk-SK" sz="2400" dirty="0"/>
              <a:t> (vypisovanie príjmových a výdavkových pokladničných dokladov)</a:t>
            </a:r>
          </a:p>
          <a:p>
            <a:pPr marL="285750" indent="-285750" algn="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sk-SK" sz="2400" dirty="0"/>
              <a:t>viedlo záznamy, ktoré sme využívali na tvorbu výkazov</a:t>
            </a:r>
          </a:p>
        </p:txBody>
      </p:sp>
    </p:spTree>
    <p:extLst>
      <p:ext uri="{BB962C8B-B14F-4D97-AF65-F5344CB8AC3E}">
        <p14:creationId xmlns:p14="http://schemas.microsoft.com/office/powerpoint/2010/main" val="13380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/>
          <p:cNvGraphicFramePr/>
          <p:nvPr>
            <p:extLst>
              <p:ext uri="{D42A27DB-BD31-4B8C-83A1-F6EECF244321}">
                <p14:modId xmlns:p14="http://schemas.microsoft.com/office/powerpoint/2010/main" val="1900895194"/>
              </p:ext>
            </p:extLst>
          </p:nvPr>
        </p:nvGraphicFramePr>
        <p:xfrm>
          <a:off x="7750159" y="0"/>
          <a:ext cx="4030715" cy="207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/>
          <a:srcRect t="11868"/>
          <a:stretch/>
        </p:blipFill>
        <p:spPr>
          <a:xfrm>
            <a:off x="276694" y="365760"/>
            <a:ext cx="11166369" cy="5747656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9351780" y="5517271"/>
            <a:ext cx="1790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>
                <a:solidFill>
                  <a:schemeClr val="accent5">
                    <a:lumMod val="75000"/>
                  </a:schemeClr>
                </a:solidFill>
              </a:rPr>
              <a:t>SPOLU - 553,30€ </a:t>
            </a:r>
          </a:p>
        </p:txBody>
      </p:sp>
      <p:sp>
        <p:nvSpPr>
          <p:cNvPr id="7" name="Obdĺžnik 6"/>
          <p:cNvSpPr/>
          <p:nvPr/>
        </p:nvSpPr>
        <p:spPr>
          <a:xfrm>
            <a:off x="557092" y="365760"/>
            <a:ext cx="1568058" cy="637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362075" algn="l"/>
              </a:tabLst>
            </a:pPr>
            <a:r>
              <a:rPr lang="sk-SK" sz="3600" dirty="0">
                <a:solidFill>
                  <a:srgbClr val="BF8F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Príjmy</a:t>
            </a:r>
            <a:endParaRPr lang="sk-SK" sz="3600" dirty="0">
              <a:effectLst/>
              <a:latin typeface="Berlin Sans FB Demi" panose="020E08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17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Retrospektíva">
  <a:themeElements>
    <a:clrScheme name="Červenooranžová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Retrospektív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387</TotalTime>
  <Words>387</Words>
  <Application>Microsoft Office PowerPoint</Application>
  <PresentationFormat>Custom</PresentationFormat>
  <Paragraphs>119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Retrospektíva</vt:lpstr>
      <vt:lpstr> Valné zhromaždenie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Snack for you, JA FIRMA</dc:title>
  <dc:creator>Kristína Dubecká</dc:creator>
  <cp:lastModifiedBy>User</cp:lastModifiedBy>
  <cp:revision>40</cp:revision>
  <dcterms:created xsi:type="dcterms:W3CDTF">2016-12-05T18:29:46Z</dcterms:created>
  <dcterms:modified xsi:type="dcterms:W3CDTF">2017-04-23T18:12:21Z</dcterms:modified>
</cp:coreProperties>
</file>