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1" r:id="rId8"/>
    <p:sldId id="278" r:id="rId9"/>
    <p:sldId id="279" r:id="rId10"/>
    <p:sldId id="280" r:id="rId11"/>
    <p:sldId id="262" r:id="rId12"/>
    <p:sldId id="273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ECD9A3-6441-46B9-9A9F-076587F1974A}" type="datetimeFigureOut">
              <a:rPr lang="sk-SK" smtClean="0"/>
              <a:pPr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E391FC0-F0B8-4A3A-9C1B-57A3D14190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ndrej\Downloads\Tchaikovsky%20-%20Swan%20Lake%20-%20Scene%20-%20Part%201-8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utkovaz.webnode.sk/romantizmus/" TargetMode="External"/><Relationship Id="rId2" Type="http://schemas.openxmlformats.org/officeDocument/2006/relationships/hyperlink" Target="http://www.webumenia.sk/dielo/SVK:SNG.P_2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nes.sk/studentske-prace/literatura/6734-romantizmus-hlavne-znaky/" TargetMode="External"/><Relationship Id="rId5" Type="http://schemas.openxmlformats.org/officeDocument/2006/relationships/hyperlink" Target="http://birdz.sk/casak/modna-revolucia-biedermeier/19132-clanok.html" TargetMode="External"/><Relationship Id="rId4" Type="http://schemas.openxmlformats.org/officeDocument/2006/relationships/hyperlink" Target="http://memories-of-time.blog.cz/0902/victorian-beauty-zenska-mod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ndrej\Downloads\file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ndrej\Downloads\Nabucco%20-%20Hebrew%20Slaves%20Chorus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ndrej\Downloads\Berlioz%20-%20Symphonie%20Fantastique-%20IV.%20March%20to%20the%20Scaffold%20%5bHD%5d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728" y="1643050"/>
            <a:ext cx="6400800" cy="1295400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Romantizmus</a:t>
            </a:r>
            <a:endParaRPr lang="sk-SK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3429000"/>
            <a:ext cx="6629424" cy="1944216"/>
          </a:xfrm>
        </p:spPr>
        <p:txBody>
          <a:bodyPr>
            <a:normAutofit/>
          </a:bodyPr>
          <a:lstStyle/>
          <a:p>
            <a:r>
              <a:rPr lang="sk-SK" sz="2200" dirty="0" smtClean="0">
                <a:solidFill>
                  <a:schemeClr val="tx1"/>
                </a:solidFill>
              </a:rPr>
              <a:t>Katarína </a:t>
            </a:r>
            <a:r>
              <a:rPr lang="sk-SK" sz="2200" dirty="0" err="1" smtClean="0">
                <a:solidFill>
                  <a:schemeClr val="tx1"/>
                </a:solidFill>
              </a:rPr>
              <a:t>Šlosárová</a:t>
            </a:r>
            <a:r>
              <a:rPr lang="sk-SK" sz="2200" dirty="0" smtClean="0">
                <a:solidFill>
                  <a:schemeClr val="tx1"/>
                </a:solidFill>
              </a:rPr>
              <a:t>, Petronela </a:t>
            </a:r>
            <a:r>
              <a:rPr lang="sk-SK" sz="2200" dirty="0" err="1" smtClean="0">
                <a:solidFill>
                  <a:schemeClr val="tx1"/>
                </a:solidFill>
              </a:rPr>
              <a:t>Čebrová</a:t>
            </a:r>
            <a:r>
              <a:rPr lang="sk-SK" sz="2200" dirty="0" smtClean="0">
                <a:solidFill>
                  <a:schemeClr val="tx1"/>
                </a:solidFill>
              </a:rPr>
              <a:t>, Kristína Dubecká, Andrea Skybová, Zuzana </a:t>
            </a:r>
            <a:r>
              <a:rPr lang="sk-SK" sz="2200" dirty="0" err="1" smtClean="0">
                <a:solidFill>
                  <a:schemeClr val="tx1"/>
                </a:solidFill>
              </a:rPr>
              <a:t>Kočiščáková</a:t>
            </a:r>
            <a:r>
              <a:rPr lang="sk-SK" sz="2200" dirty="0" smtClean="0">
                <a:solidFill>
                  <a:schemeClr val="tx1"/>
                </a:solidFill>
              </a:rPr>
              <a:t>, Slávka </a:t>
            </a:r>
            <a:r>
              <a:rPr lang="sk-SK" sz="2200" dirty="0" err="1" smtClean="0">
                <a:solidFill>
                  <a:schemeClr val="tx1"/>
                </a:solidFill>
              </a:rPr>
              <a:t>Zasadová</a:t>
            </a:r>
            <a:r>
              <a:rPr lang="sk-SK" sz="2200" dirty="0" smtClean="0">
                <a:solidFill>
                  <a:schemeClr val="tx1"/>
                </a:solidFill>
              </a:rPr>
              <a:t>, Helena </a:t>
            </a:r>
            <a:r>
              <a:rPr lang="sk-SK" sz="2200" dirty="0" err="1" smtClean="0">
                <a:solidFill>
                  <a:schemeClr val="tx1"/>
                </a:solidFill>
              </a:rPr>
              <a:t>Spišáková</a:t>
            </a:r>
            <a:r>
              <a:rPr lang="sk-SK" sz="2200" dirty="0" smtClean="0">
                <a:solidFill>
                  <a:schemeClr val="tx1"/>
                </a:solidFill>
              </a:rPr>
              <a:t>, Adrián </a:t>
            </a:r>
            <a:r>
              <a:rPr lang="sk-SK" sz="2200" dirty="0" err="1" smtClean="0">
                <a:solidFill>
                  <a:schemeClr val="tx1"/>
                </a:solidFill>
              </a:rPr>
              <a:t>Verčimák</a:t>
            </a:r>
            <a:r>
              <a:rPr lang="sk-SK" sz="2200" dirty="0" smtClean="0">
                <a:solidFill>
                  <a:schemeClr val="tx1"/>
                </a:solidFill>
              </a:rPr>
              <a:t> a Michal </a:t>
            </a:r>
            <a:r>
              <a:rPr lang="sk-SK" sz="2200" dirty="0" err="1" smtClean="0">
                <a:solidFill>
                  <a:schemeClr val="tx1"/>
                </a:solidFill>
              </a:rPr>
              <a:t>Pancák</a:t>
            </a:r>
            <a:r>
              <a:rPr lang="sk-SK" sz="2200" dirty="0" smtClean="0">
                <a:solidFill>
                  <a:schemeClr val="tx1"/>
                </a:solidFill>
              </a:rPr>
              <a:t>.</a:t>
            </a:r>
            <a:endParaRPr lang="sk-SK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208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071538" y="1179522"/>
            <a:ext cx="492922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sk-SK" sz="2000" b="1" dirty="0" smtClean="0">
                <a:cs typeface="Garamond"/>
              </a:rPr>
              <a:t> </a:t>
            </a:r>
            <a:r>
              <a:rPr lang="en-US" sz="2000" b="1" dirty="0" err="1" smtClean="0">
                <a:cs typeface="Garamond"/>
              </a:rPr>
              <a:t>Klasicko-romantická</a:t>
            </a:r>
            <a:r>
              <a:rPr lang="en-US" sz="2000" b="1" dirty="0" smtClean="0">
                <a:cs typeface="Garamond"/>
              </a:rPr>
              <a:t> </a:t>
            </a:r>
            <a:r>
              <a:rPr lang="en-US" sz="2000" b="1" dirty="0" err="1" smtClean="0">
                <a:cs typeface="Garamond"/>
              </a:rPr>
              <a:t>syntéza</a:t>
            </a:r>
            <a:r>
              <a:rPr lang="en-US" sz="2000" b="1" dirty="0" smtClean="0">
                <a:cs typeface="Garamond"/>
              </a:rPr>
              <a:t>:</a:t>
            </a:r>
            <a:endParaRPr lang="sk-SK" sz="2000" b="1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en-US" sz="2000" i="1" u="sng" dirty="0" err="1" smtClean="0">
                <a:cs typeface="Garamond"/>
              </a:rPr>
              <a:t>Piotr</a:t>
            </a:r>
            <a:r>
              <a:rPr lang="en-US" sz="2000" i="1" u="sng" dirty="0" smtClean="0">
                <a:cs typeface="Garamond"/>
              </a:rPr>
              <a:t> </a:t>
            </a:r>
            <a:r>
              <a:rPr lang="en-US" sz="2000" i="1" u="sng" dirty="0" err="1" smtClean="0">
                <a:cs typeface="Garamond"/>
              </a:rPr>
              <a:t>Iľjič</a:t>
            </a:r>
            <a:r>
              <a:rPr lang="en-US" sz="2000" i="1" u="sng" dirty="0" smtClean="0">
                <a:cs typeface="Garamond"/>
              </a:rPr>
              <a:t> </a:t>
            </a:r>
            <a:r>
              <a:rPr lang="en-US" sz="2000" i="1" u="sng" dirty="0" err="1" smtClean="0">
                <a:cs typeface="Garamond"/>
              </a:rPr>
              <a:t>Čajkovskij</a:t>
            </a:r>
            <a:endParaRPr lang="en-US" sz="2000" i="1" u="sng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ruský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hudobný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skladateľ</a:t>
            </a:r>
            <a:endParaRPr lang="en-US" sz="2000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balety</a:t>
            </a:r>
            <a:r>
              <a:rPr lang="en-US" sz="2000" dirty="0" smtClean="0">
                <a:cs typeface="Garamond"/>
              </a:rPr>
              <a:t>: </a:t>
            </a:r>
            <a:r>
              <a:rPr lang="en-US" sz="2000" dirty="0" err="1" smtClean="0">
                <a:cs typeface="Garamond"/>
              </a:rPr>
              <a:t>Labutie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jazero</a:t>
            </a:r>
            <a:r>
              <a:rPr lang="en-US" sz="2000" dirty="0" smtClean="0">
                <a:cs typeface="Garamond"/>
              </a:rPr>
              <a:t>, </a:t>
            </a:r>
            <a:r>
              <a:rPr lang="sk-SK" sz="2000" dirty="0" smtClean="0">
                <a:cs typeface="Garamond"/>
              </a:rPr>
              <a:t>Spiaca krásavica, </a:t>
            </a:r>
            <a:r>
              <a:rPr lang="sk-SK" sz="2000" dirty="0" smtClean="0">
                <a:cs typeface="Garamond"/>
              </a:rPr>
              <a:t>Luskáčik</a:t>
            </a:r>
          </a:p>
          <a:p>
            <a:pPr>
              <a:lnSpc>
                <a:spcPct val="150000"/>
              </a:lnSpc>
            </a:pPr>
            <a:r>
              <a:rPr lang="en-US" sz="2000" i="1" u="sng" dirty="0" err="1" smtClean="0">
                <a:cs typeface="Garamond"/>
              </a:rPr>
              <a:t>Bedřich</a:t>
            </a:r>
            <a:r>
              <a:rPr lang="en-US" sz="2000" i="1" u="sng" dirty="0" smtClean="0">
                <a:cs typeface="Garamond"/>
              </a:rPr>
              <a:t> Smetana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Čech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tvorca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českej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národnej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hudby</a:t>
            </a:r>
            <a:endParaRPr lang="en-US" sz="2000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opery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Braniboři</a:t>
            </a:r>
            <a:r>
              <a:rPr lang="en-US" sz="2000" dirty="0" smtClean="0">
                <a:cs typeface="Garamond"/>
              </a:rPr>
              <a:t> v </a:t>
            </a:r>
            <a:r>
              <a:rPr lang="en-US" sz="2000" dirty="0" err="1" smtClean="0">
                <a:cs typeface="Garamond"/>
              </a:rPr>
              <a:t>Čechách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Prodaná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nevěsta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Tajemství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Hubička</a:t>
            </a:r>
            <a:endParaRPr lang="en-US" sz="2000" dirty="0" smtClean="0">
              <a:cs typeface="Garamond"/>
            </a:endParaRPr>
          </a:p>
          <a:p>
            <a:pPr>
              <a:lnSpc>
                <a:spcPct val="150000"/>
              </a:lnSpc>
            </a:pPr>
            <a:endParaRPr lang="en-US" dirty="0" smtClean="0">
              <a:cs typeface="Garamond"/>
            </a:endParaRPr>
          </a:p>
          <a:p>
            <a:pPr>
              <a:buFont typeface="Wingdings" pitchFamily="2" charset="2"/>
              <a:buChar char="v"/>
            </a:pPr>
            <a:endParaRPr lang="sk-SK" b="1" dirty="0" smtClean="0">
              <a:cs typeface="Garamond"/>
            </a:endParaRPr>
          </a:p>
          <a:p>
            <a:endParaRPr lang="sk-SK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8604"/>
            <a:ext cx="2705426" cy="22364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2131">
            <a:off x="5668740" y="2687473"/>
            <a:ext cx="2685079" cy="3314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Tchaikovsky - Swan Lake - Scene - Part 1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99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5472138" cy="685800"/>
          </a:xfrm>
        </p:spPr>
        <p:txBody>
          <a:bodyPr>
            <a:normAutofit/>
          </a:bodyPr>
          <a:lstStyle/>
          <a:p>
            <a:r>
              <a:rPr lang="sk-SK" b="1" dirty="0" smtClean="0"/>
              <a:t>Literatúra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214554"/>
            <a:ext cx="7500990" cy="3500462"/>
          </a:xfrm>
        </p:spPr>
        <p:txBody>
          <a:bodyPr>
            <a:noAutofit/>
          </a:bodyPr>
          <a:lstStyle/>
          <a:p>
            <a:r>
              <a:rPr lang="sk-SK" sz="2000" dirty="0" smtClean="0"/>
              <a:t> Obdobie zhruba od konca 18. storočia do polovice 19. storočia.</a:t>
            </a:r>
          </a:p>
          <a:p>
            <a:r>
              <a:rPr lang="sk-SK" sz="2000" dirty="0" smtClean="0"/>
              <a:t>Jeho hlavnou myšlienkou bola </a:t>
            </a:r>
            <a:r>
              <a:rPr lang="sk-SK" sz="2000" b="1" dirty="0" smtClean="0"/>
              <a:t>túžba po slobode</a:t>
            </a:r>
            <a:r>
              <a:rPr lang="sk-SK" sz="2000" dirty="0" smtClean="0"/>
              <a:t> a nádej, že sa zmení spoločenské usporiadanie.</a:t>
            </a:r>
          </a:p>
          <a:p>
            <a:r>
              <a:rPr lang="sk-SK" sz="2000" b="1" dirty="0" smtClean="0"/>
              <a:t>Znaky:</a:t>
            </a:r>
          </a:p>
          <a:p>
            <a:pPr>
              <a:buNone/>
            </a:pPr>
            <a:r>
              <a:rPr lang="sk-SK" sz="2000" dirty="0" smtClean="0"/>
              <a:t>-potláča všetko presné, dokonalé  a usporiadané</a:t>
            </a:r>
          </a:p>
          <a:p>
            <a:pPr>
              <a:buNone/>
            </a:pPr>
            <a:r>
              <a:rPr lang="sk-SK" sz="2000" dirty="0" smtClean="0"/>
              <a:t>-autori kládli dôraz na city, fantáziu, či osamelosť(vyplývala z rozporu medzi snom a skutočnosťou).</a:t>
            </a:r>
            <a:endParaRPr lang="sk-SK" sz="2000" dirty="0"/>
          </a:p>
        </p:txBody>
      </p:sp>
      <p:pic>
        <p:nvPicPr>
          <p:cNvPr id="1031" name="Picture 7" descr="C:\Users\Ondrej\AppData\Local\Microsoft\Windows\INetCache\IE\XAZ0DIZ7\libros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214686"/>
            <a:ext cx="1994184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3255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literatúra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24" y="2143116"/>
            <a:ext cx="7072362" cy="3714776"/>
          </a:xfrm>
        </p:spPr>
        <p:txBody>
          <a:bodyPr>
            <a:normAutofit lnSpcReduction="10000"/>
          </a:bodyPr>
          <a:lstStyle/>
          <a:p>
            <a:r>
              <a:rPr lang="sk-SK" sz="2000" dirty="0" smtClean="0"/>
              <a:t>Základný znak: hromadenie kontrastov. </a:t>
            </a:r>
          </a:p>
          <a:p>
            <a:r>
              <a:rPr lang="sk-SK" sz="2000" dirty="0" smtClean="0"/>
              <a:t>Hlavným protikladom je rozpor medzi snom a skutočnosťou.</a:t>
            </a:r>
          </a:p>
          <a:p>
            <a:r>
              <a:rPr lang="sk-SK" sz="2000" dirty="0" smtClean="0"/>
              <a:t> Hrdinovia: výnimoční ľudia- sú v rozpore so svetom, búria sa proti spoločenským zákonom, preto sa stávajú vydedencami, zbojníkmi, vyhnancami z vlasti. </a:t>
            </a:r>
          </a:p>
          <a:p>
            <a:r>
              <a:rPr lang="sk-SK" sz="2000" dirty="0" smtClean="0"/>
              <a:t>Predstavitelia: </a:t>
            </a:r>
            <a:r>
              <a:rPr lang="sk-SK" sz="2000" dirty="0" err="1" smtClean="0"/>
              <a:t>Johann</a:t>
            </a:r>
            <a:r>
              <a:rPr lang="sk-SK" sz="2000" dirty="0" smtClean="0"/>
              <a:t> W. Goethe, </a:t>
            </a:r>
            <a:r>
              <a:rPr lang="sk-SK" sz="2000" dirty="0" err="1" smtClean="0"/>
              <a:t>Victor</a:t>
            </a:r>
            <a:r>
              <a:rPr lang="sk-SK" sz="2000" dirty="0" smtClean="0"/>
              <a:t> Hugo, </a:t>
            </a:r>
            <a:r>
              <a:rPr lang="sk-SK" sz="2000" dirty="0" err="1" smtClean="0"/>
              <a:t>Charlotte</a:t>
            </a:r>
            <a:r>
              <a:rPr lang="sk-SK" sz="2000" dirty="0" smtClean="0"/>
              <a:t> </a:t>
            </a:r>
            <a:r>
              <a:rPr lang="sk-SK" sz="2000" dirty="0" err="1" smtClean="0"/>
              <a:t>Bronteová</a:t>
            </a:r>
            <a:r>
              <a:rPr lang="sk-SK" sz="2000" dirty="0" smtClean="0"/>
              <a:t>, Alexander S. </a:t>
            </a:r>
            <a:r>
              <a:rPr lang="sk-SK" sz="2000" dirty="0" err="1" smtClean="0"/>
              <a:t>Puškin</a:t>
            </a:r>
            <a:r>
              <a:rPr lang="sk-SK" sz="2000" dirty="0" smtClean="0"/>
              <a:t>, Samo Chalúpka, Janko Kráľ,   Andrej </a:t>
            </a:r>
            <a:r>
              <a:rPr lang="sk-SK" sz="2000" dirty="0" err="1" smtClean="0"/>
              <a:t>Sládkovič</a:t>
            </a:r>
            <a:r>
              <a:rPr lang="sk-SK" sz="2000" dirty="0" smtClean="0"/>
              <a:t>.</a:t>
            </a:r>
          </a:p>
        </p:txBody>
      </p:sp>
      <p:pic>
        <p:nvPicPr>
          <p:cNvPr id="2050" name="Picture 2" descr="https://upload.wikimedia.org/wikipedia/commons/d/d9/CBRichm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857232"/>
            <a:ext cx="1698525" cy="24288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http://www.martinus.sk/data/autori/img/a734.jpg"/>
          <p:cNvPicPr>
            <a:picLocks noChangeAspect="1" noChangeArrowheads="1"/>
          </p:cNvPicPr>
          <p:nvPr/>
        </p:nvPicPr>
        <p:blipFill>
          <a:blip r:embed="rId3"/>
          <a:srcRect l="14852" r="13366" b="11897"/>
          <a:stretch>
            <a:fillRect/>
          </a:stretch>
        </p:blipFill>
        <p:spPr bwMode="auto">
          <a:xfrm>
            <a:off x="7000892" y="3857628"/>
            <a:ext cx="1965461" cy="264320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Architektúra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2214554"/>
            <a:ext cx="4572032" cy="2714644"/>
          </a:xfrm>
        </p:spPr>
        <p:txBody>
          <a:bodyPr>
            <a:normAutofit fontScale="77500" lnSpcReduction="20000"/>
          </a:bodyPr>
          <a:lstStyle/>
          <a:p>
            <a:r>
              <a:rPr lang="sk-SK" sz="2600" dirty="0" smtClean="0"/>
              <a:t>preberá vzory zo stredovekej architektúry - z gotickej a románskej .</a:t>
            </a:r>
          </a:p>
          <a:p>
            <a:r>
              <a:rPr lang="sk-SK" sz="2600" dirty="0" smtClean="0"/>
              <a:t>romantizmus nevytvoril svoj vlastný štýl.</a:t>
            </a:r>
          </a:p>
          <a:p>
            <a:r>
              <a:rPr lang="sk-SK" sz="2600" dirty="0" smtClean="0"/>
              <a:t>uplatňovala sa pri stavbe chrámov a svetských budov.</a:t>
            </a:r>
          </a:p>
          <a:p>
            <a:pPr>
              <a:buNone/>
            </a:pPr>
            <a:endParaRPr lang="sk-SK" sz="5000" dirty="0" smtClean="0"/>
          </a:p>
        </p:txBody>
      </p:sp>
      <p:pic>
        <p:nvPicPr>
          <p:cNvPr id="4" name="Picture 10" descr="http://static.megazlava.sk/images/obrazok-i7461w665h450.jpg"/>
          <p:cNvPicPr>
            <a:picLocks noChangeAspect="1" noChangeArrowheads="1"/>
          </p:cNvPicPr>
          <p:nvPr/>
        </p:nvPicPr>
        <p:blipFill>
          <a:blip r:embed="rId2" cstate="print"/>
          <a:srcRect l="9211" r="7895"/>
          <a:stretch>
            <a:fillRect/>
          </a:stretch>
        </p:blipFill>
        <p:spPr bwMode="auto">
          <a:xfrm>
            <a:off x="5214942" y="2214554"/>
            <a:ext cx="3730755" cy="207719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BlokTextu 4"/>
          <p:cNvSpPr txBox="1"/>
          <p:nvPr/>
        </p:nvSpPr>
        <p:spPr>
          <a:xfrm>
            <a:off x="5500694" y="2285992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Viedenská</a:t>
            </a:r>
            <a:r>
              <a:rPr lang="sk-SK" dirty="0" smtClean="0"/>
              <a:t> </a:t>
            </a:r>
            <a:r>
              <a:rPr lang="sk-SK" b="1" dirty="0" smtClean="0"/>
              <a:t>radnica</a:t>
            </a:r>
            <a:endParaRPr lang="sk-SK" b="1" dirty="0"/>
          </a:p>
        </p:txBody>
      </p:sp>
      <p:pic>
        <p:nvPicPr>
          <p:cNvPr id="6" name="Picture 6" descr="http://www.ox.ac.uk/sites/files/oxford/styles/ow_large_feature/public/field/field_image_main/Keble.jpg?itok=AAx_Ea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500570"/>
            <a:ext cx="5286412" cy="19993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BlokTextu 6"/>
          <p:cNvSpPr txBox="1"/>
          <p:nvPr/>
        </p:nvSpPr>
        <p:spPr>
          <a:xfrm>
            <a:off x="2643174" y="4572008"/>
            <a:ext cx="368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Keble</a:t>
            </a:r>
            <a:r>
              <a:rPr lang="sk-SK" b="1" dirty="0" smtClean="0"/>
              <a:t> </a:t>
            </a:r>
            <a:r>
              <a:rPr lang="sk-SK" b="1" dirty="0" err="1" smtClean="0"/>
              <a:t>College</a:t>
            </a:r>
            <a:r>
              <a:rPr lang="sk-SK" b="1" dirty="0" smtClean="0"/>
              <a:t> ( </a:t>
            </a:r>
            <a:r>
              <a:rPr lang="sk-SK" b="1" dirty="0" err="1" smtClean="0"/>
              <a:t>Oxford</a:t>
            </a:r>
            <a:r>
              <a:rPr lang="sk-SK" b="1" dirty="0" smtClean="0"/>
              <a:t> v Anglicku )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302385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architektúra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2000240"/>
            <a:ext cx="6072230" cy="41434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sz="2400" b="1" dirty="0" smtClean="0"/>
              <a:t>Architektúra na SR:</a:t>
            </a:r>
          </a:p>
          <a:p>
            <a:r>
              <a:rPr lang="sk-SK" sz="2400" dirty="0" smtClean="0"/>
              <a:t>Najprv prvky neskorého </a:t>
            </a:r>
            <a:r>
              <a:rPr lang="sk-SK" sz="2400" dirty="0" err="1" smtClean="0"/>
              <a:t>klacisizmu</a:t>
            </a:r>
            <a:r>
              <a:rPr lang="sk-SK" sz="2400" dirty="0" smtClean="0"/>
              <a:t> .</a:t>
            </a:r>
          </a:p>
          <a:p>
            <a:r>
              <a:rPr lang="sk-SK" sz="2400" dirty="0" smtClean="0"/>
              <a:t> Neskôr prvky historizmus, ktorého inšpiráciou bola gotika.</a:t>
            </a:r>
          </a:p>
          <a:p>
            <a:r>
              <a:rPr lang="sk-SK" sz="2400" dirty="0" smtClean="0"/>
              <a:t> Pri výstavbe a prestavbe kaštieľov sa uplatnila </a:t>
            </a:r>
            <a:r>
              <a:rPr lang="sk-SK" sz="2400" dirty="0" err="1" smtClean="0"/>
              <a:t>neogotika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Prestavba zámku vo Veľkých Uherciach. Stavby kostolov v Bratislave – Kapucínsky a </a:t>
            </a:r>
            <a:r>
              <a:rPr lang="sk-SK" sz="2400" dirty="0" err="1" smtClean="0"/>
              <a:t>Blumentálsky</a:t>
            </a:r>
            <a:r>
              <a:rPr lang="sk-SK" sz="2400" dirty="0" smtClean="0"/>
              <a:t> – cirkevná architektúra.</a:t>
            </a:r>
          </a:p>
          <a:p>
            <a:endParaRPr lang="sk-SK" dirty="0"/>
          </a:p>
        </p:txBody>
      </p:sp>
      <p:pic>
        <p:nvPicPr>
          <p:cNvPr id="4" name="Picture 8" descr="https://upload.wikimedia.org/wikipedia/commons/f/f7/Bazilika_sv._Jilj%C3%AD.jpg"/>
          <p:cNvPicPr>
            <a:picLocks noChangeAspect="1" noChangeArrowheads="1"/>
          </p:cNvPicPr>
          <p:nvPr/>
        </p:nvPicPr>
        <p:blipFill>
          <a:blip r:embed="rId2" cstate="print"/>
          <a:srcRect l="7500" r="5000"/>
          <a:stretch>
            <a:fillRect/>
          </a:stretch>
        </p:blipFill>
        <p:spPr bwMode="auto">
          <a:xfrm>
            <a:off x="6429388" y="2357430"/>
            <a:ext cx="2500330" cy="231615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Obdĺžnik 4"/>
          <p:cNvSpPr/>
          <p:nvPr/>
        </p:nvSpPr>
        <p:spPr>
          <a:xfrm>
            <a:off x="6072198" y="2285992"/>
            <a:ext cx="28490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sk-SK" dirty="0" smtClean="0"/>
              <a:t>Bazilika </a:t>
            </a:r>
            <a:r>
              <a:rPr lang="sk-SK" dirty="0" err="1" smtClean="0"/>
              <a:t>sv.Egídia</a:t>
            </a:r>
            <a:r>
              <a:rPr lang="sk-SK" dirty="0" smtClean="0"/>
              <a:t> v Bardejove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806571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Sochárstvo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Inšpirovaný prírodou a hrdinskou minulosťou.</a:t>
            </a:r>
          </a:p>
          <a:p>
            <a:r>
              <a:rPr lang="sk-SK" sz="2000" dirty="0" smtClean="0"/>
              <a:t>Akty, sochy vo voľnom priestranstve, sochárske náhrobky,          </a:t>
            </a:r>
          </a:p>
          <a:p>
            <a:pPr>
              <a:buNone/>
            </a:pPr>
            <a:r>
              <a:rPr lang="sk-SK" sz="2000" dirty="0" smtClean="0"/>
              <a:t>     portrétne busty.</a:t>
            </a:r>
          </a:p>
          <a:p>
            <a:r>
              <a:rPr lang="sk-SK" sz="2000" dirty="0" smtClean="0"/>
              <a:t> Hlavní predstavitelia: Louis </a:t>
            </a:r>
            <a:r>
              <a:rPr lang="sk-SK" sz="2000" dirty="0" err="1" smtClean="0"/>
              <a:t>Barye</a:t>
            </a:r>
            <a:r>
              <a:rPr lang="sk-SK" sz="2000" dirty="0" smtClean="0"/>
              <a:t>, </a:t>
            </a:r>
            <a:r>
              <a:rPr lang="sk-SK" sz="2000" dirty="0" err="1" smtClean="0"/>
              <a:t>Jean</a:t>
            </a:r>
            <a:r>
              <a:rPr lang="sk-SK" sz="2000" dirty="0" smtClean="0"/>
              <a:t> </a:t>
            </a:r>
            <a:r>
              <a:rPr lang="sk-SK" sz="2000" dirty="0" err="1" smtClean="0"/>
              <a:t>Baptiste</a:t>
            </a:r>
            <a:r>
              <a:rPr lang="sk-SK" sz="2000" dirty="0" smtClean="0"/>
              <a:t> </a:t>
            </a:r>
            <a:r>
              <a:rPr lang="sk-SK" sz="2000" dirty="0" err="1" smtClean="0"/>
              <a:t>Carpeaux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Na Slovensku  sa prejavil ojedinele.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15952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448272" cy="435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5" name="TextovéPole 6"/>
          <p:cNvSpPr txBox="1"/>
          <p:nvPr/>
        </p:nvSpPr>
        <p:spPr>
          <a:xfrm>
            <a:off x="755576" y="4941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Hrob Jána Hollého</a:t>
            </a:r>
            <a:endParaRPr lang="sk-SK" b="1" dirty="0"/>
          </a:p>
        </p:txBody>
      </p:sp>
      <p:pic>
        <p:nvPicPr>
          <p:cNvPr id="6" name="Picture 4" descr="http://p9.storage.canalblog.com/91/85/119589/76269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2376264" cy="3378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7" name="TextovéPole 7"/>
          <p:cNvSpPr txBox="1"/>
          <p:nvPr/>
        </p:nvSpPr>
        <p:spPr>
          <a:xfrm>
            <a:off x="3214678" y="150017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Theseus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Minotaurus</a:t>
            </a:r>
            <a:endParaRPr lang="sk-SK" dirty="0"/>
          </a:p>
        </p:txBody>
      </p:sp>
      <p:pic>
        <p:nvPicPr>
          <p:cNvPr id="8" name="Picture 6" descr="http://www.metmuseum.org/toah/images/hb/hb_67.250.jpg"/>
          <p:cNvPicPr>
            <a:picLocks noChangeAspect="1" noChangeArrowheads="1"/>
          </p:cNvPicPr>
          <p:nvPr/>
        </p:nvPicPr>
        <p:blipFill>
          <a:blip r:embed="rId4" cstate="print"/>
          <a:srcRect l="7064" r="8167"/>
          <a:stretch>
            <a:fillRect/>
          </a:stretch>
        </p:blipFill>
        <p:spPr bwMode="auto">
          <a:xfrm>
            <a:off x="5857884" y="571480"/>
            <a:ext cx="286851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" name="TextovéPole 8"/>
          <p:cNvSpPr txBox="1"/>
          <p:nvPr/>
        </p:nvSpPr>
        <p:spPr>
          <a:xfrm>
            <a:off x="6000760" y="47863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Ugolino</a:t>
            </a:r>
            <a:r>
              <a:rPr lang="sk-SK" b="1" dirty="0" smtClean="0"/>
              <a:t> a jeho synovia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97673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1071546"/>
            <a:ext cx="6400800" cy="928694"/>
          </a:xfrm>
        </p:spPr>
        <p:txBody>
          <a:bodyPr/>
          <a:lstStyle/>
          <a:p>
            <a:r>
              <a:rPr lang="sk-SK" b="1" dirty="0" smtClean="0"/>
              <a:t>móda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438400"/>
            <a:ext cx="6629424" cy="3276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Ženy</a:t>
            </a:r>
            <a:r>
              <a:rPr lang="sk-SK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1500" indent="-571500"/>
            <a: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Žena sa chápala ako ozdoba muža.</a:t>
            </a:r>
          </a:p>
          <a:p>
            <a:pPr marL="571500" indent="-571500"/>
            <a: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Korzety, spodničky, krinolíny, šnurovačky, </a:t>
            </a:r>
            <a:b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sukne v tvare kužeľa, nízka obuv, široké rukávy,</a:t>
            </a:r>
            <a:b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šatky, šperky, zopnuté vlasy, svetlý mejkap, klobúky. </a:t>
            </a:r>
          </a:p>
          <a:p>
            <a:pPr marL="571500" indent="-571500"/>
            <a:r>
              <a:rPr lang="sk-SK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Prvky z prírody – kvety, ovocie. 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7" y="634549"/>
            <a:ext cx="2377676" cy="29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357694"/>
            <a:ext cx="3057128" cy="106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1574371" cy="336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08200"/>
            <a:ext cx="276225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557">
            <a:off x="433650" y="480782"/>
            <a:ext cx="2431827" cy="350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46" y="3939872"/>
            <a:ext cx="2697297" cy="234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98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móda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57290" y="2071678"/>
            <a:ext cx="6400800" cy="3048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/>
              <a:t>Muži</a:t>
            </a:r>
            <a:endParaRPr lang="sk-SK" sz="2000" b="1" dirty="0" smtClean="0"/>
          </a:p>
          <a:p>
            <a:pPr marL="571500" indent="-571500"/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Kockované vesty, frak, plášte, dlhé úzke nohavice svetlej farby, košele,  golieriky, topánky na nízkom opätku.</a:t>
            </a:r>
          </a:p>
          <a:p>
            <a:pPr marL="571500" indent="-571500"/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Fúzy, klobúky, palička. </a:t>
            </a:r>
          </a:p>
          <a:p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429132"/>
            <a:ext cx="3101437" cy="21210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714752"/>
            <a:ext cx="2841104" cy="28411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357290" y="1571612"/>
            <a:ext cx="6643734" cy="350046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Monotype Corsiva" pitchFamily="66" charset="0"/>
              </a:rPr>
              <a:t>„</a:t>
            </a:r>
            <a:r>
              <a:rPr lang="sk-SK" sz="4000" b="1" dirty="0" err="1" smtClean="0">
                <a:latin typeface="Monotype Corsiva" pitchFamily="66" charset="0"/>
              </a:rPr>
              <a:t>RomaNtiZMU</a:t>
            </a:r>
            <a:r>
              <a:rPr lang="sk-SK" sz="4000" b="1" dirty="0" smtClean="0">
                <a:latin typeface="Monotype Corsiva" pitchFamily="66" charset="0"/>
              </a:rPr>
              <a:t> NEJDE... O </a:t>
            </a:r>
            <a:r>
              <a:rPr lang="sk-SK" sz="4000" b="1" dirty="0" err="1" smtClean="0">
                <a:latin typeface="Monotype Corsiva" pitchFamily="66" charset="0"/>
              </a:rPr>
              <a:t>VýBER</a:t>
            </a:r>
            <a:r>
              <a:rPr lang="sk-SK" sz="4000" b="1" dirty="0" smtClean="0">
                <a:latin typeface="Monotype Corsiva" pitchFamily="66" charset="0"/>
              </a:rPr>
              <a:t> </a:t>
            </a:r>
            <a:r>
              <a:rPr lang="sk-SK" sz="4000" b="1" dirty="0" err="1" smtClean="0">
                <a:latin typeface="Monotype Corsiva" pitchFamily="66" charset="0"/>
              </a:rPr>
              <a:t>TéMY</a:t>
            </a:r>
            <a:r>
              <a:rPr lang="sk-SK" sz="4000" b="1" dirty="0" smtClean="0">
                <a:latin typeface="Monotype Corsiva" pitchFamily="66" charset="0"/>
              </a:rPr>
              <a:t>, ANI O </a:t>
            </a:r>
            <a:r>
              <a:rPr lang="sk-SK" sz="4000" b="1" dirty="0" err="1" smtClean="0">
                <a:latin typeface="Monotype Corsiva" pitchFamily="66" charset="0"/>
              </a:rPr>
              <a:t>PRESNú</a:t>
            </a:r>
            <a:r>
              <a:rPr lang="sk-SK" sz="4000" b="1" dirty="0" smtClean="0">
                <a:latin typeface="Monotype Corsiva" pitchFamily="66" charset="0"/>
              </a:rPr>
              <a:t> PRAVDU, ALE O </a:t>
            </a:r>
            <a:r>
              <a:rPr lang="sk-SK" sz="4000" b="1" dirty="0" err="1" smtClean="0">
                <a:latin typeface="Monotype Corsiva" pitchFamily="66" charset="0"/>
              </a:rPr>
              <a:t>SPôSOB</a:t>
            </a:r>
            <a:r>
              <a:rPr lang="sk-SK" sz="4000" b="1" dirty="0" smtClean="0">
                <a:latin typeface="Monotype Corsiva" pitchFamily="66" charset="0"/>
              </a:rPr>
              <a:t> </a:t>
            </a:r>
            <a:r>
              <a:rPr lang="sk-SK" sz="4000" b="1" dirty="0" err="1" smtClean="0">
                <a:latin typeface="Monotype Corsiva" pitchFamily="66" charset="0"/>
              </a:rPr>
              <a:t>CíTENIA</a:t>
            </a:r>
            <a:r>
              <a:rPr lang="sk-SK" sz="4000" b="1" dirty="0" smtClean="0">
                <a:latin typeface="Monotype Corsiva" pitchFamily="66" charset="0"/>
              </a:rPr>
              <a:t>.“</a:t>
            </a:r>
            <a:br>
              <a:rPr lang="sk-SK" sz="4000" b="1" dirty="0" smtClean="0">
                <a:latin typeface="Monotype Corsiva" pitchFamily="66" charset="0"/>
              </a:rPr>
            </a:br>
            <a:r>
              <a:rPr lang="sk-SK" sz="1600" dirty="0" err="1" smtClean="0">
                <a:latin typeface="Monotype Corsiva" pitchFamily="66" charset="0"/>
              </a:rPr>
              <a:t>Charles</a:t>
            </a:r>
            <a:r>
              <a:rPr lang="sk-SK" sz="1600" dirty="0" smtClean="0">
                <a:latin typeface="Monotype Corsiva" pitchFamily="66" charset="0"/>
              </a:rPr>
              <a:t> </a:t>
            </a:r>
            <a:r>
              <a:rPr lang="sk-SK" sz="1600" dirty="0" err="1" smtClean="0">
                <a:latin typeface="Monotype Corsiva" pitchFamily="66" charset="0"/>
              </a:rPr>
              <a:t>Baudelaire</a:t>
            </a:r>
            <a:r>
              <a:rPr lang="sk-SK" sz="1600" dirty="0" smtClean="0">
                <a:latin typeface="Monotype Corsiva" pitchFamily="66" charset="0"/>
              </a:rPr>
              <a:t>, francúzsky básnik, 1846</a:t>
            </a:r>
            <a:br>
              <a:rPr lang="sk-SK" sz="1600" dirty="0" smtClean="0">
                <a:latin typeface="Monotype Corsiva" pitchFamily="66" charset="0"/>
              </a:rPr>
            </a:br>
            <a:endParaRPr lang="sk-SK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886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24" y="2143116"/>
            <a:ext cx="7358114" cy="3571900"/>
          </a:xfrm>
        </p:spPr>
        <p:txBody>
          <a:bodyPr>
            <a:noAutofit/>
          </a:bodyPr>
          <a:lstStyle/>
          <a:p>
            <a:r>
              <a:rPr lang="sk-SK" sz="2000" dirty="0" smtClean="0"/>
              <a:t>Kritické postoje k tézam mysliteľov osvietenstva (nekonečné možnosti ľudského pokroku a zdokonaľovania sa).</a:t>
            </a:r>
          </a:p>
          <a:p>
            <a:r>
              <a:rPr lang="sk-SK" sz="2000" dirty="0" smtClean="0"/>
              <a:t>Dosiahla vysokú úroveň.</a:t>
            </a:r>
          </a:p>
          <a:p>
            <a:r>
              <a:rPr lang="sk-SK" sz="2000" dirty="0" smtClean="0"/>
              <a:t>Hlavným zdrojom poznania pre vedcov bola príroda.</a:t>
            </a:r>
          </a:p>
          <a:p>
            <a:r>
              <a:rPr lang="sk-SK" sz="2000" dirty="0" smtClean="0"/>
              <a:t>Rozvíjala sa turistika.</a:t>
            </a:r>
          </a:p>
          <a:p>
            <a:r>
              <a:rPr lang="sk-SK" sz="2000" dirty="0" smtClean="0"/>
              <a:t>V roku 1840 došlo k úpadku kvôli presmerovaniu pôsobenia intelektuálov na nové hnutie pozitivizmus.</a:t>
            </a:r>
          </a:p>
          <a:p>
            <a:endParaRPr lang="sk-SK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400800" cy="685800"/>
          </a:xfrm>
        </p:spPr>
        <p:txBody>
          <a:bodyPr/>
          <a:lstStyle/>
          <a:p>
            <a:r>
              <a:rPr lang="sk-SK" b="1" dirty="0" smtClean="0"/>
              <a:t>veda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24" y="2071678"/>
            <a:ext cx="6643734" cy="371477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sk-SK" sz="2200" dirty="0"/>
              <a:t>THOMAS </a:t>
            </a:r>
            <a:r>
              <a:rPr lang="sk-SK" sz="2200" dirty="0" smtClean="0"/>
              <a:t>MALTHUS</a:t>
            </a:r>
            <a:endParaRPr lang="sk-SK" sz="2200" dirty="0"/>
          </a:p>
          <a:p>
            <a:r>
              <a:rPr lang="sk-SK" sz="2000" dirty="0"/>
              <a:t>britský profesor </a:t>
            </a:r>
            <a:r>
              <a:rPr lang="sk-SK" sz="2000" dirty="0" smtClean="0"/>
              <a:t>ktorý zaviedol teóriu </a:t>
            </a:r>
            <a:r>
              <a:rPr lang="sk-SK" sz="2000" dirty="0"/>
              <a:t>rastu populácie „</a:t>
            </a:r>
            <a:r>
              <a:rPr lang="sk-SK" sz="2000" dirty="0" err="1"/>
              <a:t>malthusiánstvo</a:t>
            </a:r>
            <a:r>
              <a:rPr lang="sk-SK" sz="2000" dirty="0"/>
              <a:t>“ (rýchle </a:t>
            </a:r>
            <a:r>
              <a:rPr lang="sk-SK" sz="2000" dirty="0" smtClean="0"/>
              <a:t>sa zvyšujúci </a:t>
            </a:r>
            <a:r>
              <a:rPr lang="sk-SK" sz="2000" dirty="0"/>
              <a:t>počet obyvateľstva privedie ľudstvo </a:t>
            </a:r>
            <a:r>
              <a:rPr lang="sk-SK" sz="2000" dirty="0" smtClean="0"/>
              <a:t>k chudobe </a:t>
            </a:r>
            <a:r>
              <a:rPr lang="sk-SK" sz="2000" dirty="0"/>
              <a:t>a záhube</a:t>
            </a:r>
            <a:r>
              <a:rPr lang="sk-SK" sz="2000" dirty="0" smtClean="0"/>
              <a:t>)</a:t>
            </a:r>
          </a:p>
          <a:p>
            <a:pPr>
              <a:buNone/>
            </a:pPr>
            <a:r>
              <a:rPr lang="sk-SK" sz="2200" dirty="0" smtClean="0"/>
              <a:t>JAN EVANGELISTA PURKYNĚ</a:t>
            </a:r>
          </a:p>
          <a:p>
            <a:pPr marL="285750" indent="-285750"/>
            <a:r>
              <a:rPr lang="sk-SK" sz="2000" dirty="0" smtClean="0"/>
              <a:t>český fyziológ lekár a entomológ, zakladateľ cytológie.</a:t>
            </a:r>
          </a:p>
          <a:p>
            <a:pPr marL="285750" indent="-285750"/>
            <a:r>
              <a:rPr lang="sk-SK" sz="2000" dirty="0" smtClean="0"/>
              <a:t>v r. 1837 ako prvý zaviedol pojem protoplazma.</a:t>
            </a:r>
          </a:p>
          <a:p>
            <a:pPr>
              <a:buNone/>
            </a:pPr>
            <a:endParaRPr lang="sk-SK" sz="2000" dirty="0" smtClean="0"/>
          </a:p>
          <a:p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00108"/>
            <a:ext cx="2000264" cy="20002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500430" y="1500174"/>
            <a:ext cx="202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Predstavitelia</a:t>
            </a:r>
            <a:endParaRPr lang="sk-SK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929066"/>
            <a:ext cx="2135673" cy="24482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952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Maliarstvo</a:t>
            </a:r>
            <a:endParaRPr lang="sk-SK" b="1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 smtClean="0"/>
              <a:t>Umenie by malo byť formou sebavyjadrenia nie len                                                                                  tovarom.</a:t>
            </a:r>
          </a:p>
          <a:p>
            <a:pPr marL="285750" indent="-285750"/>
            <a:r>
              <a:rPr lang="sk-SK" sz="2000" dirty="0" smtClean="0"/>
              <a:t>Zavrhnuté prísne pravidlá klasicizmu.</a:t>
            </a:r>
          </a:p>
          <a:p>
            <a:pPr marL="285750" indent="-285750"/>
            <a:r>
              <a:rPr lang="sk-SK" sz="2000" dirty="0" smtClean="0"/>
              <a:t>Zobrazovanie námetov z oblastí prírody, individuálneho vedomia a kultúrnych dejín svojich národov.</a:t>
            </a:r>
            <a:endParaRPr lang="sk-SK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3861048"/>
            <a:ext cx="5792688" cy="162535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8" name="Picture 4" descr="C:\Users\Adrián\Desktop\Eugène_Delacroix_-_La_liberté_guidant_le_pe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" y="1"/>
            <a:ext cx="91129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85720" y="6357958"/>
            <a:ext cx="4006415" cy="252028"/>
          </a:xfrm>
          <a:prstGeom prst="rect">
            <a:avLst/>
          </a:prstGeom>
          <a:solidFill>
            <a:schemeClr val="bg1"/>
          </a:solidFill>
        </p:spPr>
        <p:txBody>
          <a:bodyPr wrap="square" tIns="324000" rtlCol="0" anchor="ctr" anchorCtr="0">
            <a:noAutofit/>
          </a:bodyPr>
          <a:lstStyle/>
          <a:p>
            <a:pPr algn="ctr"/>
            <a:r>
              <a:rPr lang="sk-SK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  <a:r>
              <a:rPr lang="sk-SK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sk-SK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k-SK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Eugène</a:t>
            </a:r>
            <a:r>
              <a:rPr lang="sk-SK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Delacroix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06571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1538" y="2428868"/>
            <a:ext cx="7000924" cy="2919426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</a:rPr>
              <a:t>KAMENICKÝ, M. a kol.: DEJEPIS - svetové dejiny pre 2. ročník gymnázií. Bratislava : Slovenské pedagogické nakladateľstvo - Mladé letá, s.r.o., 2003. s.98-100. ISBN 80-10-00149-X</a:t>
            </a:r>
          </a:p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</a:rPr>
              <a:t>HART-DAVIS, A.: História. Bratislava : </a:t>
            </a:r>
            <a:r>
              <a:rPr lang="sk-SK" sz="1400" dirty="0" err="1" smtClean="0">
                <a:solidFill>
                  <a:schemeClr val="bg1"/>
                </a:solidFill>
              </a:rPr>
              <a:t>Ikar</a:t>
            </a:r>
            <a:r>
              <a:rPr lang="sk-SK" sz="1400" dirty="0" smtClean="0">
                <a:solidFill>
                  <a:schemeClr val="bg1"/>
                </a:solidFill>
              </a:rPr>
              <a:t>, a.s., 2014. s.338-339. ISBN 978-80-551-4006-3</a:t>
            </a:r>
          </a:p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  <a:hlinkClick r:id="rId2"/>
              </a:rPr>
              <a:t>http://www.webumenia.sk/dielo/SVK:SNG.P_228</a:t>
            </a: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  <a:hlinkClick r:id="rId3"/>
              </a:rPr>
              <a:t>http://kutkovaz.webnode.sk/romantizmus/</a:t>
            </a: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  <a:hlinkClick r:id="rId4"/>
              </a:rPr>
              <a:t>http://memories-of-time.blog.cz/0902/victorian-beauty-zenska-moda</a:t>
            </a: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  <a:hlinkClick r:id="rId5"/>
              </a:rPr>
              <a:t>http://birdz.sk/casak/modna-revolucia-biedermeier/19132-clanok.html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sk-SK" sz="1400" dirty="0" smtClean="0">
                <a:solidFill>
                  <a:schemeClr val="bg1"/>
                </a:solidFill>
                <a:hlinkClick r:id="rId6"/>
              </a:rPr>
              <a:t>http://www.zones.sk/studentske-prace/literatura/6734-romantizmus-hlavne-znaky/</a:t>
            </a: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28728" y="1857364"/>
            <a:ext cx="6215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/>
              <a:t>Ďakujeme </a:t>
            </a:r>
          </a:p>
          <a:p>
            <a:pPr algn="ctr"/>
            <a:r>
              <a:rPr lang="sk-SK" sz="8000" dirty="0" smtClean="0"/>
              <a:t>za pozornosť!</a:t>
            </a:r>
            <a:endParaRPr lang="sk-SK" sz="8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000100" y="2285992"/>
            <a:ext cx="3343276" cy="34194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sz="3600" b="1" dirty="0" smtClean="0"/>
              <a:t>1.Čo je romantizmus?</a:t>
            </a:r>
          </a:p>
          <a:p>
            <a:pPr>
              <a:buNone/>
            </a:pPr>
            <a:r>
              <a:rPr lang="sk-SK" sz="3600" b="1" dirty="0" smtClean="0"/>
              <a:t>2.Vznik romantizmu.</a:t>
            </a:r>
          </a:p>
          <a:p>
            <a:pPr>
              <a:buNone/>
            </a:pPr>
            <a:r>
              <a:rPr lang="sk-SK" sz="3600" b="1" dirty="0" smtClean="0"/>
              <a:t>3.Romantizmus v: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Hudbe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Literatúre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Architektúre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Sochárstve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OBSAH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>
          <a:xfrm>
            <a:off x="4929190" y="2428868"/>
            <a:ext cx="3124200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sz="2000" dirty="0" smtClean="0"/>
              <a:t>Móde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Vede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Maliarstve</a:t>
            </a:r>
          </a:p>
          <a:p>
            <a:pPr>
              <a:buNone/>
            </a:pPr>
            <a:r>
              <a:rPr lang="sk-SK" sz="2000" b="1" dirty="0" smtClean="0"/>
              <a:t>4.Zdroje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58049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je romantizmus?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1538" y="2438400"/>
            <a:ext cx="7072362" cy="3048001"/>
          </a:xfrm>
        </p:spPr>
        <p:txBody>
          <a:bodyPr>
            <a:normAutofit/>
          </a:bodyPr>
          <a:lstStyle/>
          <a:p>
            <a:r>
              <a:rPr lang="sk-SK" sz="2000" dirty="0" smtClean="0"/>
              <a:t> Je romantickým a ideovým hnutím</a:t>
            </a:r>
          </a:p>
          <a:p>
            <a:r>
              <a:rPr lang="sk-SK" sz="2000" dirty="0" smtClean="0"/>
              <a:t>Romantizmus nadraďuje sebavyjadrenie, intuíciu, cit a   </a:t>
            </a:r>
          </a:p>
          <a:p>
            <a:pPr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predstavivosť nad rozum, znamenal začiatok rozlišovania medzi </a:t>
            </a:r>
          </a:p>
          <a:p>
            <a:pPr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umením a vedou.</a:t>
            </a:r>
          </a:p>
          <a:p>
            <a:pPr marL="285750" indent="-285750"/>
            <a:r>
              <a:rPr lang="sk-SK" sz="2000" dirty="0" smtClean="0"/>
              <a:t>Odmietavá reakcia na osvietenstvo a obrat od rozumu k citu.</a:t>
            </a:r>
          </a:p>
          <a:p>
            <a:pPr marL="285750" indent="-285750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61813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Vznik romantizmu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1538" y="2357430"/>
            <a:ext cx="4857784" cy="3214710"/>
          </a:xfrm>
        </p:spPr>
        <p:txBody>
          <a:bodyPr/>
          <a:lstStyle/>
          <a:p>
            <a:r>
              <a:rPr lang="sk-SK" sz="2000" dirty="0" smtClean="0"/>
              <a:t>Zakladateľ: </a:t>
            </a:r>
            <a:r>
              <a:rPr lang="sk-SK" sz="2000" dirty="0" err="1" smtClean="0"/>
              <a:t>Jean-Jacques</a:t>
            </a:r>
            <a:r>
              <a:rPr lang="sk-SK" sz="2000" dirty="0" smtClean="0"/>
              <a:t> </a:t>
            </a:r>
            <a:r>
              <a:rPr lang="sk-SK" sz="2000" dirty="0" err="1" smtClean="0"/>
              <a:t>Rousseau</a:t>
            </a:r>
            <a:r>
              <a:rPr lang="sk-SK" sz="2000" dirty="0" smtClean="0"/>
              <a:t> (Francúzsko).</a:t>
            </a:r>
          </a:p>
          <a:p>
            <a:r>
              <a:rPr lang="sk-SK" sz="2000" dirty="0" smtClean="0"/>
              <a:t>Znepokojovalo ho, že cit a predstavivosť premohlo racionálne myslenie.</a:t>
            </a:r>
          </a:p>
          <a:p>
            <a:r>
              <a:rPr lang="sk-SK" sz="2000" dirty="0" smtClean="0"/>
              <a:t>Prví stúpenci neboli Francúzi, ale </a:t>
            </a:r>
            <a:r>
              <a:rPr lang="sk-SK" sz="2000" dirty="0"/>
              <a:t>n</a:t>
            </a:r>
            <a:r>
              <a:rPr lang="sk-SK" sz="2000" dirty="0" smtClean="0"/>
              <a:t>emeckí spisovatelia.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https://upload.wikimedia.org/wikipedia/commons/thumb/b/b7/Jean-Jacques_Rousseau_(painted_portrait).jpg/735px-Jean-Jacques_Rousseau_(painted_portra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714620"/>
            <a:ext cx="2643206" cy="3678911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57792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Vznik romantizmu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14678" y="2438400"/>
            <a:ext cx="5000660" cy="3276616"/>
          </a:xfrm>
        </p:spPr>
        <p:txBody>
          <a:bodyPr>
            <a:normAutofit lnSpcReduction="10000"/>
          </a:bodyPr>
          <a:lstStyle/>
          <a:p>
            <a:r>
              <a:rPr lang="sk-SK" sz="2000" dirty="0" smtClean="0"/>
              <a:t>Nemeckí básnici, prozaici sa pod vplyvom J. W. </a:t>
            </a:r>
            <a:r>
              <a:rPr lang="sk-SK" sz="2000" dirty="0" err="1" smtClean="0"/>
              <a:t>Goetheho</a:t>
            </a:r>
            <a:r>
              <a:rPr lang="sk-SK" sz="2000" dirty="0" smtClean="0"/>
              <a:t> stali zástancami hnutia STURM AND DRAIG </a:t>
            </a:r>
            <a:r>
              <a:rPr lang="en-US" sz="2000" dirty="0" smtClean="0"/>
              <a:t>(</a:t>
            </a:r>
            <a:r>
              <a:rPr lang="sk-SK" sz="2000" dirty="0" smtClean="0"/>
              <a:t>búrka a tlak</a:t>
            </a:r>
            <a:r>
              <a:rPr lang="en-US" sz="2000" dirty="0" smtClean="0"/>
              <a:t>)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Opovrhovanie racionálneho vzdelávania.</a:t>
            </a:r>
          </a:p>
          <a:p>
            <a:r>
              <a:rPr lang="sk-SK" sz="2000" dirty="0" smtClean="0"/>
              <a:t>Úcta k ľudovému umeniu, zvykom, obdiv divov prírody, nadšenie pre staroveké mystické a pohanské názory.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https://gradesaver.s3.amazonaws.com/uploads/author/image/72/temp_file20141028-16184-1bb79d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2759293" cy="35719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400800" cy="1072480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Druhy Romantizmu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Hudba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0100" y="2071678"/>
            <a:ext cx="7215238" cy="3786214"/>
          </a:xfrm>
        </p:spPr>
        <p:txBody>
          <a:bodyPr>
            <a:noAutofit/>
          </a:bodyPr>
          <a:lstStyle/>
          <a:p>
            <a:r>
              <a:rPr lang="sk-SK" sz="2000" dirty="0" smtClean="0">
                <a:cs typeface="Garamond"/>
              </a:rPr>
              <a:t>Hudba určená pre širší okruh ľudí.</a:t>
            </a:r>
          </a:p>
          <a:p>
            <a:r>
              <a:rPr lang="sk-SK" sz="2000" dirty="0" smtClean="0">
                <a:cs typeface="Garamond"/>
              </a:rPr>
              <a:t>Mnoho majstrovských diel je obľúbených aj dnes.</a:t>
            </a:r>
          </a:p>
          <a:p>
            <a:r>
              <a:rPr lang="sk-SK" sz="2000" dirty="0" smtClean="0">
                <a:cs typeface="Garamond"/>
              </a:rPr>
              <a:t>Rozmach orchestra – rozšírený o dychové nástroje a harfu.</a:t>
            </a:r>
          </a:p>
          <a:p>
            <a:r>
              <a:rPr lang="en-US" sz="2000" dirty="0" err="1" smtClean="0">
                <a:cs typeface="Garamond"/>
              </a:rPr>
              <a:t>Hudba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sťahuje</a:t>
            </a:r>
            <a:r>
              <a:rPr lang="en-US" sz="2000" dirty="0" smtClean="0">
                <a:cs typeface="Garamond"/>
              </a:rPr>
              <a:t> do </a:t>
            </a:r>
            <a:r>
              <a:rPr lang="en-US" sz="2000" dirty="0" err="1" smtClean="0">
                <a:cs typeface="Garamond"/>
              </a:rPr>
              <a:t>koncertných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siení</a:t>
            </a:r>
            <a:r>
              <a:rPr lang="en-US" sz="2000" dirty="0" smtClean="0">
                <a:cs typeface="Garamond"/>
              </a:rPr>
              <a:t> a </a:t>
            </a:r>
            <a:r>
              <a:rPr lang="en-US" sz="2000" dirty="0" err="1" smtClean="0">
                <a:cs typeface="Garamond"/>
              </a:rPr>
              <a:t>divadiel</a:t>
            </a:r>
            <a:r>
              <a:rPr lang="en-US" sz="2000" dirty="0" smtClean="0">
                <a:cs typeface="Garamond"/>
              </a:rPr>
              <a:t>.</a:t>
            </a:r>
          </a:p>
          <a:p>
            <a:r>
              <a:rPr lang="en-US" sz="2000" dirty="0" err="1" smtClean="0">
                <a:cs typeface="Garamond"/>
              </a:rPr>
              <a:t>Rozmach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opery</a:t>
            </a:r>
            <a:r>
              <a:rPr lang="en-US" sz="2000" dirty="0" smtClean="0">
                <a:cs typeface="Garamond"/>
              </a:rPr>
              <a:t> a </a:t>
            </a:r>
            <a:r>
              <a:rPr lang="en-US" sz="2000" dirty="0" err="1" smtClean="0">
                <a:cs typeface="Garamond"/>
              </a:rPr>
              <a:t>vokálnych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skladieb</a:t>
            </a:r>
            <a:r>
              <a:rPr lang="en-US" sz="2000" dirty="0" smtClean="0">
                <a:cs typeface="Garamond"/>
              </a:rPr>
              <a:t>.</a:t>
            </a:r>
          </a:p>
          <a:p>
            <a:r>
              <a:rPr lang="en-US" sz="2000" dirty="0" err="1" smtClean="0">
                <a:cs typeface="Garamond"/>
              </a:rPr>
              <a:t>Melódia</a:t>
            </a:r>
            <a:r>
              <a:rPr lang="en-US" sz="2000" dirty="0" smtClean="0">
                <a:cs typeface="Garamond"/>
              </a:rPr>
              <a:t> je </a:t>
            </a:r>
            <a:r>
              <a:rPr lang="en-US" sz="2000" dirty="0" err="1" smtClean="0">
                <a:cs typeface="Garamond"/>
              </a:rPr>
              <a:t>mäkkšia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rytmus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menej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pravidelný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harmónia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bohatšia</a:t>
            </a:r>
            <a:r>
              <a:rPr lang="en-US" sz="2000" dirty="0" smtClean="0">
                <a:cs typeface="Garamond"/>
              </a:rPr>
              <a:t>.</a:t>
            </a:r>
          </a:p>
          <a:p>
            <a:r>
              <a:rPr lang="en-US" sz="2000" dirty="0" err="1" smtClean="0">
                <a:cs typeface="Garamond"/>
              </a:rPr>
              <a:t>Vzniká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symfonická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báseň</a:t>
            </a:r>
            <a:r>
              <a:rPr lang="en-US" sz="2000" dirty="0" smtClean="0">
                <a:cs typeface="Garamond"/>
              </a:rPr>
              <a:t>.</a:t>
            </a:r>
            <a:endParaRPr lang="en-US" sz="2000" dirty="0" smtClean="0">
              <a:cs typeface="Garamond"/>
            </a:endParaRPr>
          </a:p>
        </p:txBody>
      </p:sp>
      <p:pic>
        <p:nvPicPr>
          <p:cNvPr id="4" name="fi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15272" y="785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319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5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1538" y="1071546"/>
            <a:ext cx="7429552" cy="4786346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cs typeface="Garamond"/>
              </a:rPr>
              <a:t>Obdobia</a:t>
            </a:r>
            <a:r>
              <a:rPr lang="en-US" sz="2000" dirty="0" smtClean="0">
                <a:cs typeface="Garamond"/>
              </a:rPr>
              <a:t>: </a:t>
            </a:r>
            <a:r>
              <a:rPr lang="en-US" sz="2000" dirty="0" err="1" smtClean="0">
                <a:cs typeface="Garamond"/>
              </a:rPr>
              <a:t>raný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romantizmus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čistý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romantizmus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novoromantizmus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klasicko-romantická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syntéza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neskorý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romantizmus</a:t>
            </a:r>
            <a:endParaRPr lang="sk-SK" sz="2000" b="1" dirty="0" smtClean="0">
              <a:cs typeface="Garamond"/>
            </a:endParaRPr>
          </a:p>
          <a:p>
            <a:r>
              <a:rPr lang="en-US" sz="2000" b="1" dirty="0" err="1" smtClean="0">
                <a:cs typeface="Garamond"/>
              </a:rPr>
              <a:t>Raný</a:t>
            </a:r>
            <a:r>
              <a:rPr lang="en-US" sz="2000" b="1" dirty="0" smtClean="0">
                <a:cs typeface="Garamond"/>
              </a:rPr>
              <a:t> </a:t>
            </a:r>
            <a:r>
              <a:rPr lang="en-US" sz="2000" b="1" dirty="0" err="1" smtClean="0">
                <a:cs typeface="Garamond"/>
              </a:rPr>
              <a:t>romantizmus</a:t>
            </a:r>
            <a:r>
              <a:rPr lang="en-US" sz="2000" b="1" dirty="0" smtClean="0">
                <a:cs typeface="Garamond"/>
              </a:rPr>
              <a:t>:</a:t>
            </a:r>
            <a:endParaRPr lang="sk-SK" sz="2000" b="1" dirty="0" smtClean="0">
              <a:cs typeface="Garamond"/>
            </a:endParaRPr>
          </a:p>
          <a:p>
            <a:pPr indent="0">
              <a:buNone/>
            </a:pPr>
            <a:r>
              <a:rPr lang="en-US" sz="2000" i="1" u="sng" dirty="0" smtClean="0">
                <a:cs typeface="Garamond"/>
              </a:rPr>
              <a:t>Giuseppe </a:t>
            </a:r>
            <a:r>
              <a:rPr lang="en-US" sz="2000" i="1" u="sng" dirty="0" smtClean="0">
                <a:cs typeface="Garamond"/>
              </a:rPr>
              <a:t>Verdi</a:t>
            </a:r>
            <a:endParaRPr lang="en-US" sz="2000" u="sng" dirty="0" smtClean="0">
              <a:cs typeface="Garamond"/>
            </a:endParaRPr>
          </a:p>
          <a:p>
            <a:pPr>
              <a:buNone/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Talian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tvorca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opier</a:t>
            </a:r>
            <a:endParaRPr lang="en-US" sz="2000" dirty="0" smtClean="0">
              <a:cs typeface="Garamond"/>
            </a:endParaRPr>
          </a:p>
          <a:p>
            <a:pPr>
              <a:buNone/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Nabucco</a:t>
            </a:r>
            <a:r>
              <a:rPr lang="en-US" sz="2000" dirty="0" smtClean="0">
                <a:cs typeface="Garamond"/>
              </a:rPr>
              <a:t>, Aida, </a:t>
            </a:r>
            <a:r>
              <a:rPr lang="en-US" sz="2000" dirty="0" err="1" smtClean="0">
                <a:cs typeface="Garamond"/>
              </a:rPr>
              <a:t>Rigoletto</a:t>
            </a:r>
            <a:r>
              <a:rPr lang="en-US" sz="2000" dirty="0" smtClean="0">
                <a:cs typeface="Garamond"/>
              </a:rPr>
              <a:t>, La </a:t>
            </a:r>
            <a:r>
              <a:rPr lang="en-US" sz="2000" dirty="0" err="1" smtClean="0">
                <a:cs typeface="Garamond"/>
              </a:rPr>
              <a:t>traviana</a:t>
            </a:r>
            <a:endParaRPr lang="sk-SK" sz="2000" dirty="0" smtClean="0">
              <a:cs typeface="Garamond"/>
            </a:endParaRPr>
          </a:p>
          <a:p>
            <a:pPr indent="0">
              <a:buNone/>
            </a:pPr>
            <a:r>
              <a:rPr lang="en-US" sz="2000" i="1" u="sng" dirty="0" smtClean="0">
                <a:cs typeface="Garamond"/>
              </a:rPr>
              <a:t>Franz Schubert</a:t>
            </a:r>
          </a:p>
          <a:p>
            <a:pPr>
              <a:buNone/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Rakúšan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piesňová</a:t>
            </a:r>
            <a:r>
              <a:rPr lang="en-US" sz="2000" dirty="0" smtClean="0">
                <a:cs typeface="Garamond"/>
              </a:rPr>
              <a:t> a </a:t>
            </a:r>
            <a:r>
              <a:rPr lang="en-US" sz="2000" dirty="0" err="1" smtClean="0">
                <a:cs typeface="Garamond"/>
              </a:rPr>
              <a:t>komorná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tvorba</a:t>
            </a:r>
            <a:endParaRPr lang="en-US" sz="2000" dirty="0" smtClean="0">
              <a:cs typeface="Garamond"/>
            </a:endParaRPr>
          </a:p>
          <a:p>
            <a:pPr>
              <a:buNone/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Zimná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cesta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Krásna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mlynárka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Margarétka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pri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praslici</a:t>
            </a:r>
            <a:endParaRPr lang="en-US" sz="2000" dirty="0" smtClean="0">
              <a:cs typeface="Garamond"/>
            </a:endParaRPr>
          </a:p>
          <a:p>
            <a:pPr>
              <a:buNone/>
            </a:pPr>
            <a:endParaRPr lang="en-US" sz="2000" dirty="0" smtClean="0">
              <a:cs typeface="Garamond"/>
            </a:endParaRPr>
          </a:p>
          <a:p>
            <a:pPr>
              <a:buNone/>
            </a:pPr>
            <a:endParaRPr lang="sk-SK" sz="2000" b="1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9674">
            <a:off x="4933628" y="2085681"/>
            <a:ext cx="1637075" cy="21306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714752"/>
            <a:ext cx="2738456" cy="1643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Nabucco - Hebrew Slaves Chor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29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1538" y="1000108"/>
            <a:ext cx="47863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000" b="1" dirty="0" smtClean="0">
                <a:cs typeface="Garamond"/>
              </a:rPr>
              <a:t> </a:t>
            </a:r>
            <a:r>
              <a:rPr lang="en-US" sz="2000" b="1" dirty="0" err="1" smtClean="0">
                <a:cs typeface="Garamond"/>
              </a:rPr>
              <a:t>Novoromantizmus</a:t>
            </a:r>
            <a:r>
              <a:rPr lang="en-US" sz="2000" b="1" dirty="0" smtClean="0">
                <a:cs typeface="Garamond"/>
              </a:rPr>
              <a:t>:</a:t>
            </a:r>
            <a:endParaRPr lang="sk-SK" sz="2000" b="1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en-US" sz="2000" i="1" u="sng" dirty="0" smtClean="0">
                <a:cs typeface="Garamond"/>
              </a:rPr>
              <a:t>Richard Wagner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nemecký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hudobný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skladateľ</a:t>
            </a:r>
            <a:r>
              <a:rPr lang="en-US" sz="2000" dirty="0" smtClean="0">
                <a:cs typeface="Garamond"/>
              </a:rPr>
              <a:t> a </a:t>
            </a:r>
            <a:r>
              <a:rPr lang="en-US" sz="2000" dirty="0" err="1" smtClean="0">
                <a:cs typeface="Garamond"/>
              </a:rPr>
              <a:t>reformátor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opery</a:t>
            </a:r>
            <a:endParaRPr lang="en-US" sz="2000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Tannhäuser</a:t>
            </a:r>
            <a:r>
              <a:rPr lang="en-US" sz="2000" dirty="0" smtClean="0">
                <a:cs typeface="Garamond"/>
              </a:rPr>
              <a:t> a </a:t>
            </a:r>
            <a:r>
              <a:rPr lang="en-US" sz="2000" dirty="0" err="1" smtClean="0">
                <a:cs typeface="Garamond"/>
              </a:rPr>
              <a:t>súboj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spevákov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na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Wartburgu</a:t>
            </a:r>
            <a:r>
              <a:rPr lang="en-US" sz="2000" dirty="0" smtClean="0">
                <a:cs typeface="Garamond"/>
              </a:rPr>
              <a:t>, Tristan a </a:t>
            </a:r>
            <a:r>
              <a:rPr lang="en-US" sz="2000" dirty="0" err="1" smtClean="0">
                <a:cs typeface="Garamond"/>
              </a:rPr>
              <a:t>Izolda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Prsteň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Nibelungov</a:t>
            </a:r>
            <a:endParaRPr lang="sk-SK" sz="2000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en-US" sz="2000" i="1" u="sng" dirty="0" smtClean="0">
                <a:cs typeface="Garamond"/>
              </a:rPr>
              <a:t>Hector Berlioz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francúzsky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hudobný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skladateľ</a:t>
            </a:r>
            <a:endParaRPr lang="en-US" sz="2000" dirty="0" smtClean="0"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sk-SK" sz="2000" dirty="0" smtClean="0">
                <a:cs typeface="Garamond"/>
              </a:rPr>
              <a:t>-</a:t>
            </a:r>
            <a:r>
              <a:rPr lang="en-US" sz="2000" dirty="0" err="1" smtClean="0">
                <a:cs typeface="Garamond"/>
              </a:rPr>
              <a:t>symfónie</a:t>
            </a:r>
            <a:r>
              <a:rPr lang="en-US" sz="2000" dirty="0" smtClean="0">
                <a:cs typeface="Garamond"/>
              </a:rPr>
              <a:t>: </a:t>
            </a:r>
            <a:r>
              <a:rPr lang="en-US" sz="2000" dirty="0" err="1" smtClean="0">
                <a:cs typeface="Garamond"/>
              </a:rPr>
              <a:t>Fantastická</a:t>
            </a:r>
            <a:r>
              <a:rPr lang="en-US" sz="2000" dirty="0" smtClean="0">
                <a:cs typeface="Garamond"/>
              </a:rPr>
              <a:t> </a:t>
            </a:r>
            <a:r>
              <a:rPr lang="en-US" sz="2000" dirty="0" err="1" smtClean="0">
                <a:cs typeface="Garamond"/>
              </a:rPr>
              <a:t>symfónia</a:t>
            </a:r>
            <a:r>
              <a:rPr lang="en-US" sz="2000" dirty="0" smtClean="0">
                <a:cs typeface="Garamond"/>
              </a:rPr>
              <a:t>, Harold v </a:t>
            </a:r>
            <a:r>
              <a:rPr lang="en-US" sz="2000" dirty="0" err="1" smtClean="0">
                <a:cs typeface="Garamond"/>
              </a:rPr>
              <a:t>Taliansku</a:t>
            </a:r>
            <a:r>
              <a:rPr lang="en-US" sz="2000" dirty="0" smtClean="0">
                <a:cs typeface="Garamond"/>
              </a:rPr>
              <a:t>, </a:t>
            </a:r>
            <a:r>
              <a:rPr lang="en-US" sz="2000" dirty="0" err="1" smtClean="0">
                <a:cs typeface="Garamond"/>
              </a:rPr>
              <a:t>Rómeo</a:t>
            </a:r>
            <a:r>
              <a:rPr lang="en-US" sz="2000" dirty="0" smtClean="0">
                <a:cs typeface="Garamond"/>
              </a:rPr>
              <a:t> a </a:t>
            </a:r>
            <a:r>
              <a:rPr lang="en-US" sz="2000" dirty="0" err="1" smtClean="0">
                <a:cs typeface="Garamond"/>
              </a:rPr>
              <a:t>Júlia</a:t>
            </a:r>
            <a:endParaRPr lang="sk-SK" sz="2000" dirty="0" smtClean="0">
              <a:cs typeface="Garamond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59" r="-447" b="12735"/>
          <a:stretch/>
        </p:blipFill>
        <p:spPr>
          <a:xfrm rot="635132">
            <a:off x="5931613" y="822391"/>
            <a:ext cx="2193447" cy="25853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5200">
            <a:off x="5993564" y="3129449"/>
            <a:ext cx="2471371" cy="27404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Berlioz - Symphonie Fantastique- IV. March to the Scaffold [HD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99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rytin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781</Words>
  <Application>Microsoft Office PowerPoint</Application>
  <PresentationFormat>Prezentácia na obrazovke (4:3)</PresentationFormat>
  <Paragraphs>133</Paragraphs>
  <Slides>25</Slides>
  <Notes>0</Notes>
  <HiddenSlides>0</HiddenSlides>
  <MMClips>4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Svet módy</vt:lpstr>
      <vt:lpstr>Romantizmus</vt:lpstr>
      <vt:lpstr>„RomaNtiZMU NEJDE... O VýBER TéMY, ANI O PRESNú PRAVDU, ALE O SPôSOB CíTENIA.“ Charles Baudelaire, francúzsky básnik, 1846 </vt:lpstr>
      <vt:lpstr>OBSAH</vt:lpstr>
      <vt:lpstr>Čo je romantizmus?</vt:lpstr>
      <vt:lpstr>Vznik romantizmu</vt:lpstr>
      <vt:lpstr>Vznik romantizmu</vt:lpstr>
      <vt:lpstr>Druhy Romantizmu Hudba</vt:lpstr>
      <vt:lpstr>Snímka 8</vt:lpstr>
      <vt:lpstr>Snímka 9</vt:lpstr>
      <vt:lpstr>Snímka 10</vt:lpstr>
      <vt:lpstr>Literatúra</vt:lpstr>
      <vt:lpstr>literatúra</vt:lpstr>
      <vt:lpstr>Architektúra</vt:lpstr>
      <vt:lpstr>architektúra</vt:lpstr>
      <vt:lpstr>Sochárstvo</vt:lpstr>
      <vt:lpstr>Snímka 16</vt:lpstr>
      <vt:lpstr>móda</vt:lpstr>
      <vt:lpstr>Snímka 18</vt:lpstr>
      <vt:lpstr>móda</vt:lpstr>
      <vt:lpstr>veda</vt:lpstr>
      <vt:lpstr>veda</vt:lpstr>
      <vt:lpstr>Maliarstvo</vt:lpstr>
      <vt:lpstr>Snímka 23</vt:lpstr>
      <vt:lpstr>Zdroje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Romantizmus</dc:title>
  <dc:creator>Slávka Zasadová</dc:creator>
  <cp:lastModifiedBy>Adik</cp:lastModifiedBy>
  <cp:revision>24</cp:revision>
  <dcterms:created xsi:type="dcterms:W3CDTF">2015-12-02T11:01:11Z</dcterms:created>
  <dcterms:modified xsi:type="dcterms:W3CDTF">2015-12-02T20:44:11Z</dcterms:modified>
</cp:coreProperties>
</file>