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1" r:id="rId3"/>
    <p:sldId id="282" r:id="rId4"/>
    <p:sldId id="283" r:id="rId5"/>
    <p:sldId id="284" r:id="rId6"/>
    <p:sldId id="257" r:id="rId7"/>
    <p:sldId id="285" r:id="rId8"/>
    <p:sldId id="259" r:id="rId9"/>
    <p:sldId id="286" r:id="rId10"/>
    <p:sldId id="270" r:id="rId11"/>
    <p:sldId id="269" r:id="rId12"/>
    <p:sldId id="299" r:id="rId13"/>
    <p:sldId id="300" r:id="rId14"/>
    <p:sldId id="301" r:id="rId15"/>
    <p:sldId id="291" r:id="rId16"/>
    <p:sldId id="290" r:id="rId17"/>
    <p:sldId id="293" r:id="rId18"/>
    <p:sldId id="274" r:id="rId19"/>
    <p:sldId id="302" r:id="rId20"/>
    <p:sldId id="303" r:id="rId21"/>
    <p:sldId id="264" r:id="rId22"/>
    <p:sldId id="263" r:id="rId23"/>
    <p:sldId id="262" r:id="rId24"/>
    <p:sldId id="261" r:id="rId25"/>
    <p:sldId id="266" r:id="rId26"/>
    <p:sldId id="267" r:id="rId27"/>
    <p:sldId id="268" r:id="rId28"/>
    <p:sldId id="287" r:id="rId29"/>
    <p:sldId id="298" r:id="rId30"/>
    <p:sldId id="275" r:id="rId31"/>
    <p:sldId id="304" r:id="rId32"/>
    <p:sldId id="305" r:id="rId33"/>
    <p:sldId id="306" r:id="rId34"/>
    <p:sldId id="294" r:id="rId35"/>
    <p:sldId id="295" r:id="rId36"/>
    <p:sldId id="296" r:id="rId37"/>
    <p:sldId id="297" r:id="rId38"/>
    <p:sldId id="288" r:id="rId39"/>
    <p:sldId id="289" r:id="rId40"/>
    <p:sldId id="272" r:id="rId41"/>
    <p:sldId id="307" r:id="rId42"/>
    <p:sldId id="273" r:id="rId43"/>
    <p:sldId id="308" r:id="rId4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5551C-E54F-483D-82CA-F1795E0B6425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43533-1C78-4628-A0E6-4DE7DFF062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577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43533-1C78-4628-A0E6-4DE7DFF06290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8597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8724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7599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8739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8378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8849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31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4962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5068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566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783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0587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4206-745C-441B-8901-A3E74E44B6DA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8965-6A7B-42BC-B573-B8C2D9C3F4F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4839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Princ%C3%ADpy_%C5%BEidovskej_viery" TargetMode="External"/><Relationship Id="rId2" Type="http://schemas.openxmlformats.org/officeDocument/2006/relationships/hyperlink" Target="http://mozgovna.pravda.sk/clovek/clanok/260389-kto-je-otcom-zidovskeho-naroda-co-je-tora-sabat-a-preco-sa-robi-obriez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.wikipedia.org/wiki/Jeruzalemsk%C3%BD_chr%C3%A1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496944" cy="2088232"/>
          </a:xfrm>
        </p:spPr>
        <p:txBody>
          <a:bodyPr>
            <a:noAutofit/>
          </a:bodyPr>
          <a:lstStyle/>
          <a:p>
            <a:r>
              <a:rPr lang="sk-SK" sz="12000" cap="all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Judaizmus</a:t>
            </a:r>
            <a:endParaRPr lang="sk-SK" sz="12000" cap="all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15816" y="3140968"/>
            <a:ext cx="3096344" cy="2880320"/>
          </a:xfrm>
        </p:spPr>
        <p:txBody>
          <a:bodyPr>
            <a:normAutofit/>
          </a:bodyPr>
          <a:lstStyle/>
          <a:p>
            <a:r>
              <a:rPr lang="sk-SK" sz="24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Sarah</a:t>
            </a:r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Hajduková</a:t>
            </a:r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Evka </a:t>
            </a:r>
            <a:r>
              <a:rPr lang="sk-SK" sz="24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Havirová</a:t>
            </a:r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Martin </a:t>
            </a:r>
            <a:r>
              <a:rPr lang="sk-SK" sz="24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Kušnír</a:t>
            </a:r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Katarína </a:t>
            </a:r>
            <a:r>
              <a:rPr lang="sk-SK" sz="24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Rusiňaková</a:t>
            </a:r>
            <a:endParaRPr lang="sk-SK" sz="24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Terézia </a:t>
            </a:r>
            <a:r>
              <a:rPr lang="sk-SK" sz="24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Tuhrinská</a:t>
            </a:r>
            <a:endParaRPr lang="sk-SK" sz="24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Stela </a:t>
            </a:r>
            <a:r>
              <a:rPr lang="sk-SK" sz="2400" b="1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Varhoľová</a:t>
            </a:r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sk-SK" sz="24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1.D   GJAR</a:t>
            </a:r>
            <a:endParaRPr lang="sk-SK" sz="24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58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Posvätné písma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óra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najdôležitejším židovským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písmom, 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bsahuje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prvých päť kníh známych ako </a:t>
            </a:r>
            <a:r>
              <a:rPr lang="sk-SK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Pentateuch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alebo aj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Päť Mojžišových kníh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 – teda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Genezis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Exodus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Levitikus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Numeri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Deuteronómium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úborným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pomenovaním židovských písem je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Tanach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Tanach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vytvorený z názvov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Tóra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Neviim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Ketuvim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2051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Tóra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značí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„návod“ alebo „učenie“ ale obyčajne sa prekladá ako „zákon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“,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oskytuje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návod, ako by ľudia mali prežívať svoj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život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yjadruje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 ako Boh funguje pri stvorení a v 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dejinách, 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idia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veria, že prostredníctvom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Tóry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Boh hovorí priamo k židovskému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národu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89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5534" y="1340768"/>
            <a:ext cx="8229600" cy="1900808"/>
          </a:xfrm>
        </p:spPr>
        <p:txBody>
          <a:bodyPr/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túto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prácu vykonávajú </a:t>
            </a:r>
            <a:r>
              <a:rPr lang="sk-SK" sz="2800" u="sng" dirty="0">
                <a:latin typeface="Arial" panose="020B0604020202020204" pitchFamily="34" charset="0"/>
                <a:cs typeface="Arial" panose="020B0604020202020204" pitchFamily="34" charset="0"/>
              </a:rPr>
              <a:t>rabíni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 ktorí sú židovskými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učiteľmi - oni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sú zodpovední za interpretáciu spôsobov, akými by sa mal uplatňovať židovský zákon.</a:t>
            </a:r>
          </a:p>
          <a:p>
            <a:endParaRPr lang="sk-SK" dirty="0"/>
          </a:p>
        </p:txBody>
      </p:sp>
      <p:pic>
        <p:nvPicPr>
          <p:cNvPr id="4" name="Zástupný symbol obsah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443" y="2924944"/>
            <a:ext cx="4550232" cy="3626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565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Tóra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v židovskom uctievaní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40" cy="3052935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koná sa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synagóge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 ortodoxnom judaizme môžu z 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Tóry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čítať iba </a:t>
            </a:r>
            <a:r>
              <a:rPr lang="sk-SK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muži, </a:t>
            </a:r>
          </a:p>
          <a:p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Tóra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sa uchováva v podobe zvitku v skrini známej ako archa, ktorá je obrátená k 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Jeruzalemu.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9102"/>
            <a:ext cx="260032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3299477" cy="170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387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ď židovský chlapec dosiahne 13 rokov, urobia z neho&#10;&quot;syna prikázania&quot;, čiže bar micva a učia ho čítať zo zvitku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0997"/>
            <a:ext cx="3960440" cy="593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235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900" b="1" dirty="0">
                <a:latin typeface="Arial" panose="020B0604020202020204" pitchFamily="34" charset="0"/>
                <a:cs typeface="Arial" panose="020B0604020202020204" pitchFamily="34" charset="0"/>
              </a:rPr>
              <a:t>Princípy židovskej viery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ákl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. teologické princípy stanovené židovskými rabínmi  a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učencami.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2800" u="sng" dirty="0">
                <a:latin typeface="Arial" panose="020B0604020202020204" pitchFamily="34" charset="0"/>
                <a:cs typeface="Arial" panose="020B0604020202020204" pitchFamily="34" charset="0"/>
              </a:rPr>
              <a:t>priebehu židovský dejín sa objavilo niekoľko spôsobov ich stanovovania: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Maimonides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významný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židovský filozof, lekár a právnicky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učenec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, jeden z najväčších vykladačov </a:t>
            </a:r>
            <a:r>
              <a:rPr lang="sk-SK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Tóry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v stredoveku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autorom tzv. Trinástich článkov viery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nachádzajú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sa v židovských modlitebných knihách (</a:t>
            </a:r>
            <a:r>
              <a:rPr lang="sk-SK" sz="2600" dirty="0" err="1">
                <a:latin typeface="Arial" panose="020B0604020202020204" pitchFamily="34" charset="0"/>
                <a:cs typeface="Arial" panose="020B0604020202020204" pitchFamily="34" charset="0"/>
              </a:rPr>
              <a:t>siduroch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) pod názvom Ani </a:t>
            </a:r>
            <a:r>
              <a:rPr lang="sk-SK" sz="2600" dirty="0" err="1">
                <a:latin typeface="Arial" panose="020B0604020202020204" pitchFamily="34" charset="0"/>
                <a:cs typeface="Arial" panose="020B0604020202020204" pitchFamily="34" charset="0"/>
              </a:rPr>
              <a:t>ma'amin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 - Verím - podľa úvodnej formuly každého z nich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súčasnosti považuje ortodoxný judaizmus tieto články za záväzné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1344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pilierov viery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9634"/>
            <a:ext cx="3960440" cy="4536504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Boh existuje,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Boh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jediný,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Boh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netelesný,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Boh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večný,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Len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k Bohu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sluší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modliť,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Boh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zjavil,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Mojžiš je a zostane najväčším prorokom,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4644008" y="1530444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Tóra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je Božie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zjavenie,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Tóra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nezmeniteľná,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Boh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vševedúci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Boh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nanajvýš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spravodlivý,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Mesiáš príde,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Zosnulí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vstanú z mŕtvych.</a:t>
            </a:r>
          </a:p>
        </p:txBody>
      </p:sp>
    </p:spTree>
    <p:extLst>
      <p:ext uri="{BB962C8B-B14F-4D97-AF65-F5344CB8AC3E}">
        <p14:creationId xmlns:p14="http://schemas.microsoft.com/office/powerpoint/2010/main" xmlns="" val="54913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Josef</a:t>
            </a: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Albo</a:t>
            </a: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vo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svojom diele  Kniha princípov zredukoval trinásť </a:t>
            </a:r>
            <a:r>
              <a:rPr lang="sk-SK" sz="2600" dirty="0" err="1">
                <a:latin typeface="Arial" panose="020B0604020202020204" pitchFamily="34" charset="0"/>
                <a:cs typeface="Arial" panose="020B0604020202020204" pitchFamily="34" charset="0"/>
              </a:rPr>
              <a:t>Maimonidových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 princípov na tri základné</a:t>
            </a:r>
          </a:p>
          <a:p>
            <a:pPr marL="3143250" lvl="6" indent="-514350">
              <a:buFont typeface="+mj-lt"/>
              <a:buAutoNum type="arabicPeriod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Viera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 Božiu existenciu</a:t>
            </a:r>
          </a:p>
          <a:p>
            <a:pPr marL="3143250" lvl="6" indent="-514350">
              <a:buFont typeface="+mj-lt"/>
              <a:buAutoNum type="arabicPeriod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Viera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 zjavenie, t. j. v božský pôvod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Tóry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0" lvl="6" indent="-514350">
              <a:buFont typeface="+mj-lt"/>
              <a:buAutoNum type="arabicPeriod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Viera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v Božiu spravodlivosť, od ktorej odvodzuje vieru v zmŕtvychvstanie.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2673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Prikázania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sk-SK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micva</a:t>
            </a: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­&gt; prikázanie</a:t>
            </a:r>
          </a:p>
          <a:p>
            <a:pPr marL="0" indent="0">
              <a:buNone/>
            </a:pP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&gt; dobrý skutok</a:t>
            </a:r>
          </a:p>
          <a:p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613 </a:t>
            </a:r>
            <a:r>
              <a:rPr lang="sk-SK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micvot</a:t>
            </a: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­&gt; </a:t>
            </a:r>
            <a:r>
              <a:rPr lang="sk-SK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Tóra</a:t>
            </a:r>
            <a:endParaRPr lang="sk-SK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­&gt; Hospodin ­&gt; dodržiavanie</a:t>
            </a:r>
          </a:p>
          <a:p>
            <a:pPr marL="0" indent="0">
              <a:buNone/>
            </a:pP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­&gt; stanovené rabínmi</a:t>
            </a:r>
          </a:p>
          <a:p>
            <a:pPr marL="0" indent="0">
              <a:buNone/>
            </a:pP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­&gt; delenie: </a:t>
            </a:r>
          </a:p>
          <a:p>
            <a:pPr marL="0" indent="0">
              <a:buNone/>
            </a:pP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­&gt; 248 pozitívnych</a:t>
            </a:r>
          </a:p>
          <a:p>
            <a:pPr marL="0" indent="0">
              <a:buNone/>
            </a:pP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­&gt; 365 zákazov</a:t>
            </a:r>
          </a:p>
          <a:p>
            <a:r>
              <a:rPr lang="sk-SK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Maimonides</a:t>
            </a: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­&gt; židovský filozof, lekár a právnicky učenec</a:t>
            </a:r>
          </a:p>
          <a:p>
            <a:pPr marL="0" indent="0">
              <a:buNone/>
            </a:pPr>
            <a:r>
              <a:rPr lang="sk-SK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­&gt; Kniha príkazov</a:t>
            </a:r>
          </a:p>
          <a:p>
            <a:pPr marL="0" indent="0">
              <a:buNone/>
            </a:pPr>
            <a:r>
              <a:rPr lang="sk-SK" dirty="0" smtClean="0"/>
              <a:t>  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490534" cy="3029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61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Symboly judaizmu 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70074"/>
            <a:ext cx="8229600" cy="4525963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Dávidova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hviezda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má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formu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hexagramu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šesťcípa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hviezda pozostávajúca z dvoch rovnostranných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trojuholníkov,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podľa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židovskej tradície bol tento symbol namaľovaný alebo vyrytý na štítoch bojovníkov kráľa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Dávida,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esť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vrcholov Dávidovej hviezdy symbolizuje Božiu vládu nad vesmírom vo všetkých jeho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smeroch,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skutočnosti - nežidovského pôvodu, s judaizmom začala byť spájaná až v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stredoveku.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sk-SK" dirty="0"/>
          </a:p>
        </p:txBody>
      </p:sp>
      <p:pic>
        <p:nvPicPr>
          <p:cNvPr id="4" name="Obrázok 3" descr="http://upload.wikimedia.org/wikipedia/commons/thumb/4/49/Star_of_David.svg/260px-Star_of_David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723" y="2060848"/>
            <a:ext cx="151216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322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Základná charakteristika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84984"/>
          </a:xfrm>
        </p:spPr>
        <p:txBody>
          <a:bodyPr/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najstaršie  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počtom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veriacich je najmenšie spomedzi troch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veľkých svetových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 monoteistických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náboženstiev (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judaizmus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kresťanstvo, islam)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jeho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prívrženci sa považujú za členov jedného židovského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národa 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Veria v Boha - Jahve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1092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r>
              <a:rPr lang="sk-S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Menora</a:t>
            </a:r>
            <a:endParaRPr lang="sk-S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sedemramenný svietnik,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údajne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symbolizuje horiaci ker, z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ktorého   </a:t>
            </a:r>
            <a:b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prehovoril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Boh k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Mojžišovi,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dnes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súčasťou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štátneho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znaku štátu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Izrael.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sk-SK" dirty="0"/>
          </a:p>
        </p:txBody>
      </p:sp>
      <p:pic>
        <p:nvPicPr>
          <p:cNvPr id="4" name="Obrázok 3" descr="http://upload.wikimedia.org/wikipedia/commons/thumb/8/83/Menora.svg/640px-Menora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437112"/>
            <a:ext cx="2325221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7650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Sviatky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052936"/>
          </a:xfrm>
        </p:spPr>
        <p:txBody>
          <a:bodyPr/>
          <a:lstStyle/>
          <a:p>
            <a:pPr marL="0" indent="0">
              <a:buNone/>
            </a:pPr>
            <a:r>
              <a:rPr lang="sk-SK" u="sng" dirty="0"/>
              <a:t> </a:t>
            </a:r>
            <a:r>
              <a:rPr lang="sk-SK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800" u="sng" dirty="0">
                <a:latin typeface="Arial" panose="020B0604020202020204" pitchFamily="34" charset="0"/>
                <a:cs typeface="Arial" panose="020B0604020202020204" pitchFamily="34" charset="0"/>
              </a:rPr>
              <a:t> židovskom náboženstve môžeme hovoriť o dvoch druhoch sviatkov: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vyplývajúcich z dejín ľudu a jeho vedenia Hospodinom,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vyplývajúcich z medzníkov v osobnom živote každého jednotlivca. 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2065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79296" cy="1224136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Sviatky vyplývajúce z dejín ľudu a jeho života s Hospodinom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253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800" u="sng" dirty="0">
                <a:latin typeface="Arial" panose="020B0604020202020204" pitchFamily="34" charset="0"/>
                <a:cs typeface="Arial" panose="020B0604020202020204" pitchFamily="34" charset="0"/>
              </a:rPr>
              <a:t>Významné sviatky sa podľa kalendára oslavujú v nasledovných mesiacoch</a:t>
            </a:r>
            <a:r>
              <a:rPr lang="sk-SK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 mesiaci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nísan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PESACH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 mesiaci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sívan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SVIATOK TÝŽDŇOV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 mesiaci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elúl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NOVÝ ROK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mesiaci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tišrí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DEŇ ZMIERENIA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SVIATOK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STÁNKOV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 mesiaci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kislev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SVIATOK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SVETIEL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 mesiaci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adar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PURÍM.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7554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Mesiace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NÍSAN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 – marec/apríl – medzník obdobia dažďa a obdobia sucha, zber jačmeňa a ľanu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IJAR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– apríl/máj – začiatok obdobia sucha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SÍVAN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 – máj/jún – dozrievanie skorých fíg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TAMÚZ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– jún/júl – vinobranie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– júl/august – zber olív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sk-SK" sz="2600" b="1" dirty="0">
                <a:latin typeface="Arial" panose="020B0604020202020204" pitchFamily="34" charset="0"/>
                <a:cs typeface="Arial" panose="020B0604020202020204" pitchFamily="34" charset="0"/>
              </a:rPr>
              <a:t>ELÚL </a:t>
            </a:r>
            <a:r>
              <a:rPr lang="sk-SK" sz="2600" dirty="0">
                <a:latin typeface="Arial" panose="020B0604020202020204" pitchFamily="34" charset="0"/>
                <a:cs typeface="Arial" panose="020B0604020202020204" pitchFamily="34" charset="0"/>
              </a:rPr>
              <a:t>– august/september – zber datlí a letných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fíg</a:t>
            </a:r>
            <a:endParaRPr lang="sk-S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9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8884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TIŠRÍ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september/október – začiatok dažďov. </a:t>
            </a:r>
          </a:p>
          <a:p>
            <a:pPr marL="0" lvl="0" indent="0">
              <a:buNone/>
            </a:pP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MARCHEŠVAN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október/november – orba a zber zimných fíg. </a:t>
            </a:r>
          </a:p>
          <a:p>
            <a:pPr marL="0" lvl="0" indent="0">
              <a:buNone/>
            </a:pP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KISLEV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november/december – sejba. </a:t>
            </a:r>
          </a:p>
          <a:p>
            <a:pPr marL="0" lvl="0" indent="0">
              <a:buNone/>
            </a:pP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TEBET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december/január – dážď, vo vysokých polohách sneh. </a:t>
            </a:r>
          </a:p>
          <a:p>
            <a:pPr marL="0" lvl="0" indent="0">
              <a:buNone/>
            </a:pP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ŠEBAT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január/február – kvitnutie mandľovníkov. </a:t>
            </a:r>
          </a:p>
          <a:p>
            <a:pPr marL="0" lvl="0" indent="0">
              <a:buNone/>
            </a:pPr>
            <a:r>
              <a:rPr lang="sk-SK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ADAR </a:t>
            </a:r>
            <a:r>
              <a:rPr lang="sk-SK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február/marec – zber citrusových plodov.</a:t>
            </a:r>
          </a:p>
          <a:p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xmlns="" val="107218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24136"/>
          </a:xfrm>
        </p:spPr>
        <p:txBody>
          <a:bodyPr>
            <a:noAutofit/>
          </a:bodyPr>
          <a:lstStyle/>
          <a:p>
            <a:r>
              <a:rPr lang="sk-SK" sz="3800" b="1" dirty="0">
                <a:latin typeface="Arial" panose="020B0604020202020204" pitchFamily="34" charset="0"/>
                <a:cs typeface="Arial" panose="020B0604020202020204" pitchFamily="34" charset="0"/>
              </a:rPr>
              <a:t>Medzníky v živote veriaceho Žida</a:t>
            </a:r>
            <a:r>
              <a:rPr lang="sk-SK" sz="3800" dirty="0"/>
              <a:t/>
            </a:r>
            <a:br>
              <a:rPr lang="sk-SK" sz="3800" dirty="0"/>
            </a:br>
            <a:endParaRPr lang="sk-SK" sz="3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k-SK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1.Obriezka</a:t>
            </a:r>
            <a:r>
              <a:rPr lang="sk-SK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Tento obrad obrezávania 8-dňových novorodencov mužského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pohlavia je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prikázaný samotným Hospodinom. Obriezka je nazvaná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znamením Božej zmluvy.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Dnes úkon obriezky robí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MOHEL, školený odborník.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Obriezka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má dnes 2 významy: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pripomienka zmluvy s vyvoleným ľudom,</a:t>
            </a: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dôkaz príslušnosti k židovskej pospolitosti.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240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k-SK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sk-SK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micva</a:t>
            </a:r>
            <a:r>
              <a:rPr lang="sk-SK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Doslovný preklad: „syn prikázania“. Ide o uvedenie chlapca do dospelosti vo veku 13 rokov.</a:t>
            </a:r>
          </a:p>
          <a:p>
            <a:pPr marL="0" indent="0">
              <a:buNone/>
            </a:pP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k-SK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Svadba.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k-SK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Pohreb.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Pochováva sa v jednoduchých truhlách. Pozostalí dodržiavajú 7-dňový intenzívny smútok. Počas týchto dní odriekajú modlitbu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KADIŠ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. Nasledovných 23 dní je akousi prechodnou dobou na postupné vrátenie sa k bežnému životu.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7876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 každej židovskej rodine sa každý týždeň oslavuje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ŠABBÁT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 ktorý je posvätným dňom oddychu, radosti, pripomienky Božieho odpočinku po stvorení sveta. Sviatok sa začína v piatok po zotmení a končí sa v sobotu večer rituálom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HAVDALA.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xmlns="" val="308767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052935"/>
          </a:xfrm>
        </p:spPr>
        <p:txBody>
          <a:bodyPr/>
          <a:lstStyle/>
          <a:p>
            <a:pPr marL="0" indent="0" algn="just"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Rituál pozostáva z požehnania, uhasenia plameňa sviečky vínom a privoňaním k sladkým aromatickým koreninám. Tieto symbolizujú slastné pocity počas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Šabbátu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. Koreniny sa zapália a verí sa, že ich vôňa stúpa do výšin spolu s duchom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Šabbátu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67684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Múr nárekov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pPr lvl="0"/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Múr nárekov / Západný múr je pozostatkom západnej časti vonkajšej hradby, ktorá ku koncu obdobia druhého Jeruzalemského chrámu obklopovala Chrámovú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horu,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dnes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to najposvätnejšie miesto 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Židov,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eriaci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pri múre  vyslovujú svoje modlitby, ktoré sú napísané na kúsku papiera a vkladajú ich do štrbín múru.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267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to náboženstvo v ktorom svoje základy nachádza kresťanstvo, ale aj islamské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náboženstvo,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poločné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majú tieto náboženstvá to, že uznávajú jediného Boha. Všetky tri náboženstvá sa pri tom držia svojho jasného, nemenného a dogmatického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kánonu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Boha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uznávajú ako otca - stvoriteľa tohto sveta, ktorý má na svet vplyv a svet riadi.</a:t>
            </a:r>
          </a:p>
          <a:p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80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ýsledek obrázku pro mur narekov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8884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Výsledek obrázku pro mur nareko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21444"/>
            <a:ext cx="385450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662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sk-SK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Jeruzalemský chrám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024336"/>
          </a:xfrm>
        </p:spPr>
        <p:txBody>
          <a:bodyPr/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najposvätnejšie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miesto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judaizmu,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postavený v 10. Stor. pred Kr. na Chrámovej hore v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Jeruzaleme,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svojho zničenia rímskym vojskom v roku 70 po Kr. slúžil ako centrum starovekého izraelského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náboženstva,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9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960440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bol a po príchode Mesiáša znovu bude príbytkom Boha na zemi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priebehu dejín bol niekoľkokrát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prestavaný,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prestavby</a:t>
            </a:r>
          </a:p>
          <a:p>
            <a:pPr marL="2228850" lvl="4" indent="-514350">
              <a:buFont typeface="+mj-lt"/>
              <a:buAutoNum type="arabicPeriod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Prvý chrám / Šalamúnov chrám</a:t>
            </a:r>
          </a:p>
          <a:p>
            <a:pPr marL="2228850" lvl="4" indent="-514350">
              <a:buFont typeface="+mj-lt"/>
              <a:buAutoNum type="arabicPeriod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Druhý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chrám</a:t>
            </a:r>
          </a:p>
          <a:p>
            <a:pPr marL="2228850" lvl="4" indent="-514350">
              <a:buFont typeface="+mj-lt"/>
              <a:buAutoNum type="arabicPeriod"/>
            </a:pP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Herodov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chrám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00519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upload.wikimedia.org/wikipedia/commons/thumb/b/bf/Jerusalem_Ugglan_1.jpg/800px-Jerusalem_Ugglan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308" y="1052736"/>
            <a:ext cx="626469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177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Synagógy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to židovská modlitebňa, slúži aj na stretnutia spoločenských alebo náboženských štúdií.</a:t>
            </a:r>
          </a:p>
          <a:p>
            <a:pPr marL="0" indent="0"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Často obsahuje aj byt rabína alebo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šámesa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synagóga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orientovaná na východ, smerom k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Izraelu, 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Izraeli sú orientované smerom k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Jeruzalemu,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Jeruzaleme smerom k Chrámovej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hore, 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7652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východnej stene je umiestnený svätostánok - zvitky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Tóry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uprostred 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je vyvýšené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miesto–pódium,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pódiu je pult - čítanie modlitieb a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Tóry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večné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svetlo - symbolizuje nepretržite svietiacu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menoru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jeruzalemského chrámu a Božiu prítomnosť.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1805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http://upload.wikimedia.org/wikipedia/commons/thumb/e/e9/Belz_World_Center_Outside.jpg/200px-Belz_World_Center_Outsid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7444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BlokTextu 10"/>
          <p:cNvSpPr txBox="1"/>
          <p:nvPr/>
        </p:nvSpPr>
        <p:spPr>
          <a:xfrm>
            <a:off x="395536" y="37022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Belz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Beis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ha-midraš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ha-gadol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ok 11" descr="http://upload.wikimedia.org/wikipedia/commons/thumb/3/3c/Great_Synagogue_Plzen_CZ.jpg/220px-Great_Synagogue_Plzen_C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7119"/>
            <a:ext cx="3182804" cy="390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6163402" y="572080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 Plzni</a:t>
            </a:r>
          </a:p>
        </p:txBody>
      </p:sp>
    </p:spTree>
    <p:extLst>
      <p:ext uri="{BB962C8B-B14F-4D97-AF65-F5344CB8AC3E}">
        <p14:creationId xmlns:p14="http://schemas.microsoft.com/office/powerpoint/2010/main" xmlns="" val="113900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http://www.wellnesstips.sk/userfiles/attractions/budapest_hlavna_synagoga_1412240326_dohany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0720"/>
            <a:ext cx="252028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 descr="http://nasecesty.eu/wp-content/tmp/2012/09/synagoga_budape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77619"/>
            <a:ext cx="5026804" cy="250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BlokTextu 10"/>
          <p:cNvSpPr txBox="1"/>
          <p:nvPr/>
        </p:nvSpPr>
        <p:spPr>
          <a:xfrm>
            <a:off x="5148064" y="422108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Budapešť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6790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900" b="1" dirty="0">
                <a:latin typeface="Arial" panose="020B0604020202020204" pitchFamily="34" charset="0"/>
                <a:cs typeface="Arial" panose="020B0604020202020204" pitchFamily="34" charset="0"/>
              </a:rPr>
              <a:t>História židov na Slovensku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692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Židia  na Slovensku sa objavili okolo roku 70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pnl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., keď si ich sem rímski legionári doviedli ako otrokov. Od začiatku boli spoločensky aj politicky diskriminovaní. Dorozumievacím jazykom Židov na Slovensku bola hebrejčina a jidiš – jazyk zložený z hebrejských, nemeckých a slovanských slov. </a:t>
            </a:r>
          </a:p>
        </p:txBody>
      </p:sp>
    </p:spTree>
    <p:extLst>
      <p:ext uri="{BB962C8B-B14F-4D97-AF65-F5344CB8AC3E}">
        <p14:creationId xmlns:p14="http://schemas.microsoft.com/office/powerpoint/2010/main" xmlns="" val="7957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900" b="1" dirty="0">
                <a:latin typeface="Arial" panose="020B0604020202020204" pitchFamily="34" charset="0"/>
                <a:cs typeface="Arial" panose="020B0604020202020204" pitchFamily="34" charset="0"/>
              </a:rPr>
              <a:t>Prvé protižidovské opatrenia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96952"/>
          </a:xfrm>
        </p:spPr>
        <p:txBody>
          <a:bodyPr/>
          <a:lstStyle/>
          <a:p>
            <a:pPr marL="0" indent="0" algn="just"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Protižidovské opatrenia začali už v období autonómie Slovenska (1938–39) a pokračovali i v Slovenskej republike (1939–45). Postupne boli vytlačení z hospodárskeho i spoločenského života. Roku 1941 bol vydaný tzv. židovský kódex, podľa ktorého bol pojem žid vymedzený na rasovom a nie náboženskom základe.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70000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900" b="1" dirty="0">
                <a:latin typeface="Arial" panose="020B0604020202020204" pitchFamily="34" charset="0"/>
                <a:cs typeface="Arial" panose="020B0604020202020204" pitchFamily="34" charset="0"/>
              </a:rPr>
              <a:t>Rozdiel </a:t>
            </a:r>
            <a:r>
              <a:rPr lang="sk-SK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náboženstiev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5006" y="1844823"/>
            <a:ext cx="2581094" cy="890809"/>
          </a:xfrm>
        </p:spPr>
        <p:txBody>
          <a:bodyPr>
            <a:no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Abrahám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endParaRPr lang="sk-SK" sz="2800" dirty="0"/>
          </a:p>
        </p:txBody>
      </p:sp>
      <p:sp>
        <p:nvSpPr>
          <p:cNvPr id="4" name="Šípka doprava 3"/>
          <p:cNvSpPr/>
          <p:nvPr/>
        </p:nvSpPr>
        <p:spPr>
          <a:xfrm>
            <a:off x="2404742" y="193509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5" name="Šípka doľava a nahor 2"/>
          <p:cNvSpPr/>
          <p:nvPr/>
        </p:nvSpPr>
        <p:spPr>
          <a:xfrm rot="10393041">
            <a:off x="4803988" y="1970380"/>
            <a:ext cx="688154" cy="153050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pic>
        <p:nvPicPr>
          <p:cNvPr id="7" name="Obrázok 6" descr="Zdroj: http://upload.wikimedia.org/wikipedia/commons/4/4c/Expulsion_of_Ishmael_and_His_Moth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1587"/>
            <a:ext cx="2346548" cy="353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Zdroj: http://upload.wikimedia.org/wikipedia/commons/9/94/Jacob-ange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814" y="3717032"/>
            <a:ext cx="1800200" cy="272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3203849" y="188995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syn Izák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436096" y="1775195"/>
            <a:ext cx="338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nemanželský syn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Izmael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Moslimovia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413605" y="3129303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manželský syn Izrael (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Jakób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– Židia, Kresťania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78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Holokaust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/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systematické a hromadné vyvražďovanie určitých skupín</a:t>
            </a:r>
          </a:p>
          <a:p>
            <a:pPr lvl="2">
              <a:buFont typeface="Wingdings" pitchFamily="2" charset="2"/>
              <a:buChar char="Ø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vykonávané nacistami + spojencami</a:t>
            </a:r>
          </a:p>
          <a:p>
            <a:pPr lvl="2">
              <a:buFont typeface="Wingdings" pitchFamily="2" charset="2"/>
              <a:buChar char="Ø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obete: 12 - 16 miliónov </a:t>
            </a:r>
          </a:p>
          <a:p>
            <a:pPr lvl="4">
              <a:buFont typeface="Wingdings" pitchFamily="2" charset="2"/>
              <a:buChar char="Ø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 miliónov Židov</a:t>
            </a:r>
          </a:p>
          <a:p>
            <a:pPr lvl="2">
              <a:buFont typeface="Wingdings" pitchFamily="2" charset="2"/>
              <a:buChar char="Ø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vyhladzovacie tábory</a:t>
            </a:r>
          </a:p>
          <a:p>
            <a:pPr lvl="4">
              <a:buFont typeface="Wingdings" pitchFamily="2" charset="2"/>
              <a:buChar char="Ø"/>
            </a:pP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Birkenau</a:t>
            </a: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buFont typeface="Wingdings" pitchFamily="2" charset="2"/>
              <a:buChar char="Ø"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Osvienčim</a:t>
            </a:r>
          </a:p>
          <a:p>
            <a:pPr lvl="4">
              <a:buFont typeface="Wingdings" pitchFamily="2" charset="2"/>
              <a:buChar char="Ø"/>
            </a:pP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Treblinka</a:t>
            </a: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pic>
        <p:nvPicPr>
          <p:cNvPr id="4" name="Picture 2" descr="http://upload.wikimedia.org/wikipedia/commons/thumb/6/6f/Auschwitz_barak.jpg/220px-Auschwitz_ba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23641"/>
            <a:ext cx="3240400" cy="2224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123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holoca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221" cy="5500702"/>
          </a:xfrm>
          <a:prstGeom prst="rect">
            <a:avLst/>
          </a:prstGeom>
          <a:noFill/>
        </p:spPr>
      </p:pic>
      <p:pic>
        <p:nvPicPr>
          <p:cNvPr id="5" name="Picture 24" descr="http://www.moderni-dejiny.cz/PublicFiles/UserFiles/image/Aktuality/800x800_6-4e-5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031" y="2000241"/>
            <a:ext cx="8250969" cy="4857760"/>
          </a:xfrm>
          <a:prstGeom prst="rect">
            <a:avLst/>
          </a:prstGeom>
          <a:noFill/>
        </p:spPr>
      </p:pic>
      <p:pic>
        <p:nvPicPr>
          <p:cNvPr id="6" name="Picture 26" descr="Výsledek obrázku pro holocaust osvět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1373"/>
            <a:ext cx="7643834" cy="5086627"/>
          </a:xfrm>
          <a:prstGeom prst="rect">
            <a:avLst/>
          </a:prstGeom>
          <a:noFill/>
        </p:spPr>
      </p:pic>
      <p:pic>
        <p:nvPicPr>
          <p:cNvPr id="7" name="Picture 28" descr="Výsledek obrázku pro holocaust osvět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3" y="0"/>
            <a:ext cx="6072198" cy="4862595"/>
          </a:xfrm>
          <a:prstGeom prst="rect">
            <a:avLst/>
          </a:prstGeom>
          <a:noFill/>
        </p:spPr>
      </p:pic>
      <p:pic>
        <p:nvPicPr>
          <p:cNvPr id="8" name="Picture 30" descr="http://www.vosizneias.com/wp-content/uploads/2012/02/Poland-US-Holocaust_sham-725x4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9" y="1218852"/>
            <a:ext cx="8429652" cy="5639148"/>
          </a:xfrm>
          <a:prstGeom prst="rect">
            <a:avLst/>
          </a:prstGeom>
          <a:noFill/>
        </p:spPr>
      </p:pic>
      <p:pic>
        <p:nvPicPr>
          <p:cNvPr id="9" name="Picture 32" descr="Výsledek obrázku pro osvětim ply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725210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741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28800"/>
            <a:ext cx="8507288" cy="3096344"/>
          </a:xfrm>
        </p:spPr>
        <p:txBody>
          <a:bodyPr>
            <a:normAutofit lnSpcReduction="10000"/>
          </a:bodyPr>
          <a:lstStyle/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http://mozgovna.pravda.sk/clovek/clanok/260389-kto-je-otcom-zidovskeho-naroda-co-je-tora-sabat-a-preco-sa-robi-obriezka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http://sk.wikipedia.org/wiki/Princ%C3%ADpy_%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C5%BEidovskej_viery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sk.wikipedia.org/wiki/Jeruzalemsk%C3%BD_chr%C3%A1m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dirty="0"/>
          </a:p>
          <a:p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202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619672" y="2204864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Ď</a:t>
            </a:r>
            <a:r>
              <a:rPr lang="sk-SK" sz="6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akujeme Vám za pozornosť! </a:t>
            </a:r>
            <a:r>
              <a:rPr lang="sk-SK" sz="60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k-SK" sz="60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67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Zdroj: http://en.wikipedia.org/wiki/File:Rembrandt_Harmensz._van_Rijn_0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833" y="1038338"/>
            <a:ext cx="3960440" cy="491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866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Vznik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miliónov veriacich vyznávajúcich túto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vieru,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počiatok židovských dejín môžeme zvoliť dobu asi 1700 až 2000 rokov pred počiatkom občianskeho letopočtu, v ktorej žil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Abraham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 zakladateľ a patriarcha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Židovstva,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62722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816424"/>
          </a:xfrm>
        </p:spPr>
        <p:txBody>
          <a:bodyPr>
            <a:normAutofit/>
          </a:bodyPr>
          <a:lstStyle/>
          <a:p>
            <a:pPr lvl="0"/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ôžeme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ich považovať za prvých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monoteistov,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Abrahám zničil rodinné modly a ušiel do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Kanaánu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 uzavrel zmluvu s Bohom, že bude jemu aj celému jeho potomstvu jediným Bohom a že Boh dá jeho potomstvu krajinu </a:t>
            </a:r>
            <a:r>
              <a:rPr lang="sk-SK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Kanaán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 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putovaní do zasľúbenej zeme zjavil Boh Mojžišovi na hore Sinaj 10 prikázaní, ktoré tvoria osnovu židovského náboženstva.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7502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Babylonské zajatie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 6. storočí pred n. l., keď bola Perzia na vrchole moci, Jeruzalem zničil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Nabukadnezar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II. a ľud odvliekol do zajatia do Babylonu. O niekoľko rokov Babylon obsadil perzský kráľ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Kýros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II. a židom dovolil, aby sa vrátili do svojej krajiny. Židia si po návrate znovu postavili svoj chrám a obnovili v ňom bohoslužby.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xmlns="" val="308484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836912"/>
          </a:xfrm>
        </p:spPr>
        <p:txBody>
          <a:bodyPr/>
          <a:lstStyle/>
          <a:p>
            <a:pPr marL="0" indent="0" algn="just">
              <a:buNone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Chrám, vybudovaný v 10. storočí pred n. l., bol najdôležitejším strediskom židovského uctievania. Chrámoví kňazi sa pokúšali presadiť odlúčenie židov od </a:t>
            </a:r>
            <a:r>
              <a:rPr lang="sk-SK" sz="2800" dirty="0" err="1">
                <a:latin typeface="Arial" panose="020B0604020202020204" pitchFamily="34" charset="0"/>
                <a:cs typeface="Arial" panose="020B0604020202020204" pitchFamily="34" charset="0"/>
              </a:rPr>
              <a:t>nežidov</a:t>
            </a: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 a u židov trvali na rituálnej čistote.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8473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929</Words>
  <Application>Microsoft Office PowerPoint</Application>
  <PresentationFormat>Prezentácia na obrazovke (4:3)</PresentationFormat>
  <Paragraphs>174</Paragraphs>
  <Slides>43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4" baseType="lpstr">
      <vt:lpstr>Motív Office</vt:lpstr>
      <vt:lpstr>Judaizmus</vt:lpstr>
      <vt:lpstr>Základná charakteristika</vt:lpstr>
      <vt:lpstr>Snímka 3</vt:lpstr>
      <vt:lpstr>Rozdiel náboženstiev </vt:lpstr>
      <vt:lpstr>Snímka 5</vt:lpstr>
      <vt:lpstr>Vznik</vt:lpstr>
      <vt:lpstr>Snímka 7</vt:lpstr>
      <vt:lpstr>Babylonské zajatie</vt:lpstr>
      <vt:lpstr>Snímka 9</vt:lpstr>
      <vt:lpstr>Posvätné písma</vt:lpstr>
      <vt:lpstr>Tóra</vt:lpstr>
      <vt:lpstr>Snímka 12</vt:lpstr>
      <vt:lpstr>Tóra v židovskom uctievaní</vt:lpstr>
      <vt:lpstr>Snímka 14</vt:lpstr>
      <vt:lpstr>Princípy židovskej viery </vt:lpstr>
      <vt:lpstr>13 pilierov viery</vt:lpstr>
      <vt:lpstr>Snímka 17</vt:lpstr>
      <vt:lpstr>Prikázania</vt:lpstr>
      <vt:lpstr>Symboly judaizmu   </vt:lpstr>
      <vt:lpstr>Snímka 20</vt:lpstr>
      <vt:lpstr>Sviatky</vt:lpstr>
      <vt:lpstr> Sviatky vyplývajúce z dejín ľudu a jeho života s Hospodinom</vt:lpstr>
      <vt:lpstr>Mesiace</vt:lpstr>
      <vt:lpstr>Snímka 24</vt:lpstr>
      <vt:lpstr>Medzníky v živote veriaceho Žida </vt:lpstr>
      <vt:lpstr>Snímka 26</vt:lpstr>
      <vt:lpstr>Snímka 27</vt:lpstr>
      <vt:lpstr>Snímka 28</vt:lpstr>
      <vt:lpstr>Múr nárekov</vt:lpstr>
      <vt:lpstr>Snímka 30</vt:lpstr>
      <vt:lpstr>Jeruzalemský chrám </vt:lpstr>
      <vt:lpstr>Snímka 32</vt:lpstr>
      <vt:lpstr>Snímka 33</vt:lpstr>
      <vt:lpstr>Synagógy</vt:lpstr>
      <vt:lpstr>Snímka 35</vt:lpstr>
      <vt:lpstr>Snímka 36</vt:lpstr>
      <vt:lpstr>Snímka 37</vt:lpstr>
      <vt:lpstr>História židov na Slovensku </vt:lpstr>
      <vt:lpstr>Prvé protižidovské opatrenia </vt:lpstr>
      <vt:lpstr>Holokaust</vt:lpstr>
      <vt:lpstr>Snímka 41</vt:lpstr>
      <vt:lpstr>Zdroje</vt:lpstr>
      <vt:lpstr>Snímka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Judaizmus</dc:title>
  <dc:creator>Sarah Hajduková</dc:creator>
  <cp:lastModifiedBy>student</cp:lastModifiedBy>
  <cp:revision>41</cp:revision>
  <dcterms:created xsi:type="dcterms:W3CDTF">2015-05-08T07:34:53Z</dcterms:created>
  <dcterms:modified xsi:type="dcterms:W3CDTF">2015-06-02T08:32:02Z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