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79" r:id="rId5"/>
    <p:sldId id="280" r:id="rId6"/>
    <p:sldId id="306" r:id="rId7"/>
    <p:sldId id="281" r:id="rId8"/>
    <p:sldId id="282" r:id="rId9"/>
    <p:sldId id="304" r:id="rId10"/>
    <p:sldId id="283" r:id="rId11"/>
    <p:sldId id="303" r:id="rId12"/>
    <p:sldId id="284" r:id="rId13"/>
    <p:sldId id="285" r:id="rId14"/>
    <p:sldId id="297" r:id="rId15"/>
    <p:sldId id="286" r:id="rId16"/>
    <p:sldId id="296" r:id="rId17"/>
    <p:sldId id="295" r:id="rId18"/>
    <p:sldId id="294" r:id="rId19"/>
    <p:sldId id="293" r:id="rId20"/>
    <p:sldId id="292" r:id="rId21"/>
    <p:sldId id="291" r:id="rId22"/>
    <p:sldId id="290" r:id="rId23"/>
    <p:sldId id="289" r:id="rId24"/>
    <p:sldId id="288" r:id="rId25"/>
    <p:sldId id="287" r:id="rId26"/>
    <p:sldId id="301" r:id="rId27"/>
    <p:sldId id="300" r:id="rId28"/>
    <p:sldId id="299" r:id="rId29"/>
    <p:sldId id="259" r:id="rId30"/>
    <p:sldId id="260" r:id="rId31"/>
    <p:sldId id="261" r:id="rId32"/>
    <p:sldId id="262" r:id="rId33"/>
    <p:sldId id="307" r:id="rId34"/>
    <p:sldId id="265" r:id="rId35"/>
    <p:sldId id="264" r:id="rId36"/>
    <p:sldId id="263" r:id="rId37"/>
    <p:sldId id="266" r:id="rId38"/>
    <p:sldId id="267" r:id="rId39"/>
    <p:sldId id="268" r:id="rId40"/>
    <p:sldId id="269" r:id="rId41"/>
    <p:sldId id="271" r:id="rId42"/>
    <p:sldId id="270" r:id="rId43"/>
    <p:sldId id="272" r:id="rId44"/>
    <p:sldId id="302" r:id="rId45"/>
    <p:sldId id="273" r:id="rId46"/>
    <p:sldId id="274" r:id="rId47"/>
    <p:sldId id="275" r:id="rId48"/>
    <p:sldId id="276" r:id="rId49"/>
    <p:sldId id="277" r:id="rId50"/>
    <p:sldId id="278" r:id="rId51"/>
    <p:sldId id="298" r:id="rId52"/>
    <p:sldId id="305" r:id="rId5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92153" autoAdjust="0"/>
  </p:normalViewPr>
  <p:slideViewPr>
    <p:cSldViewPr snapToGrid="0">
      <p:cViewPr varScale="1">
        <p:scale>
          <a:sx n="67" d="100"/>
          <a:sy n="67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6530-D29A-4840-A673-94FEF075909B}" type="datetimeFigureOut">
              <a:rPr lang="sk-SK" smtClean="0"/>
              <a:t>11.02.2016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16C0A-1B67-4999-BA46-A2D7178F913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4570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Honduras" TargetMode="External"/><Relationship Id="rId13" Type="http://schemas.openxmlformats.org/officeDocument/2006/relationships/hyperlink" Target="https://cs.wikipedia.org/wiki/Ekv%C3%A1dor" TargetMode="External"/><Relationship Id="rId3" Type="http://schemas.openxmlformats.org/officeDocument/2006/relationships/hyperlink" Target="https://cs.wikipedia.org/wiki/Kanada" TargetMode="External"/><Relationship Id="rId7" Type="http://schemas.openxmlformats.org/officeDocument/2006/relationships/hyperlink" Target="https://cs.wikipedia.org/wiki/Salvador" TargetMode="External"/><Relationship Id="rId12" Type="http://schemas.openxmlformats.org/officeDocument/2006/relationships/hyperlink" Target="https://cs.wikipedia.org/wiki/Kolumbie" TargetMode="External"/><Relationship Id="rId2" Type="http://schemas.openxmlformats.org/officeDocument/2006/relationships/slide" Target="../slides/slide1.xml"/><Relationship Id="rId16" Type="http://schemas.openxmlformats.org/officeDocument/2006/relationships/hyperlink" Target="https://cs.wikipedia.org/wiki/Argentina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Guatemala" TargetMode="External"/><Relationship Id="rId11" Type="http://schemas.openxmlformats.org/officeDocument/2006/relationships/hyperlink" Target="https://cs.wikipedia.org/wiki/Panama" TargetMode="External"/><Relationship Id="rId5" Type="http://schemas.openxmlformats.org/officeDocument/2006/relationships/hyperlink" Target="https://cs.wikipedia.org/wiki/Mexiko" TargetMode="External"/><Relationship Id="rId15" Type="http://schemas.openxmlformats.org/officeDocument/2006/relationships/hyperlink" Target="https://cs.wikipedia.org/wiki/Chile" TargetMode="External"/><Relationship Id="rId10" Type="http://schemas.openxmlformats.org/officeDocument/2006/relationships/hyperlink" Target="https://cs.wikipedia.org/wiki/Kostarika" TargetMode="External"/><Relationship Id="rId4" Type="http://schemas.openxmlformats.org/officeDocument/2006/relationships/hyperlink" Target="https://cs.wikipedia.org/wiki/Spojen%C3%A9_st%C3%A1ty_americk%C3%A9" TargetMode="External"/><Relationship Id="rId9" Type="http://schemas.openxmlformats.org/officeDocument/2006/relationships/hyperlink" Target="https://cs.wikipedia.org/wiki/Nikaragua" TargetMode="External"/><Relationship Id="rId14" Type="http://schemas.openxmlformats.org/officeDocument/2006/relationships/hyperlink" Target="https://cs.wikipedia.org/wiki/Peru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Panamerická diaľnica je cestný systém spájajúci mestá od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Fairbanks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Aljaške v Severnej Amerike až k najjužnejšiemu koncu Južnej Ameriky. Je dlhá skoro 48 000 kilometrov a podľa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Guinessovej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knihy rekordov je najdlhšia diaľničná sieť na svete. Nie je to súvislá diaľnica, ale systém rôznych dopravných spojníc Severnej, Strednej a Južnej Ameriky.</a:t>
            </a:r>
          </a:p>
          <a:p>
            <a:endParaRPr lang="sk-S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Prvý návrh trasy bol predložený na Prvej Panamerickej konferencii na konci 19. storočia ako železničná trať. Avšak tento návrh nebol nikdy uskutočnený. Až v roku 1923 v </a:t>
            </a:r>
            <a:r>
              <a:rPr lang="sk-SK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Santiago de Chile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zvíťazila myšlienka Panamerickej diaľnice nad železničnou traťou a v roku 1925 v Buenos Aires sa stala oficiálnou diaľnicou.</a:t>
            </a:r>
          </a:p>
          <a:p>
            <a:endParaRPr lang="sk-S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Panamerickej diaľnici chýba dôležitý úsek ku dokončeniu kompletnej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Panamericany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Ide o 87 km dlhý úsek prechádzajúci hustým tropickým pralesom. Nachádza sa v oblasti medzi Panamou a Kolumbiou, kde leží v provincii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Darién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Panamericana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prechádza mnohými odlišnými klimatickými oblasťami a ekosystémami od hustých džunglí až po vysokohorské priesmyky. V Kolumbii a Paname vedú niektoré úseky oblasťami močiarov a tropických dažďových lesov a sú prejazdné len odnedávna. Cestovatelia musia čeliť pohyblivými pieskami, džungľou, rozľahlými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bažinami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hmyzom a sú ohrozovaní ozbrojenými skupinami z Kolumbie.  </a:t>
            </a:r>
          </a:p>
          <a:p>
            <a:endParaRPr lang="sk-S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svojej ceste Panamerická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dialnica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ponúka nádherné scenérie ako sú  :</a:t>
            </a:r>
          </a:p>
          <a:p>
            <a:pPr lvl="0"/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Aljaška - obrovský ľadovec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Matanuska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lvl="0"/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Kanada - údolie rieky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Fraser</a:t>
            </a:r>
            <a:endParaRPr lang="sk-S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Mexiko - mestá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Guadalajara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Patzcuaro</a:t>
            </a:r>
            <a:endParaRPr lang="sk-S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Honduras -  pozostatky mayskej kultúry v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Copáne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Kolumbia -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Cartagena</a:t>
            </a:r>
            <a:endParaRPr lang="sk-S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Panamericana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vedie cez 14 štátov, medzi ktoré patrí:</a:t>
            </a: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Kanada"/>
              </a:rPr>
              <a:t>Kanada</a:t>
            </a:r>
            <a:r>
              <a:rPr lang="sk-SK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Spojené státy americké"/>
              </a:rPr>
              <a:t>USA</a:t>
            </a:r>
            <a:r>
              <a:rPr lang="sk-SK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exiko"/>
              </a:rPr>
              <a:t>Mexiko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Guatemala"/>
              </a:rPr>
              <a:t>Guatemala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Salvador"/>
              </a:rPr>
              <a:t>Salvador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Honduras"/>
              </a:rPr>
              <a:t>Honduras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Nikaragua"/>
              </a:rPr>
              <a:t>Nikaragua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Kostarika"/>
              </a:rPr>
              <a:t>Kostarika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Panama"/>
              </a:rPr>
              <a:t>Panama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Kolumbie"/>
              </a:rPr>
              <a:t>Kolumbia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Ekvádor"/>
              </a:rPr>
              <a:t>Ekvádor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Peru"/>
              </a:rPr>
              <a:t>Peru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Chile"/>
              </a:rPr>
              <a:t>Chile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k-SK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Argentina"/>
              </a:rPr>
              <a:t>Argentína</a:t>
            </a:r>
            <a:endParaRPr lang="sk-SK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Panamerickou diaľnicou sa dá prejsť na bicykli, motorke, peši, autobusom aj autom. Je zjazdná vo všetkých ročných obdobiach. Pri jazde smerom zo severu je najlepšie vyjsť na jar, v opačnom smere v decembri. Prejsť ju celú stihnú najskôr za rok.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16C0A-1B67-4999-BA46-A2D7178F9137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828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71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295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120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602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656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12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971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442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210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377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319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ED506-89FB-4833-9192-BCEAF4B9423E}" type="datetimeFigureOut">
              <a:rPr lang="sk-SK" smtClean="0"/>
              <a:t>10.02.2016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5F75B-1181-4829-9098-B50558513C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772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  <a:sp3d>
            <a:bevelT prst="angle"/>
          </a:sp3d>
        </p:spPr>
        <p:txBody>
          <a:bodyPr>
            <a:prstTxWarp prst="textPlain">
              <a:avLst/>
            </a:prstTxWarp>
          </a:bodyPr>
          <a:lstStyle/>
          <a:p>
            <a:r>
              <a:rPr lang="sk-SK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Ultra Bold" panose="020B0A02020104020203" pitchFamily="34" charset="-18"/>
              </a:rPr>
              <a:t>Panamerická diaľnica</a:t>
            </a:r>
            <a:endParaRPr lang="sk-SK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Gill Sans Ultra Bold" panose="020B0A02020104020203" pitchFamily="34" charset="-1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22074" y="3964478"/>
            <a:ext cx="2947851" cy="1283470"/>
          </a:xfrm>
          <a:noFill/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k-SK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Ultra Bold" panose="020B0A02020104020203" pitchFamily="34" charset="-18"/>
              </a:rPr>
              <a:t>Sarah Hajduková </a:t>
            </a:r>
          </a:p>
          <a:p>
            <a:r>
              <a:rPr lang="sk-SK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Ultra Bold" panose="020B0A02020104020203" pitchFamily="34" charset="-18"/>
              </a:rPr>
              <a:t>2.D</a:t>
            </a:r>
            <a:endParaRPr lang="sk-SK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Gill Sans Ultra Bold" panose="020B0A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1582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9" y="19335"/>
            <a:ext cx="10249989" cy="683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4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03" y="-18517"/>
            <a:ext cx="10149840" cy="687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58" y="0"/>
            <a:ext cx="10277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6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29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3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3" y="0"/>
            <a:ext cx="6866709" cy="68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0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1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7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8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4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7417"/>
            <a:ext cx="6840583" cy="68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0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045" y="0"/>
            <a:ext cx="6866709" cy="68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56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6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1/12/PanAmericanHw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01" y="-1"/>
            <a:ext cx="4981180" cy="687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2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66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6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66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3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10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5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29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2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2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8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49" y="1"/>
            <a:ext cx="10077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3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925" y="-1"/>
            <a:ext cx="6853645" cy="685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8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4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3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-6412"/>
            <a:ext cx="10291593" cy="686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0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55" y="-8436"/>
            <a:ext cx="5055920" cy="688140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857" y="0"/>
            <a:ext cx="5139384" cy="68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9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re's only one missing piece in the 30,000-mile Pan-American Highway: The Darien Gap. https://t.co/WdB2rpZx3C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6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5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853" y="0"/>
            <a:ext cx="6950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5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77" y="0"/>
            <a:ext cx="10248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6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337"/>
            <a:ext cx="121920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7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5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1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llaboutguadalajara.com/wp-content/uploads/Guad_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0"/>
            <a:ext cx="11052356" cy="687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06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537" y="-23631"/>
            <a:ext cx="9175507" cy="688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51" y="0"/>
            <a:ext cx="9942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5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3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82" y="0"/>
            <a:ext cx="10290298" cy="686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1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91"/>
            <a:ext cx="12192000" cy="556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8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441" y="3674"/>
            <a:ext cx="9139101" cy="68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9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8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3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03" y="0"/>
            <a:ext cx="9130937" cy="68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8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67" y="0"/>
            <a:ext cx="11021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726" y="-12304"/>
            <a:ext cx="5151118" cy="68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1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/>
          <a:srcRect l="1538" t="2510" r="1826" b="8547"/>
          <a:stretch/>
        </p:blipFill>
        <p:spPr>
          <a:xfrm>
            <a:off x="1045029" y="0"/>
            <a:ext cx="9852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5" y="3798"/>
            <a:ext cx="10241280" cy="68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4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9945"/>
            <a:ext cx="12227480" cy="392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2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77" y="222069"/>
            <a:ext cx="12206177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1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05" y="0"/>
            <a:ext cx="9157064" cy="68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18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3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55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1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61160" y="1214211"/>
            <a:ext cx="9376955" cy="4742452"/>
          </a:xfrm>
        </p:spPr>
        <p:txBody>
          <a:bodyPr>
            <a:normAutofit/>
          </a:bodyPr>
          <a:lstStyle/>
          <a:p>
            <a:pPr algn="ctr"/>
            <a:r>
              <a:rPr lang="sk-SK" sz="8000" dirty="0" smtClean="0">
                <a:solidFill>
                  <a:schemeClr val="bg1"/>
                </a:solidFill>
                <a:latin typeface="Gill Sans Ultra Bold" panose="020B0A02020104020203" pitchFamily="34" charset="-18"/>
              </a:rPr>
              <a:t>Ďakujem Vám za pozornosť! </a:t>
            </a:r>
            <a:r>
              <a:rPr lang="sk-SK" sz="8000" dirty="0" smtClean="0">
                <a:solidFill>
                  <a:schemeClr val="bg1"/>
                </a:solidFill>
                <a:latin typeface="Gill Sans Ultra Bold" panose="020B0A02020104020203" pitchFamily="34" charset="-18"/>
                <a:sym typeface="Wingdings" panose="05000000000000000000" pitchFamily="2" charset="2"/>
              </a:rPr>
              <a:t></a:t>
            </a:r>
            <a:endParaRPr lang="sk-SK" sz="8000" dirty="0">
              <a:solidFill>
                <a:schemeClr val="bg1"/>
              </a:solidFill>
              <a:latin typeface="Gill Sans Ultra Bold" panose="020B0A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4175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92" y="0"/>
            <a:ext cx="10986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9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37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65" y="0"/>
            <a:ext cx="10289177" cy="686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6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859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2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24</Words>
  <Application>Microsoft Office PowerPoint</Application>
  <PresentationFormat>Širokouhlá</PresentationFormat>
  <Paragraphs>35</Paragraphs>
  <Slides>52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Gill Sans Ultra Bold</vt:lpstr>
      <vt:lpstr>Wingdings</vt:lpstr>
      <vt:lpstr>Motív balíka Office</vt:lpstr>
      <vt:lpstr>Panamerická diaľnica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Vám za pozornosť!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Panamerická diaľnica</dc:title>
  <dc:creator>Sarah Hajduková</dc:creator>
  <cp:lastModifiedBy>Sarah Hajduková</cp:lastModifiedBy>
  <cp:revision>16</cp:revision>
  <dcterms:created xsi:type="dcterms:W3CDTF">2016-02-10T21:28:45Z</dcterms:created>
  <dcterms:modified xsi:type="dcterms:W3CDTF">2016-02-11T00:26:58Z</dcterms:modified>
</cp:coreProperties>
</file>