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1" r:id="rId3"/>
    <p:sldId id="257" r:id="rId4"/>
    <p:sldId id="259" r:id="rId5"/>
    <p:sldId id="270" r:id="rId6"/>
    <p:sldId id="258" r:id="rId7"/>
    <p:sldId id="260" r:id="rId8"/>
    <p:sldId id="262" r:id="rId9"/>
    <p:sldId id="263" r:id="rId10"/>
    <p:sldId id="264" r:id="rId11"/>
    <p:sldId id="265" r:id="rId12"/>
    <p:sldId id="266" r:id="rId13"/>
    <p:sldId id="267" r:id="rId14"/>
    <p:sldId id="268" r:id="rId15"/>
    <p:sldId id="269" r:id="rId16"/>
    <p:sldId id="271" r:id="rId17"/>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128" autoAdjust="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EBD2DC-A43F-4CBC-B092-82B2E46A401E}" type="doc">
      <dgm:prSet loTypeId="urn:microsoft.com/office/officeart/2005/8/layout/default#1" loCatId="list" qsTypeId="urn:microsoft.com/office/officeart/2005/8/quickstyle/3d3" qsCatId="3D" csTypeId="urn:microsoft.com/office/officeart/2005/8/colors/accent2_3" csCatId="accent2" phldr="1"/>
      <dgm:spPr/>
      <dgm:t>
        <a:bodyPr/>
        <a:lstStyle/>
        <a:p>
          <a:endParaRPr lang="sk-SK"/>
        </a:p>
      </dgm:t>
    </dgm:pt>
    <dgm:pt modelId="{DD717FF9-667C-4744-8D91-BD088B37EF25}">
      <dgm:prSet/>
      <dgm:spPr/>
      <dgm:t>
        <a:bodyPr/>
        <a:lstStyle/>
        <a:p>
          <a:r>
            <a:rPr lang="sk-SK" dirty="0" err="1" smtClean="0">
              <a:latin typeface="Bookman Old Style" panose="02050604050505020204" pitchFamily="18" charset="0"/>
            </a:rPr>
            <a:t>Benjamin</a:t>
          </a:r>
          <a:r>
            <a:rPr lang="sk-SK" dirty="0" smtClean="0">
              <a:latin typeface="Bookman Old Style" panose="02050604050505020204" pitchFamily="18" charset="0"/>
            </a:rPr>
            <a:t> pozoroval postupné materializovanie kultúry </a:t>
          </a:r>
          <a:br>
            <a:rPr lang="sk-SK" dirty="0" smtClean="0">
              <a:latin typeface="Bookman Old Style" panose="02050604050505020204" pitchFamily="18" charset="0"/>
            </a:rPr>
          </a:br>
          <a:r>
            <a:rPr lang="sk-SK" dirty="0" smtClean="0">
              <a:latin typeface="Bookman Old Style" panose="02050604050505020204" pitchFamily="18" charset="0"/>
            </a:rPr>
            <a:t>a </a:t>
          </a:r>
          <a:r>
            <a:rPr lang="sk-SK" dirty="0" err="1" smtClean="0">
              <a:latin typeface="Bookman Old Style" panose="02050604050505020204" pitchFamily="18" charset="0"/>
            </a:rPr>
            <a:t>deauratizovanie</a:t>
          </a:r>
          <a:r>
            <a:rPr lang="sk-SK" dirty="0" smtClean="0">
              <a:latin typeface="Bookman Old Style" panose="02050604050505020204" pitchFamily="18" charset="0"/>
            </a:rPr>
            <a:t> umeleckých prác, videl záblesky pozostatkov aury </a:t>
          </a:r>
          <a:br>
            <a:rPr lang="sk-SK" dirty="0" smtClean="0">
              <a:latin typeface="Bookman Old Style" panose="02050604050505020204" pitchFamily="18" charset="0"/>
            </a:rPr>
          </a:br>
          <a:r>
            <a:rPr lang="sk-SK" dirty="0" smtClean="0">
              <a:latin typeface="Bookman Old Style" panose="02050604050505020204" pitchFamily="18" charset="0"/>
            </a:rPr>
            <a:t>vo fotografických dielach – </a:t>
          </a:r>
          <a:br>
            <a:rPr lang="sk-SK" dirty="0" smtClean="0">
              <a:latin typeface="Bookman Old Style" panose="02050604050505020204" pitchFamily="18" charset="0"/>
            </a:rPr>
          </a:br>
          <a:r>
            <a:rPr lang="sk-SK" dirty="0" smtClean="0">
              <a:latin typeface="Bookman Old Style" panose="02050604050505020204" pitchFamily="18" charset="0"/>
            </a:rPr>
            <a:t>pri portrétoch ľudí. V oddelení umenia od jeho rituálneho základu, od jeho prvej a základnej funkcie, videl vylúpnutie umenia z jeho aury</a:t>
          </a:r>
          <a:r>
            <a:rPr lang="sk-SK" dirty="0" smtClean="0"/>
            <a:t>.</a:t>
          </a:r>
          <a:endParaRPr lang="sk-SK" dirty="0"/>
        </a:p>
      </dgm:t>
    </dgm:pt>
    <dgm:pt modelId="{08369DC8-D347-460B-8124-AF96EE9CBA65}" type="parTrans" cxnId="{8FEBD162-B97A-408E-944E-681168224909}">
      <dgm:prSet/>
      <dgm:spPr/>
      <dgm:t>
        <a:bodyPr/>
        <a:lstStyle/>
        <a:p>
          <a:endParaRPr lang="sk-SK"/>
        </a:p>
      </dgm:t>
    </dgm:pt>
    <dgm:pt modelId="{E1BEC5F8-C138-4305-9C05-F4B1CF46C08A}" type="sibTrans" cxnId="{8FEBD162-B97A-408E-944E-681168224909}">
      <dgm:prSet/>
      <dgm:spPr/>
      <dgm:t>
        <a:bodyPr/>
        <a:lstStyle/>
        <a:p>
          <a:endParaRPr lang="sk-SK"/>
        </a:p>
      </dgm:t>
    </dgm:pt>
    <dgm:pt modelId="{83D872CB-B722-46F3-9A10-2A998F21A681}" type="pres">
      <dgm:prSet presAssocID="{E7EBD2DC-A43F-4CBC-B092-82B2E46A401E}" presName="diagram" presStyleCnt="0">
        <dgm:presLayoutVars>
          <dgm:dir/>
          <dgm:resizeHandles val="exact"/>
        </dgm:presLayoutVars>
      </dgm:prSet>
      <dgm:spPr/>
      <dgm:t>
        <a:bodyPr/>
        <a:lstStyle/>
        <a:p>
          <a:endParaRPr lang="sk-SK"/>
        </a:p>
      </dgm:t>
    </dgm:pt>
    <dgm:pt modelId="{7B93493A-74B5-4597-A3DC-CA9C6295F62E}" type="pres">
      <dgm:prSet presAssocID="{DD717FF9-667C-4744-8D91-BD088B37EF25}" presName="node" presStyleLbl="node1" presStyleIdx="0" presStyleCnt="1" custScaleX="67735" custScaleY="56760" custLinFactNeighborX="15143" custLinFactNeighborY="-760">
        <dgm:presLayoutVars>
          <dgm:bulletEnabled val="1"/>
        </dgm:presLayoutVars>
      </dgm:prSet>
      <dgm:spPr/>
      <dgm:t>
        <a:bodyPr/>
        <a:lstStyle/>
        <a:p>
          <a:endParaRPr lang="sk-SK"/>
        </a:p>
      </dgm:t>
    </dgm:pt>
  </dgm:ptLst>
  <dgm:cxnLst>
    <dgm:cxn modelId="{99E31900-D5AE-4945-B71A-F9BB76E7352C}" type="presOf" srcId="{DD717FF9-667C-4744-8D91-BD088B37EF25}" destId="{7B93493A-74B5-4597-A3DC-CA9C6295F62E}" srcOrd="0" destOrd="0" presId="urn:microsoft.com/office/officeart/2005/8/layout/default#1"/>
    <dgm:cxn modelId="{8FEBD162-B97A-408E-944E-681168224909}" srcId="{E7EBD2DC-A43F-4CBC-B092-82B2E46A401E}" destId="{DD717FF9-667C-4744-8D91-BD088B37EF25}" srcOrd="0" destOrd="0" parTransId="{08369DC8-D347-460B-8124-AF96EE9CBA65}" sibTransId="{E1BEC5F8-C138-4305-9C05-F4B1CF46C08A}"/>
    <dgm:cxn modelId="{C731095E-3A98-4533-9574-CA0F01E61F47}" type="presOf" srcId="{E7EBD2DC-A43F-4CBC-B092-82B2E46A401E}" destId="{83D872CB-B722-46F3-9A10-2A998F21A681}" srcOrd="0" destOrd="0" presId="urn:microsoft.com/office/officeart/2005/8/layout/default#1"/>
    <dgm:cxn modelId="{E2ACF277-5617-4864-8F83-1225CD3D6BEB}" type="presParOf" srcId="{83D872CB-B722-46F3-9A10-2A998F21A681}" destId="{7B93493A-74B5-4597-A3DC-CA9C6295F62E}" srcOrd="0" destOrd="0" presId="urn:microsoft.com/office/officeart/2005/8/layout/defaul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93493A-74B5-4597-A3DC-CA9C6295F62E}">
      <dsp:nvSpPr>
        <dsp:cNvPr id="0" name=""/>
        <dsp:cNvSpPr/>
      </dsp:nvSpPr>
      <dsp:spPr>
        <a:xfrm>
          <a:off x="1940494" y="947201"/>
          <a:ext cx="4202631" cy="2113011"/>
        </a:xfrm>
        <a:prstGeom prst="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sk-SK" sz="1600" kern="1200" dirty="0" err="1" smtClean="0">
              <a:latin typeface="Bookman Old Style" panose="02050604050505020204" pitchFamily="18" charset="0"/>
            </a:rPr>
            <a:t>Benjamin</a:t>
          </a:r>
          <a:r>
            <a:rPr lang="sk-SK" sz="1600" kern="1200" dirty="0" smtClean="0">
              <a:latin typeface="Bookman Old Style" panose="02050604050505020204" pitchFamily="18" charset="0"/>
            </a:rPr>
            <a:t> pozoroval postupné materializovanie kultúry </a:t>
          </a:r>
          <a:br>
            <a:rPr lang="sk-SK" sz="1600" kern="1200" dirty="0" smtClean="0">
              <a:latin typeface="Bookman Old Style" panose="02050604050505020204" pitchFamily="18" charset="0"/>
            </a:rPr>
          </a:br>
          <a:r>
            <a:rPr lang="sk-SK" sz="1600" kern="1200" dirty="0" smtClean="0">
              <a:latin typeface="Bookman Old Style" panose="02050604050505020204" pitchFamily="18" charset="0"/>
            </a:rPr>
            <a:t>a </a:t>
          </a:r>
          <a:r>
            <a:rPr lang="sk-SK" sz="1600" kern="1200" dirty="0" err="1" smtClean="0">
              <a:latin typeface="Bookman Old Style" panose="02050604050505020204" pitchFamily="18" charset="0"/>
            </a:rPr>
            <a:t>deauratizovanie</a:t>
          </a:r>
          <a:r>
            <a:rPr lang="sk-SK" sz="1600" kern="1200" dirty="0" smtClean="0">
              <a:latin typeface="Bookman Old Style" panose="02050604050505020204" pitchFamily="18" charset="0"/>
            </a:rPr>
            <a:t> umeleckých prác, videl záblesky pozostatkov aury </a:t>
          </a:r>
          <a:br>
            <a:rPr lang="sk-SK" sz="1600" kern="1200" dirty="0" smtClean="0">
              <a:latin typeface="Bookman Old Style" panose="02050604050505020204" pitchFamily="18" charset="0"/>
            </a:rPr>
          </a:br>
          <a:r>
            <a:rPr lang="sk-SK" sz="1600" kern="1200" dirty="0" smtClean="0">
              <a:latin typeface="Bookman Old Style" panose="02050604050505020204" pitchFamily="18" charset="0"/>
            </a:rPr>
            <a:t>vo fotografických dielach – </a:t>
          </a:r>
          <a:br>
            <a:rPr lang="sk-SK" sz="1600" kern="1200" dirty="0" smtClean="0">
              <a:latin typeface="Bookman Old Style" panose="02050604050505020204" pitchFamily="18" charset="0"/>
            </a:rPr>
          </a:br>
          <a:r>
            <a:rPr lang="sk-SK" sz="1600" kern="1200" dirty="0" smtClean="0">
              <a:latin typeface="Bookman Old Style" panose="02050604050505020204" pitchFamily="18" charset="0"/>
            </a:rPr>
            <a:t>pri portrétoch ľudí. V oddelení umenia od jeho rituálneho základu, od jeho prvej a základnej funkcie, videl vylúpnutie umenia z jeho aury</a:t>
          </a:r>
          <a:r>
            <a:rPr lang="sk-SK" sz="1600" kern="1200" dirty="0" smtClean="0"/>
            <a:t>.</a:t>
          </a:r>
          <a:endParaRPr lang="sk-SK" sz="1600" kern="1200" dirty="0"/>
        </a:p>
      </dsp:txBody>
      <dsp:txXfrm>
        <a:off x="1940494" y="947201"/>
        <a:ext cx="4202631" cy="21130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48076-9106-4BA1-A07C-0287370FEA83}" type="datetimeFigureOut">
              <a:rPr lang="sk-SK" smtClean="0"/>
              <a:pPr/>
              <a:t>7.11.2015</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48B3BB-E315-4E4B-9070-44545E3BA138}" type="slidenum">
              <a:rPr lang="sk-SK" smtClean="0"/>
              <a:pPr/>
              <a:t>‹#›</a:t>
            </a:fld>
            <a:endParaRPr lang="sk-SK"/>
          </a:p>
        </p:txBody>
      </p:sp>
    </p:spTree>
    <p:extLst>
      <p:ext uri="{BB962C8B-B14F-4D97-AF65-F5344CB8AC3E}">
        <p14:creationId xmlns="" xmlns:p14="http://schemas.microsoft.com/office/powerpoint/2010/main" val="183293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348B3BB-E315-4E4B-9070-44545E3BA138}" type="slidenum">
              <a:rPr lang="sk-SK" smtClean="0"/>
              <a:pPr/>
              <a:t>7</a:t>
            </a:fld>
            <a:endParaRPr lang="sk-SK"/>
          </a:p>
        </p:txBody>
      </p:sp>
    </p:spTree>
    <p:extLst>
      <p:ext uri="{BB962C8B-B14F-4D97-AF65-F5344CB8AC3E}">
        <p14:creationId xmlns="" xmlns:p14="http://schemas.microsoft.com/office/powerpoint/2010/main" val="215813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348B3BB-E315-4E4B-9070-44545E3BA138}" type="slidenum">
              <a:rPr lang="sk-SK" smtClean="0"/>
              <a:pPr/>
              <a:t>8</a:t>
            </a:fld>
            <a:endParaRPr lang="sk-SK"/>
          </a:p>
        </p:txBody>
      </p:sp>
    </p:spTree>
    <p:extLst>
      <p:ext uri="{BB962C8B-B14F-4D97-AF65-F5344CB8AC3E}">
        <p14:creationId xmlns="" xmlns:p14="http://schemas.microsoft.com/office/powerpoint/2010/main" val="229586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Upravte štýly predlohy textu</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C71EA1BE-3795-4227-BD08-36984A31C15C}" type="datetimeFigureOut">
              <a:rPr lang="sk-SK" smtClean="0"/>
              <a:pPr/>
              <a:t>7.11.2015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1410138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71EA1BE-3795-4227-BD08-36984A31C15C}" type="datetimeFigureOut">
              <a:rPr lang="sk-SK" smtClean="0"/>
              <a:pPr/>
              <a:t>7.11.2015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385128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71EA1BE-3795-4227-BD08-36984A31C15C}" type="datetimeFigureOut">
              <a:rPr lang="sk-SK" smtClean="0"/>
              <a:pPr/>
              <a:t>7.11.2015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19544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71EA1BE-3795-4227-BD08-36984A31C15C}" type="datetimeFigureOut">
              <a:rPr lang="sk-SK" smtClean="0"/>
              <a:pPr/>
              <a:t>7.11.2015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428970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Upravte štýly predlohy textu</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C71EA1BE-3795-4227-BD08-36984A31C15C}" type="datetimeFigureOut">
              <a:rPr lang="sk-SK" smtClean="0"/>
              <a:pPr/>
              <a:t>7.11.2015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258883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C71EA1BE-3795-4227-BD08-36984A31C15C}" type="datetimeFigureOut">
              <a:rPr lang="sk-SK" smtClean="0"/>
              <a:pPr/>
              <a:t>7.11.2015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98143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Upravte štýly predlohy textu</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C71EA1BE-3795-4227-BD08-36984A31C15C}" type="datetimeFigureOut">
              <a:rPr lang="sk-SK" smtClean="0"/>
              <a:pPr/>
              <a:t>7.11.2015</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63908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C71EA1BE-3795-4227-BD08-36984A31C15C}" type="datetimeFigureOut">
              <a:rPr lang="sk-SK" smtClean="0"/>
              <a:pPr/>
              <a:t>7.11.2015</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4151243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C71EA1BE-3795-4227-BD08-36984A31C15C}" type="datetimeFigureOut">
              <a:rPr lang="sk-SK" smtClean="0"/>
              <a:pPr/>
              <a:t>7.11.2015</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383058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Upravte štýly predlohy textu</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C71EA1BE-3795-4227-BD08-36984A31C15C}" type="datetimeFigureOut">
              <a:rPr lang="sk-SK" smtClean="0"/>
              <a:pPr/>
              <a:t>7.11.2015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252764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Upravte štýly predlohy textu</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C71EA1BE-3795-4227-BD08-36984A31C15C}" type="datetimeFigureOut">
              <a:rPr lang="sk-SK" smtClean="0"/>
              <a:pPr/>
              <a:t>7.11.2015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1765561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EA1BE-3795-4227-BD08-36984A31C15C}" type="datetimeFigureOut">
              <a:rPr lang="sk-SK" smtClean="0"/>
              <a:pPr/>
              <a:t>7.11.2015</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E2257-ED2D-4B86-B767-EB07D85AE7D8}" type="slidenum">
              <a:rPr lang="sk-SK" smtClean="0"/>
              <a:pPr/>
              <a:t>‹#›</a:t>
            </a:fld>
            <a:endParaRPr lang="sk-SK"/>
          </a:p>
        </p:txBody>
      </p:sp>
    </p:spTree>
    <p:extLst>
      <p:ext uri="{BB962C8B-B14F-4D97-AF65-F5344CB8AC3E}">
        <p14:creationId xmlns="" xmlns:p14="http://schemas.microsoft.com/office/powerpoint/2010/main" val="3927761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hyperlink" Target="https://sk.wikipedia.org/wiki/Walter_Benjamin" TargetMode="External"/><Relationship Id="rId3" Type="http://schemas.openxmlformats.org/officeDocument/2006/relationships/hyperlink" Target="https://sk.wikipedia.org/wiki/Aura_(pole)" TargetMode="External"/><Relationship Id="rId7" Type="http://schemas.openxmlformats.org/officeDocument/2006/relationships/hyperlink" Target="http://vist.tumblr.com/post/553729054/umenie-bolo-v-z%C3%A1sade-v%C5%BEdy-reprodukovate%C4%BEn%C3%A9-%C4%BEudsk%C3%BDm" TargetMode="Externa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hyperlink" Target="http://www.infovek.sk/predmety/vytvarna/index.php?k=152" TargetMode="External"/><Relationship Id="rId5" Type="http://schemas.openxmlformats.org/officeDocument/2006/relationships/hyperlink" Target="http://www.kritika.sk/pdf/1_2012/5.pdf" TargetMode="External"/><Relationship Id="rId10" Type="http://schemas.openxmlformats.org/officeDocument/2006/relationships/hyperlink" Target="http://casprezeny.azet.sk/clanok/37365/aura-existuje-chcete-ju-vidiet.html" TargetMode="External"/><Relationship Id="rId4" Type="http://schemas.openxmlformats.org/officeDocument/2006/relationships/hyperlink" Target="http://is.muni.cz/do/rect/el/estud/ff/ps10/dilo/web/pages/1_tech_rep.html" TargetMode="External"/><Relationship Id="rId9" Type="http://schemas.openxmlformats.org/officeDocument/2006/relationships/hyperlink" Target="https://digilib.phil.muni.cz/handle/11222.digilib/129927"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uckymum.fr/wp-content/uploads/2014/09/tumblr_n3ja212Z1P1s37x8bo1_50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2431" y="260648"/>
            <a:ext cx="8728240" cy="633670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Nadpis 1"/>
          <p:cNvSpPr>
            <a:spLocks noGrp="1"/>
          </p:cNvSpPr>
          <p:nvPr>
            <p:ph type="ctrTitle"/>
          </p:nvPr>
        </p:nvSpPr>
        <p:spPr>
          <a:xfrm>
            <a:off x="-1116632" y="1958975"/>
            <a:ext cx="7772400" cy="1470025"/>
          </a:xfrm>
        </p:spPr>
        <p:txBody>
          <a:bodyPr/>
          <a:lstStyle/>
          <a:p>
            <a:r>
              <a:rPr lang="sk-SK" dirty="0" smtClean="0">
                <a:solidFill>
                  <a:schemeClr val="bg1">
                    <a:lumMod val="85000"/>
                  </a:schemeClr>
                </a:solidFill>
                <a:effectLst>
                  <a:outerShdw blurRad="38100" dist="38100" dir="2700000" algn="tl">
                    <a:srgbClr val="000000">
                      <a:alpha val="43137"/>
                    </a:srgbClr>
                  </a:outerShdw>
                </a:effectLst>
                <a:latin typeface="AR CHRISTY" panose="02000000000000000000" pitchFamily="2" charset="0"/>
              </a:rPr>
              <a:t>DIELO BEZ AURY</a:t>
            </a:r>
            <a:endParaRPr lang="sk-SK" dirty="0">
              <a:solidFill>
                <a:schemeClr val="bg1">
                  <a:lumMod val="85000"/>
                </a:schemeClr>
              </a:solidFill>
              <a:effectLst>
                <a:outerShdw blurRad="38100" dist="38100" dir="2700000" algn="tl">
                  <a:srgbClr val="000000">
                    <a:alpha val="43137"/>
                  </a:srgbClr>
                </a:outerShdw>
              </a:effectLst>
              <a:latin typeface="AR CHRISTY" panose="02000000000000000000" pitchFamily="2" charset="0"/>
            </a:endParaRPr>
          </a:p>
        </p:txBody>
      </p:sp>
      <p:sp>
        <p:nvSpPr>
          <p:cNvPr id="3" name="Podnadpis 2"/>
          <p:cNvSpPr>
            <a:spLocks noGrp="1"/>
          </p:cNvSpPr>
          <p:nvPr>
            <p:ph type="subTitle" idx="1"/>
          </p:nvPr>
        </p:nvSpPr>
        <p:spPr>
          <a:xfrm>
            <a:off x="-1116632" y="3140968"/>
            <a:ext cx="8064896" cy="1008112"/>
          </a:xfrm>
        </p:spPr>
        <p:txBody>
          <a:bodyPr>
            <a:normAutofit/>
          </a:bodyPr>
          <a:lstStyle/>
          <a:p>
            <a:r>
              <a:rPr lang="sk-SK" sz="2800" dirty="0" smtClean="0">
                <a:solidFill>
                  <a:schemeClr val="bg1">
                    <a:lumMod val="8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Slávka Kecerová, </a:t>
            </a:r>
            <a:br>
              <a:rPr lang="sk-SK" sz="2800" dirty="0" smtClean="0">
                <a:solidFill>
                  <a:schemeClr val="bg1">
                    <a:lumMod val="8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br>
            <a:r>
              <a:rPr lang="sk-SK" sz="2800" dirty="0" smtClean="0">
                <a:solidFill>
                  <a:schemeClr val="bg1">
                    <a:lumMod val="8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Tatiana </a:t>
            </a:r>
            <a:r>
              <a:rPr lang="sk-SK" sz="2800" dirty="0" err="1" smtClean="0">
                <a:solidFill>
                  <a:schemeClr val="bg1">
                    <a:lumMod val="8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Čirčová</a:t>
            </a:r>
            <a:r>
              <a:rPr lang="sk-SK" sz="2800" dirty="0" smtClean="0">
                <a:solidFill>
                  <a:schemeClr val="bg1">
                    <a:lumMod val="8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II.A</a:t>
            </a:r>
            <a:endParaRPr lang="sk-SK" sz="2800" dirty="0">
              <a:solidFill>
                <a:schemeClr val="bg1">
                  <a:lumMod val="85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 xmlns:p14="http://schemas.microsoft.com/office/powerpoint/2010/main" val="244764815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57"/>
            <a:ext cx="3851920" cy="28889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02901" y="0"/>
            <a:ext cx="4541099" cy="29249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7504" y="2924944"/>
            <a:ext cx="2857500" cy="190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l="7876" t="2960"/>
          <a:stretch>
            <a:fillRect/>
          </a:stretch>
        </p:blipFill>
        <p:spPr bwMode="auto">
          <a:xfrm>
            <a:off x="0" y="4497673"/>
            <a:ext cx="3369178" cy="23603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03848" y="0"/>
            <a:ext cx="2193708" cy="29249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364088" y="4020245"/>
            <a:ext cx="3779911" cy="2837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059832" y="2924945"/>
            <a:ext cx="2484277" cy="33123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158418598"/>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0553"/>
            <a:ext cx="9108682" cy="69213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Zástupný symbol obsahu 2"/>
          <p:cNvSpPr>
            <a:spLocks noGrp="1"/>
          </p:cNvSpPr>
          <p:nvPr>
            <p:ph idx="1"/>
          </p:nvPr>
        </p:nvSpPr>
        <p:spPr>
          <a:xfrm>
            <a:off x="331440" y="908720"/>
            <a:ext cx="8229600" cy="4525963"/>
          </a:xfrm>
        </p:spPr>
        <p:txBody>
          <a:bodyPr/>
          <a:lstStyle/>
          <a:p>
            <a:pPr marL="0" indent="0" algn="ctr">
              <a:buNone/>
            </a:pPr>
            <a:r>
              <a:rPr lang="sk-SK" dirty="0">
                <a:effectLst>
                  <a:outerShdw blurRad="38100" dist="38100" dir="2700000" algn="tl">
                    <a:srgbClr val="000000">
                      <a:alpha val="43137"/>
                    </a:srgbClr>
                  </a:outerShdw>
                </a:effectLst>
                <a:latin typeface="Bookman Old Style" panose="02050604050505020204" pitchFamily="18" charset="0"/>
              </a:rPr>
              <a:t>O</a:t>
            </a:r>
            <a:r>
              <a:rPr lang="sk-SK" dirty="0" smtClean="0">
                <a:effectLst>
                  <a:outerShdw blurRad="38100" dist="38100" dir="2700000" algn="tl">
                    <a:srgbClr val="000000">
                      <a:alpha val="43137"/>
                    </a:srgbClr>
                  </a:outerShdw>
                </a:effectLst>
                <a:latin typeface="Bookman Old Style" panose="02050604050505020204" pitchFamily="18" charset="0"/>
              </a:rPr>
              <a:t>krem gýča poznáme aj takzvané škaredé umenie. To, že obraz je škaredý alebo vo Vás vyvoláva negatívne emócie neznamená, že nemá vlastnú auru, pretože stále vo Vás vyvoláva pocity </a:t>
            </a:r>
            <a:br>
              <a:rPr lang="sk-SK" dirty="0" smtClean="0">
                <a:effectLst>
                  <a:outerShdw blurRad="38100" dist="38100" dir="2700000" algn="tl">
                    <a:srgbClr val="000000">
                      <a:alpha val="43137"/>
                    </a:srgbClr>
                  </a:outerShdw>
                </a:effectLst>
                <a:latin typeface="Bookman Old Style" panose="02050604050505020204" pitchFamily="18" charset="0"/>
              </a:rPr>
            </a:br>
            <a:r>
              <a:rPr lang="sk-SK" dirty="0" smtClean="0">
                <a:effectLst>
                  <a:outerShdw blurRad="38100" dist="38100" dir="2700000" algn="tl">
                    <a:srgbClr val="000000">
                      <a:alpha val="43137"/>
                    </a:srgbClr>
                  </a:outerShdw>
                </a:effectLst>
                <a:latin typeface="Bookman Old Style" panose="02050604050505020204" pitchFamily="18" charset="0"/>
              </a:rPr>
              <a:t>a myšlienky. Rozmanité prejavy škaredosti v priebehu storočí sú bohatšie a nečakanejšie, než si obvykle myslíme. </a:t>
            </a:r>
            <a:endParaRPr lang="sk-SK"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 xmlns:p14="http://schemas.microsoft.com/office/powerpoint/2010/main" val="560425881"/>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95734" y="3880270"/>
            <a:ext cx="4011653" cy="30087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6632" y="9631"/>
            <a:ext cx="5146063" cy="293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3140968"/>
            <a:ext cx="2038423" cy="35795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15010" y="476672"/>
            <a:ext cx="3080457" cy="57152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431166" y="39261"/>
            <a:ext cx="2681287" cy="38099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975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70"/>
                                        </p:tgtEl>
                                        <p:attrNameLst>
                                          <p:attrName>style.visibility</p:attrName>
                                        </p:attrNameLst>
                                      </p:cBhvr>
                                      <p:to>
                                        <p:strVal val="visible"/>
                                      </p:to>
                                    </p:set>
                                    <p:anim calcmode="lin" valueType="num">
                                      <p:cBhvr additive="base">
                                        <p:cTn id="13" dur="500" fill="hold"/>
                                        <p:tgtEl>
                                          <p:spTgt spid="11270"/>
                                        </p:tgtEl>
                                        <p:attrNameLst>
                                          <p:attrName>ppt_x</p:attrName>
                                        </p:attrNameLst>
                                      </p:cBhvr>
                                      <p:tavLst>
                                        <p:tav tm="0">
                                          <p:val>
                                            <p:strVal val="#ppt_x"/>
                                          </p:val>
                                        </p:tav>
                                        <p:tav tm="100000">
                                          <p:val>
                                            <p:strVal val="#ppt_x"/>
                                          </p:val>
                                        </p:tav>
                                      </p:tavLst>
                                    </p:anim>
                                    <p:anim calcmode="lin" valueType="num">
                                      <p:cBhvr additive="base">
                                        <p:cTn id="14"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9"/>
                                        </p:tgtEl>
                                        <p:attrNameLst>
                                          <p:attrName>style.visibility</p:attrName>
                                        </p:attrNameLst>
                                      </p:cBhvr>
                                      <p:to>
                                        <p:strVal val="visible"/>
                                      </p:to>
                                    </p:set>
                                    <p:anim calcmode="lin" valueType="num">
                                      <p:cBhvr additive="base">
                                        <p:cTn id="19" dur="500" fill="hold"/>
                                        <p:tgtEl>
                                          <p:spTgt spid="11269"/>
                                        </p:tgtEl>
                                        <p:attrNameLst>
                                          <p:attrName>ppt_x</p:attrName>
                                        </p:attrNameLst>
                                      </p:cBhvr>
                                      <p:tavLst>
                                        <p:tav tm="0">
                                          <p:val>
                                            <p:strVal val="#ppt_x"/>
                                          </p:val>
                                        </p:tav>
                                        <p:tav tm="100000">
                                          <p:val>
                                            <p:strVal val="#ppt_x"/>
                                          </p:val>
                                        </p:tav>
                                      </p:tavLst>
                                    </p:anim>
                                    <p:anim calcmode="lin" valueType="num">
                                      <p:cBhvr additive="base">
                                        <p:cTn id="20"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7"/>
                                        </p:tgtEl>
                                        <p:attrNameLst>
                                          <p:attrName>style.visibility</p:attrName>
                                        </p:attrNameLst>
                                      </p:cBhvr>
                                      <p:to>
                                        <p:strVal val="visible"/>
                                      </p:to>
                                    </p:set>
                                    <p:anim calcmode="lin" valueType="num">
                                      <p:cBhvr additive="base">
                                        <p:cTn id="25" dur="500" fill="hold"/>
                                        <p:tgtEl>
                                          <p:spTgt spid="11267"/>
                                        </p:tgtEl>
                                        <p:attrNameLst>
                                          <p:attrName>ppt_x</p:attrName>
                                        </p:attrNameLst>
                                      </p:cBhvr>
                                      <p:tavLst>
                                        <p:tav tm="0">
                                          <p:val>
                                            <p:strVal val="#ppt_x"/>
                                          </p:val>
                                        </p:tav>
                                        <p:tav tm="100000">
                                          <p:val>
                                            <p:strVal val="#ppt_x"/>
                                          </p:val>
                                        </p:tav>
                                      </p:tavLst>
                                    </p:anim>
                                    <p:anim calcmode="lin" valueType="num">
                                      <p:cBhvr additive="base">
                                        <p:cTn id="26"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 calcmode="lin" valueType="num">
                                      <p:cBhvr additive="base">
                                        <p:cTn id="31" dur="500" fill="hold"/>
                                        <p:tgtEl>
                                          <p:spTgt spid="11268"/>
                                        </p:tgtEl>
                                        <p:attrNameLst>
                                          <p:attrName>ppt_x</p:attrName>
                                        </p:attrNameLst>
                                      </p:cBhvr>
                                      <p:tavLst>
                                        <p:tav tm="0">
                                          <p:val>
                                            <p:strVal val="#ppt_x"/>
                                          </p:val>
                                        </p:tav>
                                        <p:tav tm="100000">
                                          <p:val>
                                            <p:strVal val="#ppt_x"/>
                                          </p:val>
                                        </p:tav>
                                      </p:tavLst>
                                    </p:anim>
                                    <p:anim calcmode="lin" valueType="num">
                                      <p:cBhvr additive="base">
                                        <p:cTn id="32"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79512" y="116632"/>
            <a:ext cx="7571184" cy="3921299"/>
          </a:xfrm>
        </p:spPr>
        <p:txBody>
          <a:bodyPr>
            <a:normAutofit fontScale="70000" lnSpcReduction="20000"/>
          </a:bodyPr>
          <a:lstStyle/>
          <a:p>
            <a:pPr marL="0" indent="0" algn="ctr">
              <a:buNone/>
            </a:pPr>
            <a:r>
              <a:rPr lang="sk-SK" dirty="0">
                <a:latin typeface="Andalus" panose="02020603050405020304" pitchFamily="18" charset="-78"/>
                <a:cs typeface="Andalus" panose="02020603050405020304" pitchFamily="18" charset="-78"/>
              </a:rPr>
              <a:t>Umenie bolo v zásade vždy reprodukovateľné ľudským napodobením, ale technická reprodukcia umeleckého diela je niečo nové, čo sa v dejinách presadzuje </a:t>
            </a:r>
            <a:r>
              <a:rPr lang="sk-SK" dirty="0" smtClean="0">
                <a:latin typeface="Andalus" panose="02020603050405020304" pitchFamily="18" charset="-78"/>
                <a:cs typeface="Andalus" panose="02020603050405020304" pitchFamily="18" charset="-78"/>
              </a:rPr>
              <a:t>s </a:t>
            </a:r>
            <a:r>
              <a:rPr lang="sk-SK" dirty="0">
                <a:latin typeface="Andalus" panose="02020603050405020304" pitchFamily="18" charset="-78"/>
                <a:cs typeface="Andalus" panose="02020603050405020304" pitchFamily="18" charset="-78"/>
              </a:rPr>
              <a:t>rastúcou intenzitou. </a:t>
            </a:r>
            <a:r>
              <a:rPr lang="sk-SK" dirty="0" smtClean="0">
                <a:latin typeface="Andalus" panose="02020603050405020304" pitchFamily="18" charset="-78"/>
                <a:cs typeface="Andalus" panose="02020603050405020304" pitchFamily="18" charset="-78"/>
              </a:rPr>
              <a:t/>
            </a:r>
            <a:br>
              <a:rPr lang="sk-SK" dirty="0" smtClean="0">
                <a:latin typeface="Andalus" panose="02020603050405020304" pitchFamily="18" charset="-78"/>
                <a:cs typeface="Andalus" panose="02020603050405020304" pitchFamily="18" charset="-78"/>
              </a:rPr>
            </a:br>
            <a:r>
              <a:rPr lang="sk-SK" dirty="0" smtClean="0">
                <a:latin typeface="Andalus" panose="02020603050405020304" pitchFamily="18" charset="-78"/>
                <a:cs typeface="Andalus" panose="02020603050405020304" pitchFamily="18" charset="-78"/>
              </a:rPr>
              <a:t>I </a:t>
            </a:r>
            <a:r>
              <a:rPr lang="sk-SK" dirty="0">
                <a:latin typeface="Andalus" panose="02020603050405020304" pitchFamily="18" charset="-78"/>
                <a:cs typeface="Andalus" panose="02020603050405020304" pitchFamily="18" charset="-78"/>
              </a:rPr>
              <a:t>pri dokonalej reprodukcii odpadá „Tu a Teraz“ umeleckého diela. „Tu a Teraz“ vytvára originálu pojem jeho pravosti</a:t>
            </a:r>
            <a:r>
              <a:rPr lang="sk-SK" dirty="0" smtClean="0">
                <a:latin typeface="Andalus" panose="02020603050405020304" pitchFamily="18" charset="-78"/>
                <a:cs typeface="Andalus" panose="02020603050405020304" pitchFamily="18" charset="-78"/>
              </a:rPr>
              <a:t>.</a:t>
            </a:r>
          </a:p>
          <a:p>
            <a:pPr marL="0" indent="0" algn="ctr">
              <a:buNone/>
            </a:pPr>
            <a:r>
              <a:rPr lang="sk-SK" dirty="0">
                <a:latin typeface="Andalus" panose="02020603050405020304" pitchFamily="18" charset="-78"/>
                <a:cs typeface="Andalus" panose="02020603050405020304" pitchFamily="18" charset="-78"/>
              </a:rPr>
              <a:t> Nemusí sa dotknúť jeho obsahu, to, čo umelecké dielo v dobe technickej reprodukovateľnosti stráca je jeho „aura“. Súčasný rozpad aury v médiu vnímania má spoločenskú podmienenosť, ktorá súvisí i s narastajúcim významom más. Aura je hodnota odvodená z jedinečnosti obrazu. Neopakovateľnosť je teda nahradená prchavosťou a aplikovateľnosťou.</a:t>
            </a: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88023" y="3142366"/>
            <a:ext cx="3943371" cy="22220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3212976"/>
            <a:ext cx="3787899" cy="2131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79912" y="4725144"/>
            <a:ext cx="2664296" cy="18448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BlokTextu 3"/>
          <p:cNvSpPr txBox="1"/>
          <p:nvPr/>
        </p:nvSpPr>
        <p:spPr>
          <a:xfrm>
            <a:off x="211979" y="5399728"/>
            <a:ext cx="3567933" cy="1477328"/>
          </a:xfrm>
          <a:prstGeom prst="rect">
            <a:avLst/>
          </a:prstGeom>
          <a:noFill/>
        </p:spPr>
        <p:txBody>
          <a:bodyPr wrap="square" rtlCol="0">
            <a:spAutoFit/>
          </a:bodyPr>
          <a:lstStyle/>
          <a:p>
            <a:r>
              <a:rPr lang="sk-SK" dirty="0" smtClean="0">
                <a:latin typeface="Andalus" panose="02020603050405020304" pitchFamily="18" charset="-78"/>
                <a:cs typeface="Andalus" panose="02020603050405020304" pitchFamily="18" charset="-78"/>
              </a:rPr>
              <a:t>V dnešnej dobe chceme vidieť všetko z pohodlia domova. Týmto však prichádzame o jedinečné zážitky naživo. Galérie sú prázdnejšie a prázdnejšie.</a:t>
            </a:r>
            <a:endParaRPr lang="sk-SK" dirty="0">
              <a:latin typeface="Andalus" panose="02020603050405020304" pitchFamily="18" charset="-78"/>
              <a:cs typeface="Andalus" panose="02020603050405020304" pitchFamily="18" charset="-78"/>
            </a:endParaRPr>
          </a:p>
        </p:txBody>
      </p:sp>
    </p:spTree>
    <p:extLst>
      <p:ext uri="{BB962C8B-B14F-4D97-AF65-F5344CB8AC3E}">
        <p14:creationId xmlns="" xmlns:p14="http://schemas.microsoft.com/office/powerpoint/2010/main" val="25447065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28717" y="3037314"/>
            <a:ext cx="2440111" cy="3657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36022" y="54761"/>
            <a:ext cx="2857500" cy="2105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BlokTextu 3"/>
          <p:cNvSpPr txBox="1"/>
          <p:nvPr/>
        </p:nvSpPr>
        <p:spPr>
          <a:xfrm>
            <a:off x="179512" y="130750"/>
            <a:ext cx="4032448" cy="1015663"/>
          </a:xfrm>
          <a:prstGeom prst="rect">
            <a:avLst/>
          </a:prstGeom>
          <a:noFill/>
        </p:spPr>
        <p:txBody>
          <a:bodyPr wrap="square" rtlCol="0">
            <a:spAutoFit/>
          </a:bodyPr>
          <a:lstStyle/>
          <a:p>
            <a:r>
              <a:rPr lang="sk-SK" sz="2000" dirty="0" smtClean="0">
                <a:solidFill>
                  <a:schemeClr val="tx1">
                    <a:lumMod val="75000"/>
                    <a:lumOff val="25000"/>
                  </a:schemeClr>
                </a:solidFill>
                <a:latin typeface="Andalus" panose="02020603050405020304" pitchFamily="18" charset="-78"/>
                <a:cs typeface="Andalus" panose="02020603050405020304" pitchFamily="18" charset="-78"/>
              </a:rPr>
              <a:t>Skúste podľa pocitov a mysle rozdeliť obrazy medzi diela s aurou a bez aury.</a:t>
            </a:r>
            <a:endParaRPr lang="sk-SK" sz="2000" dirty="0">
              <a:solidFill>
                <a:schemeClr val="tx1">
                  <a:lumMod val="75000"/>
                  <a:lumOff val="25000"/>
                </a:schemeClr>
              </a:solidFill>
              <a:latin typeface="Andalus" panose="02020603050405020304" pitchFamily="18" charset="-78"/>
              <a:cs typeface="Andalus" panose="02020603050405020304" pitchFamily="18" charset="-78"/>
            </a:endParaRPr>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4481" y="4476506"/>
            <a:ext cx="2739211" cy="19957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99146" y="2275262"/>
            <a:ext cx="3095625" cy="2076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39552" y="1523532"/>
            <a:ext cx="1905000" cy="2324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081190" y="4357392"/>
            <a:ext cx="2794759" cy="22814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256026" y="822292"/>
            <a:ext cx="2585492" cy="21252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BlokTextu 4"/>
          <p:cNvSpPr txBox="1"/>
          <p:nvPr/>
        </p:nvSpPr>
        <p:spPr>
          <a:xfrm>
            <a:off x="323528" y="1146413"/>
            <a:ext cx="2664296" cy="369332"/>
          </a:xfrm>
          <a:prstGeom prst="rect">
            <a:avLst/>
          </a:prstGeom>
          <a:noFill/>
        </p:spPr>
        <p:txBody>
          <a:bodyPr wrap="square" rtlCol="0">
            <a:spAutoFit/>
          </a:bodyPr>
          <a:lstStyle/>
          <a:p>
            <a:r>
              <a:rPr lang="sk-SK" dirty="0" smtClean="0"/>
              <a:t>BEZ AURY</a:t>
            </a:r>
            <a:endParaRPr lang="sk-SK" dirty="0"/>
          </a:p>
        </p:txBody>
      </p:sp>
      <p:sp>
        <p:nvSpPr>
          <p:cNvPr id="6" name="BlokTextu 5"/>
          <p:cNvSpPr txBox="1"/>
          <p:nvPr/>
        </p:nvSpPr>
        <p:spPr>
          <a:xfrm>
            <a:off x="6081190" y="130750"/>
            <a:ext cx="2749318" cy="369332"/>
          </a:xfrm>
          <a:prstGeom prst="rect">
            <a:avLst/>
          </a:prstGeom>
          <a:noFill/>
        </p:spPr>
        <p:txBody>
          <a:bodyPr wrap="square" rtlCol="0">
            <a:spAutoFit/>
          </a:bodyPr>
          <a:lstStyle/>
          <a:p>
            <a:r>
              <a:rPr lang="sk-SK" dirty="0" smtClean="0"/>
              <a:t>S AUROU</a:t>
            </a:r>
            <a:endParaRPr lang="sk-SK" dirty="0"/>
          </a:p>
        </p:txBody>
      </p:sp>
    </p:spTree>
    <p:extLst>
      <p:ext uri="{BB962C8B-B14F-4D97-AF65-F5344CB8AC3E}">
        <p14:creationId xmlns="" xmlns:p14="http://schemas.microsoft.com/office/powerpoint/2010/main" val="21026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4.44444E-6 -2.59259E-6 L -0.3151 -2.59259E-6 C -0.45625 -2.59259E-6 -0.62951 0.0757 -0.62951 0.1375 L -0.62951 0.2757 " pathEditMode="relative" rAng="0" ptsTypes="FfFF">
                                      <p:cBhvr>
                                        <p:cTn id="6" dur="2000" fill="hold"/>
                                        <p:tgtEl>
                                          <p:spTgt spid="2055"/>
                                        </p:tgtEl>
                                        <p:attrNameLst>
                                          <p:attrName>ppt_x</p:attrName>
                                          <p:attrName>ppt_y</p:attrName>
                                        </p:attrNameLst>
                                      </p:cBhvr>
                                      <p:rCtr x="-31476" y="13773"/>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1.94444E-6 -4.81481E-6 L -0.60139 0.00255 " pathEditMode="relative" rAng="0" ptsTypes="AA">
                                      <p:cBhvr>
                                        <p:cTn id="10" dur="2000" fill="hold"/>
                                        <p:tgtEl>
                                          <p:spTgt spid="2054"/>
                                        </p:tgtEl>
                                        <p:attrNameLst>
                                          <p:attrName>ppt_x</p:attrName>
                                          <p:attrName>ppt_y</p:attrName>
                                        </p:attrNameLst>
                                      </p:cBhvr>
                                      <p:rCtr x="-30069" y="116"/>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0 1.85185E-6 L -0.07083 1.85185E-6 C -0.10278 1.85185E-6 -0.14167 0.0868 -0.14167 0.15741 L -0.14167 0.31504 " pathEditMode="relative" rAng="0" ptsTypes="FfFF">
                                      <p:cBhvr>
                                        <p:cTn id="14" dur="2000" fill="hold"/>
                                        <p:tgtEl>
                                          <p:spTgt spid="2056"/>
                                        </p:tgtEl>
                                        <p:attrNameLst>
                                          <p:attrName>ppt_x</p:attrName>
                                          <p:attrName>ppt_y</p:attrName>
                                        </p:attrNameLst>
                                      </p:cBhvr>
                                      <p:rCtr x="-7083" y="15741"/>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 0 L 0 -0.25 E" pathEditMode="relative" ptsTypes="">
                                      <p:cBhvr>
                                        <p:cTn id="18" dur="2000" fill="hold"/>
                                        <p:tgtEl>
                                          <p:spTgt spid="2052"/>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4.16667E-6 -7.40741E-7 L 0.37274 0.01111 " pathEditMode="relative" rAng="0" ptsTypes="AA">
                                      <p:cBhvr>
                                        <p:cTn id="22" dur="2000" fill="hold"/>
                                        <p:tgtEl>
                                          <p:spTgt spid="2051"/>
                                        </p:tgtEl>
                                        <p:attrNameLst>
                                          <p:attrName>ppt_x</p:attrName>
                                          <p:attrName>ppt_y</p:attrName>
                                        </p:attrNameLst>
                                      </p:cBhvr>
                                      <p:rCtr x="18628" y="556"/>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04548 0.04537 L 0.53194 0.04861 " pathEditMode="relative" rAng="0" ptsTypes="AA">
                                      <p:cBhvr>
                                        <p:cTn id="26" dur="2000" fill="hold"/>
                                        <p:tgtEl>
                                          <p:spTgt spid="2053"/>
                                        </p:tgtEl>
                                        <p:attrNameLst>
                                          <p:attrName>ppt_x</p:attrName>
                                          <p:attrName>ppt_y</p:attrName>
                                        </p:attrNameLst>
                                      </p:cBhvr>
                                      <p:rCtr x="24323" y="162"/>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3.05556E-6 3.7037E-6 L 0.48802 -0.02524 " pathEditMode="relative" rAng="0" ptsTypes="AA">
                                      <p:cBhvr>
                                        <p:cTn id="30" dur="2000" fill="hold"/>
                                        <p:tgtEl>
                                          <p:spTgt spid="2050"/>
                                        </p:tgtEl>
                                        <p:attrNameLst>
                                          <p:attrName>ppt_x</p:attrName>
                                          <p:attrName>ppt_y</p:attrName>
                                        </p:attrNameLst>
                                      </p:cBhvr>
                                      <p:rCtr x="24392"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5896"/>
            <a:ext cx="9157590" cy="68321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a:xfrm>
            <a:off x="-2916832" y="908720"/>
            <a:ext cx="8496944" cy="1359024"/>
          </a:xfrm>
        </p:spPr>
        <p:txBody>
          <a:bodyPr>
            <a:normAutofit/>
          </a:bodyPr>
          <a:lstStyle/>
          <a:p>
            <a:r>
              <a:rPr lang="sk-SK" sz="3100" i="1" dirty="0" smtClean="0">
                <a:latin typeface="Aldhabi" panose="01000000000000000000" pitchFamily="2" charset="-78"/>
                <a:cs typeface="Aldhabi" panose="01000000000000000000" pitchFamily="2" charset="-78"/>
              </a:rPr>
              <a:t>    </a:t>
            </a:r>
            <a:r>
              <a:rPr lang="sk-SK" sz="3100" b="1" i="1" dirty="0" smtClean="0">
                <a:latin typeface="Aldhabi" panose="01000000000000000000" pitchFamily="2" charset="-78"/>
                <a:cs typeface="Aldhabi" panose="01000000000000000000" pitchFamily="2" charset="-78"/>
              </a:rPr>
              <a:t>ZDROJE</a:t>
            </a:r>
            <a:r>
              <a:rPr lang="sk-SK" dirty="0" smtClean="0"/>
              <a:t/>
            </a:r>
            <a:br>
              <a:rPr lang="sk-SK" dirty="0" smtClean="0"/>
            </a:br>
            <a:endParaRPr lang="sk-SK" dirty="0"/>
          </a:p>
        </p:txBody>
      </p:sp>
      <p:sp>
        <p:nvSpPr>
          <p:cNvPr id="3" name="Zástupný symbol obsahu 2"/>
          <p:cNvSpPr>
            <a:spLocks noGrp="1"/>
          </p:cNvSpPr>
          <p:nvPr>
            <p:ph idx="1"/>
          </p:nvPr>
        </p:nvSpPr>
        <p:spPr>
          <a:xfrm>
            <a:off x="323528" y="4697760"/>
            <a:ext cx="8640960" cy="2160240"/>
          </a:xfrm>
          <a:noFill/>
          <a:ln>
            <a:noFill/>
          </a:ln>
        </p:spPr>
        <p:style>
          <a:lnRef idx="2">
            <a:schemeClr val="dk1"/>
          </a:lnRef>
          <a:fillRef idx="1">
            <a:schemeClr val="lt1"/>
          </a:fillRef>
          <a:effectRef idx="0">
            <a:schemeClr val="dk1"/>
          </a:effectRef>
          <a:fontRef idx="minor">
            <a:schemeClr val="dk1"/>
          </a:fontRef>
        </p:style>
        <p:txBody>
          <a:bodyPr>
            <a:normAutofit fontScale="92500"/>
          </a:bodyPr>
          <a:lstStyle/>
          <a:p>
            <a:pPr algn="ctr">
              <a:buNone/>
            </a:pPr>
            <a:r>
              <a:rPr lang="en-US" sz="1100" dirty="0" err="1" smtClean="0">
                <a:solidFill>
                  <a:schemeClr val="bg1"/>
                </a:solidFill>
              </a:rPr>
              <a:t>Thullerová</a:t>
            </a:r>
            <a:r>
              <a:rPr lang="en-US" sz="1100" dirty="0" smtClean="0">
                <a:solidFill>
                  <a:schemeClr val="bg1"/>
                </a:solidFill>
              </a:rPr>
              <a:t>, G.: </a:t>
            </a:r>
            <a:r>
              <a:rPr lang="en-US" sz="1100" dirty="0" err="1" smtClean="0">
                <a:solidFill>
                  <a:schemeClr val="bg1"/>
                </a:solidFill>
              </a:rPr>
              <a:t>Umenie</a:t>
            </a:r>
            <a:r>
              <a:rPr lang="en-US" sz="1100" dirty="0" smtClean="0">
                <a:solidFill>
                  <a:schemeClr val="bg1"/>
                </a:solidFill>
              </a:rPr>
              <a:t> a(</a:t>
            </a:r>
            <a:r>
              <a:rPr lang="en-US" sz="1100" dirty="0" err="1" smtClean="0">
                <a:solidFill>
                  <a:schemeClr val="bg1"/>
                </a:solidFill>
              </a:rPr>
              <a:t>lebo</a:t>
            </a:r>
            <a:r>
              <a:rPr lang="en-US" sz="1100" dirty="0" smtClean="0">
                <a:solidFill>
                  <a:schemeClr val="bg1"/>
                </a:solidFill>
              </a:rPr>
              <a:t>) </a:t>
            </a:r>
            <a:r>
              <a:rPr lang="en-US" sz="1100" dirty="0" err="1" smtClean="0">
                <a:solidFill>
                  <a:schemeClr val="bg1"/>
                </a:solidFill>
              </a:rPr>
              <a:t>gÝč</a:t>
            </a:r>
            <a:r>
              <a:rPr lang="en-US" sz="1100" dirty="0" smtClean="0">
                <a:solidFill>
                  <a:schemeClr val="bg1"/>
                </a:solidFill>
              </a:rPr>
              <a:t>. Stuttgart  : </a:t>
            </a:r>
            <a:r>
              <a:rPr lang="en-US" sz="1100" dirty="0" err="1" smtClean="0">
                <a:solidFill>
                  <a:schemeClr val="bg1"/>
                </a:solidFill>
              </a:rPr>
              <a:t>Belser</a:t>
            </a:r>
            <a:r>
              <a:rPr lang="en-US" sz="1100" dirty="0" smtClean="0">
                <a:solidFill>
                  <a:schemeClr val="bg1"/>
                </a:solidFill>
              </a:rPr>
              <a:t> AG </a:t>
            </a:r>
            <a:r>
              <a:rPr lang="en-US" sz="1100" dirty="0" err="1" smtClean="0">
                <a:solidFill>
                  <a:schemeClr val="bg1"/>
                </a:solidFill>
              </a:rPr>
              <a:t>für</a:t>
            </a:r>
            <a:r>
              <a:rPr lang="en-US" sz="1100" dirty="0" smtClean="0">
                <a:solidFill>
                  <a:schemeClr val="bg1"/>
                </a:solidFill>
              </a:rPr>
              <a:t> </a:t>
            </a:r>
            <a:r>
              <a:rPr lang="en-US" sz="1100" dirty="0" err="1" smtClean="0">
                <a:solidFill>
                  <a:schemeClr val="bg1"/>
                </a:solidFill>
              </a:rPr>
              <a:t>Verlagsgeschäfte</a:t>
            </a:r>
            <a:r>
              <a:rPr lang="en-US" sz="1100" dirty="0" smtClean="0">
                <a:solidFill>
                  <a:schemeClr val="bg1"/>
                </a:solidFill>
              </a:rPr>
              <a:t> &amp; Co. KG, 2006. 127 s. ISBN 978-80-551-1592-4 </a:t>
            </a:r>
            <a:endParaRPr lang="sk-SK" sz="1100" dirty="0" smtClean="0">
              <a:solidFill>
                <a:schemeClr val="bg1"/>
              </a:solidFill>
            </a:endParaRPr>
          </a:p>
          <a:p>
            <a:pPr algn="ctr">
              <a:buNone/>
            </a:pPr>
            <a:r>
              <a:rPr lang="en-US" sz="1100" dirty="0" smtClean="0">
                <a:solidFill>
                  <a:schemeClr val="bg1"/>
                </a:solidFill>
              </a:rPr>
              <a:t>Eco, U.: </a:t>
            </a:r>
            <a:r>
              <a:rPr lang="en-US" sz="1100" dirty="0" err="1" smtClean="0">
                <a:solidFill>
                  <a:schemeClr val="bg1"/>
                </a:solidFill>
              </a:rPr>
              <a:t>Dějiny</a:t>
            </a:r>
            <a:r>
              <a:rPr lang="en-US" sz="1100" dirty="0" smtClean="0">
                <a:solidFill>
                  <a:schemeClr val="bg1"/>
                </a:solidFill>
              </a:rPr>
              <a:t> </a:t>
            </a:r>
            <a:r>
              <a:rPr lang="en-US" sz="1100" dirty="0" err="1" smtClean="0">
                <a:solidFill>
                  <a:schemeClr val="bg1"/>
                </a:solidFill>
              </a:rPr>
              <a:t>ošklivosti</a:t>
            </a:r>
            <a:r>
              <a:rPr lang="en-US" sz="1100" dirty="0" smtClean="0">
                <a:solidFill>
                  <a:schemeClr val="bg1"/>
                </a:solidFill>
              </a:rPr>
              <a:t>. Milano  : RCS </a:t>
            </a:r>
            <a:r>
              <a:rPr lang="en-US" sz="1100" dirty="0" err="1" smtClean="0">
                <a:solidFill>
                  <a:schemeClr val="bg1"/>
                </a:solidFill>
              </a:rPr>
              <a:t>Libri</a:t>
            </a:r>
            <a:r>
              <a:rPr lang="en-US" sz="1100" dirty="0" smtClean="0">
                <a:solidFill>
                  <a:schemeClr val="bg1"/>
                </a:solidFill>
              </a:rPr>
              <a:t> </a:t>
            </a:r>
            <a:r>
              <a:rPr lang="en-US" sz="1100" dirty="0" err="1" smtClean="0">
                <a:solidFill>
                  <a:schemeClr val="bg1"/>
                </a:solidFill>
              </a:rPr>
              <a:t>S.p.A</a:t>
            </a:r>
            <a:r>
              <a:rPr lang="en-US" sz="1100" dirty="0" smtClean="0">
                <a:solidFill>
                  <a:schemeClr val="bg1"/>
                </a:solidFill>
              </a:rPr>
              <a:t> - </a:t>
            </a:r>
            <a:r>
              <a:rPr lang="en-US" sz="1100" dirty="0" err="1" smtClean="0">
                <a:solidFill>
                  <a:schemeClr val="bg1"/>
                </a:solidFill>
              </a:rPr>
              <a:t>Bompiani</a:t>
            </a:r>
            <a:r>
              <a:rPr lang="en-US" sz="1100" dirty="0" smtClean="0">
                <a:solidFill>
                  <a:schemeClr val="bg1"/>
                </a:solidFill>
              </a:rPr>
              <a:t>, 2007, 455 s. ISBN 978-80-7203-893-0 </a:t>
            </a:r>
            <a:endParaRPr lang="en-US" sz="1100" dirty="0" smtClean="0">
              <a:solidFill>
                <a:schemeClr val="bg1"/>
              </a:solidFill>
              <a:latin typeface="Aldhabi" panose="01000000000000000000" pitchFamily="2" charset="-78"/>
              <a:cs typeface="Aldhabi" panose="01000000000000000000" pitchFamily="2" charset="-78"/>
              <a:hlinkClick r:id="rId3"/>
            </a:endParaRPr>
          </a:p>
          <a:p>
            <a:pPr marL="0" indent="0" algn="ctr">
              <a:buNone/>
            </a:pPr>
            <a:r>
              <a:rPr lang="sk-SK" sz="1100" dirty="0" smtClean="0">
                <a:solidFill>
                  <a:schemeClr val="bg1"/>
                </a:solidFill>
                <a:latin typeface="Aldhabi" panose="01000000000000000000" pitchFamily="2" charset="-78"/>
                <a:cs typeface="Aldhabi" panose="01000000000000000000" pitchFamily="2" charset="-78"/>
                <a:hlinkClick r:id="rId3"/>
              </a:rPr>
              <a:t>https</a:t>
            </a:r>
            <a:r>
              <a:rPr lang="sk-SK" sz="1100" dirty="0">
                <a:solidFill>
                  <a:schemeClr val="bg1"/>
                </a:solidFill>
                <a:latin typeface="Aldhabi" panose="01000000000000000000" pitchFamily="2" charset="-78"/>
                <a:cs typeface="Aldhabi" panose="01000000000000000000" pitchFamily="2" charset="-78"/>
                <a:hlinkClick r:id="rId3"/>
              </a:rPr>
              <a:t>://</a:t>
            </a:r>
            <a:r>
              <a:rPr lang="sk-SK" sz="1100" dirty="0" smtClean="0">
                <a:solidFill>
                  <a:schemeClr val="bg1"/>
                </a:solidFill>
                <a:latin typeface="Aldhabi" panose="01000000000000000000" pitchFamily="2" charset="-78"/>
                <a:cs typeface="Aldhabi" panose="01000000000000000000" pitchFamily="2" charset="-78"/>
                <a:hlinkClick r:id="rId3"/>
              </a:rPr>
              <a:t>sk.wikipedia.org/wiki/Aura</a:t>
            </a:r>
            <a:r>
              <a:rPr lang="sk-SK" sz="1100" dirty="0">
                <a:solidFill>
                  <a:schemeClr val="bg1"/>
                </a:solidFill>
                <a:latin typeface="Aldhabi" panose="01000000000000000000" pitchFamily="2" charset="-78"/>
                <a:cs typeface="Aldhabi" panose="01000000000000000000" pitchFamily="2" charset="-78"/>
                <a:hlinkClick r:id="rId3"/>
              </a:rPr>
              <a:t>_(pole</a:t>
            </a:r>
            <a:r>
              <a:rPr lang="sk-SK" sz="1100" dirty="0" smtClean="0">
                <a:solidFill>
                  <a:schemeClr val="bg1"/>
                </a:solidFill>
                <a:latin typeface="Aldhabi" panose="01000000000000000000" pitchFamily="2" charset="-78"/>
                <a:cs typeface="Aldhabi" panose="01000000000000000000" pitchFamily="2" charset="-78"/>
                <a:hlinkClick r:id="rId3"/>
              </a:rPr>
              <a:t>)</a:t>
            </a:r>
            <a:endParaRPr lang="sk-SK" sz="1100" dirty="0" smtClean="0">
              <a:solidFill>
                <a:schemeClr val="bg1"/>
              </a:solidFill>
              <a:latin typeface="Aldhabi" panose="01000000000000000000" pitchFamily="2" charset="-78"/>
              <a:cs typeface="Aldhabi" panose="01000000000000000000" pitchFamily="2" charset="-78"/>
            </a:endParaRPr>
          </a:p>
          <a:p>
            <a:pPr marL="0" indent="0" algn="ctr">
              <a:buNone/>
            </a:pPr>
            <a:r>
              <a:rPr lang="sk-SK" sz="1100" dirty="0" smtClean="0">
                <a:solidFill>
                  <a:schemeClr val="bg1"/>
                </a:solidFill>
                <a:latin typeface="Aldhabi" panose="01000000000000000000" pitchFamily="2" charset="-78"/>
                <a:cs typeface="Aldhabi" panose="01000000000000000000" pitchFamily="2" charset="-78"/>
                <a:hlinkClick r:id="rId4"/>
              </a:rPr>
              <a:t>http</a:t>
            </a:r>
            <a:r>
              <a:rPr lang="sk-SK" sz="1100" dirty="0">
                <a:solidFill>
                  <a:schemeClr val="bg1"/>
                </a:solidFill>
                <a:latin typeface="Aldhabi" panose="01000000000000000000" pitchFamily="2" charset="-78"/>
                <a:cs typeface="Aldhabi" panose="01000000000000000000" pitchFamily="2" charset="-78"/>
                <a:hlinkClick r:id="rId4"/>
              </a:rPr>
              <a:t>://</a:t>
            </a:r>
            <a:r>
              <a:rPr lang="sk-SK" sz="1100" dirty="0" smtClean="0">
                <a:solidFill>
                  <a:schemeClr val="bg1"/>
                </a:solidFill>
                <a:latin typeface="Aldhabi" panose="01000000000000000000" pitchFamily="2" charset="-78"/>
                <a:cs typeface="Aldhabi" panose="01000000000000000000" pitchFamily="2" charset="-78"/>
                <a:hlinkClick r:id="rId4"/>
              </a:rPr>
              <a:t>is.muni.cz/do/rect/el/estud/ff/ps10/dilo/web/pages/1_tech_rep.html</a:t>
            </a:r>
            <a:endParaRPr lang="sk-SK" sz="1100" dirty="0" smtClean="0">
              <a:solidFill>
                <a:schemeClr val="bg1"/>
              </a:solidFill>
              <a:latin typeface="Aldhabi" panose="01000000000000000000" pitchFamily="2" charset="-78"/>
              <a:cs typeface="Aldhabi" panose="01000000000000000000" pitchFamily="2" charset="-78"/>
            </a:endParaRPr>
          </a:p>
          <a:p>
            <a:pPr marL="0" indent="0" algn="ctr">
              <a:buNone/>
            </a:pPr>
            <a:r>
              <a:rPr lang="sk-SK" sz="1100" dirty="0" smtClean="0">
                <a:solidFill>
                  <a:schemeClr val="bg1"/>
                </a:solidFill>
                <a:latin typeface="Aldhabi" panose="01000000000000000000" pitchFamily="2" charset="-78"/>
                <a:cs typeface="Aldhabi" panose="01000000000000000000" pitchFamily="2" charset="-78"/>
                <a:hlinkClick r:id="rId5"/>
              </a:rPr>
              <a:t>http</a:t>
            </a:r>
            <a:r>
              <a:rPr lang="sk-SK" sz="1100" dirty="0">
                <a:solidFill>
                  <a:schemeClr val="bg1"/>
                </a:solidFill>
                <a:latin typeface="Aldhabi" panose="01000000000000000000" pitchFamily="2" charset="-78"/>
                <a:cs typeface="Aldhabi" panose="01000000000000000000" pitchFamily="2" charset="-78"/>
                <a:hlinkClick r:id="rId5"/>
              </a:rPr>
              <a:t>://</a:t>
            </a:r>
            <a:r>
              <a:rPr lang="sk-SK" sz="1100" dirty="0" smtClean="0">
                <a:solidFill>
                  <a:schemeClr val="bg1"/>
                </a:solidFill>
                <a:latin typeface="Aldhabi" panose="01000000000000000000" pitchFamily="2" charset="-78"/>
                <a:cs typeface="Aldhabi" panose="01000000000000000000" pitchFamily="2" charset="-78"/>
                <a:hlinkClick r:id="rId5"/>
              </a:rPr>
              <a:t>www.kritika.sk/pdf/1_2012/5.pdf</a:t>
            </a:r>
            <a:endParaRPr lang="sk-SK" sz="1100" dirty="0" smtClean="0">
              <a:solidFill>
                <a:schemeClr val="bg1"/>
              </a:solidFill>
              <a:latin typeface="Aldhabi" panose="01000000000000000000" pitchFamily="2" charset="-78"/>
              <a:cs typeface="Aldhabi" panose="01000000000000000000" pitchFamily="2" charset="-78"/>
            </a:endParaRPr>
          </a:p>
          <a:p>
            <a:pPr marL="0" indent="0" algn="ctr">
              <a:buNone/>
            </a:pPr>
            <a:r>
              <a:rPr lang="sk-SK" sz="1100" dirty="0" smtClean="0">
                <a:solidFill>
                  <a:schemeClr val="bg1"/>
                </a:solidFill>
                <a:latin typeface="Aldhabi" panose="01000000000000000000" pitchFamily="2" charset="-78"/>
                <a:cs typeface="Aldhabi" panose="01000000000000000000" pitchFamily="2" charset="-78"/>
                <a:hlinkClick r:id="rId6"/>
              </a:rPr>
              <a:t>http</a:t>
            </a:r>
            <a:r>
              <a:rPr lang="sk-SK" sz="1100" dirty="0">
                <a:solidFill>
                  <a:schemeClr val="bg1"/>
                </a:solidFill>
                <a:latin typeface="Aldhabi" panose="01000000000000000000" pitchFamily="2" charset="-78"/>
                <a:cs typeface="Aldhabi" panose="01000000000000000000" pitchFamily="2" charset="-78"/>
                <a:hlinkClick r:id="rId6"/>
              </a:rPr>
              <a:t>://</a:t>
            </a:r>
            <a:r>
              <a:rPr lang="sk-SK" sz="1100" dirty="0" smtClean="0">
                <a:solidFill>
                  <a:schemeClr val="bg1"/>
                </a:solidFill>
                <a:latin typeface="Aldhabi" panose="01000000000000000000" pitchFamily="2" charset="-78"/>
                <a:cs typeface="Aldhabi" panose="01000000000000000000" pitchFamily="2" charset="-78"/>
                <a:hlinkClick r:id="rId6"/>
              </a:rPr>
              <a:t>www.infovek.sk/predmety/vytvarna/index.php?k=152</a:t>
            </a:r>
            <a:endParaRPr lang="sk-SK" sz="1100" dirty="0" smtClean="0">
              <a:solidFill>
                <a:schemeClr val="bg1"/>
              </a:solidFill>
              <a:latin typeface="Aldhabi" panose="01000000000000000000" pitchFamily="2" charset="-78"/>
              <a:cs typeface="Aldhabi" panose="01000000000000000000" pitchFamily="2" charset="-78"/>
            </a:endParaRPr>
          </a:p>
          <a:p>
            <a:pPr marL="0" indent="0" algn="ctr">
              <a:buNone/>
            </a:pPr>
            <a:r>
              <a:rPr lang="sk-SK" sz="1100" dirty="0" smtClean="0">
                <a:solidFill>
                  <a:schemeClr val="bg1"/>
                </a:solidFill>
                <a:latin typeface="Aldhabi" panose="01000000000000000000" pitchFamily="2" charset="-78"/>
                <a:cs typeface="Aldhabi" panose="01000000000000000000" pitchFamily="2" charset="-78"/>
                <a:hlinkClick r:id="rId7"/>
              </a:rPr>
              <a:t>http</a:t>
            </a:r>
            <a:r>
              <a:rPr lang="sk-SK" sz="1100" dirty="0">
                <a:solidFill>
                  <a:schemeClr val="bg1"/>
                </a:solidFill>
                <a:latin typeface="Aldhabi" panose="01000000000000000000" pitchFamily="2" charset="-78"/>
                <a:cs typeface="Aldhabi" panose="01000000000000000000" pitchFamily="2" charset="-78"/>
                <a:hlinkClick r:id="rId7"/>
              </a:rPr>
              <a:t>://vist.tumblr.com/post/553729054/umenie-bolo-v-z%C3%A1sade-v%C5%BEdy-reprodukovate%C4%BEn%C3%A9-%</a:t>
            </a:r>
            <a:r>
              <a:rPr lang="sk-SK" sz="1100" dirty="0" smtClean="0">
                <a:solidFill>
                  <a:schemeClr val="bg1"/>
                </a:solidFill>
                <a:latin typeface="Aldhabi" panose="01000000000000000000" pitchFamily="2" charset="-78"/>
                <a:cs typeface="Aldhabi" panose="01000000000000000000" pitchFamily="2" charset="-78"/>
                <a:hlinkClick r:id="rId7"/>
              </a:rPr>
              <a:t>C4%BEudsk%C3%BDm</a:t>
            </a:r>
            <a:endParaRPr lang="sk-SK" sz="1100" dirty="0" smtClean="0">
              <a:solidFill>
                <a:schemeClr val="bg1"/>
              </a:solidFill>
              <a:latin typeface="Aldhabi" panose="01000000000000000000" pitchFamily="2" charset="-78"/>
              <a:cs typeface="Aldhabi" panose="01000000000000000000" pitchFamily="2" charset="-78"/>
            </a:endParaRPr>
          </a:p>
          <a:p>
            <a:pPr marL="0" indent="0" algn="ctr">
              <a:buNone/>
            </a:pPr>
            <a:r>
              <a:rPr lang="sk-SK" sz="1100" dirty="0">
                <a:solidFill>
                  <a:schemeClr val="bg1"/>
                </a:solidFill>
                <a:latin typeface="Aldhabi" panose="01000000000000000000" pitchFamily="2" charset="-78"/>
                <a:cs typeface="Aldhabi" panose="01000000000000000000" pitchFamily="2" charset="-78"/>
                <a:hlinkClick r:id="rId8"/>
              </a:rPr>
              <a:t>https://</a:t>
            </a:r>
            <a:r>
              <a:rPr lang="sk-SK" sz="1100" dirty="0" smtClean="0">
                <a:solidFill>
                  <a:schemeClr val="bg1"/>
                </a:solidFill>
                <a:latin typeface="Aldhabi" panose="01000000000000000000" pitchFamily="2" charset="-78"/>
                <a:cs typeface="Aldhabi" panose="01000000000000000000" pitchFamily="2" charset="-78"/>
                <a:hlinkClick r:id="rId8"/>
              </a:rPr>
              <a:t>sk.wikipedia.org/wiki/Walter_Benjamin</a:t>
            </a:r>
            <a:endParaRPr lang="en-US" sz="1100" dirty="0" smtClean="0">
              <a:solidFill>
                <a:schemeClr val="bg1"/>
              </a:solidFill>
              <a:latin typeface="Aldhabi" panose="01000000000000000000" pitchFamily="2" charset="-78"/>
              <a:cs typeface="Aldhabi" panose="01000000000000000000" pitchFamily="2" charset="-78"/>
            </a:endParaRPr>
          </a:p>
          <a:p>
            <a:pPr algn="ctr">
              <a:buNone/>
            </a:pPr>
            <a:r>
              <a:rPr lang="en-US" sz="1100" u="sng" dirty="0" smtClean="0">
                <a:hlinkClick r:id="rId9"/>
              </a:rPr>
              <a:t>https://digilib.phil.muni.cz/handle/11222.digilib/129927</a:t>
            </a:r>
            <a:endParaRPr lang="sk-SK" sz="1100" dirty="0" smtClean="0"/>
          </a:p>
          <a:p>
            <a:pPr algn="ctr">
              <a:buNone/>
            </a:pPr>
            <a:r>
              <a:rPr lang="sk-SK" sz="1100" u="sng" dirty="0" smtClean="0">
                <a:hlinkClick r:id="rId5"/>
              </a:rPr>
              <a:t>www.kritika.sk/pdf/1_2012/5.pdf</a:t>
            </a:r>
            <a:endParaRPr lang="sk-SK" sz="1100" dirty="0" smtClean="0"/>
          </a:p>
          <a:p>
            <a:pPr algn="ctr">
              <a:buNone/>
            </a:pPr>
            <a:r>
              <a:rPr lang="sk-SK" sz="1100" u="sng" dirty="0" smtClean="0">
                <a:hlinkClick r:id="rId10"/>
              </a:rPr>
              <a:t>http://casprezeny.azet.sk/clanok/37365/aura-existuje-chcete-ju-vidiet.html</a:t>
            </a:r>
            <a:endParaRPr lang="en-US" sz="1100" u="sng" dirty="0" smtClean="0"/>
          </a:p>
        </p:txBody>
      </p:sp>
    </p:spTree>
    <p:extLst>
      <p:ext uri="{BB962C8B-B14F-4D97-AF65-F5344CB8AC3E}">
        <p14:creationId xmlns="" xmlns:p14="http://schemas.microsoft.com/office/powerpoint/2010/main" val="230067339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3000000" scaled="0"/>
        </a:gradFill>
        <a:effectLst/>
      </p:bgPr>
    </p:bg>
    <p:spTree>
      <p:nvGrpSpPr>
        <p:cNvPr id="1" name=""/>
        <p:cNvGrpSpPr/>
        <p:nvPr/>
      </p:nvGrpSpPr>
      <p:grpSpPr>
        <a:xfrm>
          <a:off x="0" y="0"/>
          <a:ext cx="0" cy="0"/>
          <a:chOff x="0" y="0"/>
          <a:chExt cx="0" cy="0"/>
        </a:xfrm>
      </p:grpSpPr>
      <p:pic>
        <p:nvPicPr>
          <p:cNvPr id="3" name="Obrázok 2" descr="The_Scream.jpg"/>
          <p:cNvPicPr>
            <a:picLocks noChangeAspect="1"/>
          </p:cNvPicPr>
          <p:nvPr/>
        </p:nvPicPr>
        <p:blipFill>
          <a:blip r:embed="rId2" cstate="print"/>
          <a:stretch>
            <a:fillRect/>
          </a:stretch>
        </p:blipFill>
        <p:spPr>
          <a:xfrm>
            <a:off x="3705939" y="0"/>
            <a:ext cx="5438062" cy="6858000"/>
          </a:xfrm>
          <a:prstGeom prst="rect">
            <a:avLst/>
          </a:prstGeom>
        </p:spPr>
      </p:pic>
      <p:sp>
        <p:nvSpPr>
          <p:cNvPr id="4" name="BlokTextu 3"/>
          <p:cNvSpPr txBox="1"/>
          <p:nvPr/>
        </p:nvSpPr>
        <p:spPr>
          <a:xfrm>
            <a:off x="-468560" y="3356992"/>
            <a:ext cx="4499992" cy="1754326"/>
          </a:xfrm>
          <a:prstGeom prst="rect">
            <a:avLst/>
          </a:prstGeom>
          <a:noFill/>
        </p:spPr>
        <p:txBody>
          <a:bodyPr wrap="square" rtlCol="0">
            <a:spAutoFit/>
          </a:bodyPr>
          <a:lstStyle/>
          <a:p>
            <a:pPr algn="ctr"/>
            <a:r>
              <a:rPr lang="sk-SK" sz="3600" b="1" dirty="0" smtClean="0">
                <a:solidFill>
                  <a:schemeClr val="bg1"/>
                </a:solidFill>
                <a:cs typeface="Aldhabi"/>
              </a:rPr>
              <a:t>Ďakujeme za pozornosť </a:t>
            </a:r>
            <a:br>
              <a:rPr lang="sk-SK" sz="3600" b="1" dirty="0" smtClean="0">
                <a:solidFill>
                  <a:schemeClr val="bg1"/>
                </a:solidFill>
                <a:cs typeface="Aldhabi"/>
              </a:rPr>
            </a:br>
            <a:r>
              <a:rPr lang="sk-SK" sz="3600" b="1" dirty="0" smtClean="0">
                <a:solidFill>
                  <a:schemeClr val="bg1"/>
                </a:solidFill>
                <a:cs typeface="Aldhabi"/>
              </a:rPr>
              <a:t>;)</a:t>
            </a:r>
            <a:endParaRPr lang="sk-SK" sz="3600" b="1" dirty="0">
              <a:solidFill>
                <a:schemeClr val="bg1"/>
              </a:solidFill>
              <a:cs typeface="Aldhabi"/>
            </a:endParaRPr>
          </a:p>
        </p:txBody>
      </p:sp>
    </p:spTree>
  </p:cSld>
  <p:clrMapOvr>
    <a:masterClrMapping/>
  </p:clrMapOvr>
  <p:transition spd="slow">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7512"/>
            <a:ext cx="9211704" cy="68913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BlokTextu 3"/>
          <p:cNvSpPr txBox="1"/>
          <p:nvPr/>
        </p:nvSpPr>
        <p:spPr>
          <a:xfrm>
            <a:off x="1331640" y="476672"/>
            <a:ext cx="6768752" cy="1384995"/>
          </a:xfrm>
          <a:prstGeom prst="rect">
            <a:avLst/>
          </a:prstGeom>
          <a:noFill/>
        </p:spPr>
        <p:txBody>
          <a:bodyPr wrap="square" rtlCol="0">
            <a:spAutoFit/>
          </a:bodyPr>
          <a:lstStyle/>
          <a:p>
            <a:pPr algn="ctr"/>
            <a:r>
              <a:rPr lang="sk-SK" sz="2800" dirty="0">
                <a:latin typeface="Aharoni" panose="02010803020104030203" pitchFamily="2" charset="-79"/>
                <a:cs typeface="Aharoni" panose="02010803020104030203" pitchFamily="2" charset="-79"/>
              </a:rPr>
              <a:t>„To, čo v epoche technickej reprodukovateľnosti umeleckého diela chradne, je jeho aura</a:t>
            </a:r>
            <a:r>
              <a:rPr lang="sk-SK" sz="2800" dirty="0" smtClean="0">
                <a:latin typeface="Aharoni" panose="02010803020104030203" pitchFamily="2" charset="-79"/>
                <a:cs typeface="Aharoni" panose="02010803020104030203" pitchFamily="2" charset="-79"/>
              </a:rPr>
              <a:t>.“</a:t>
            </a:r>
            <a:r>
              <a:rPr lang="sk-SK" sz="2800" dirty="0">
                <a:latin typeface="Aharoni" panose="02010803020104030203" pitchFamily="2" charset="-79"/>
                <a:cs typeface="Aharoni" panose="02010803020104030203" pitchFamily="2" charset="-79"/>
              </a:rPr>
              <a:t> </a:t>
            </a:r>
          </a:p>
        </p:txBody>
      </p:sp>
    </p:spTree>
    <p:extLst>
      <p:ext uri="{BB962C8B-B14F-4D97-AF65-F5344CB8AC3E}">
        <p14:creationId xmlns="" xmlns:p14="http://schemas.microsoft.com/office/powerpoint/2010/main" val="782063684"/>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999" y="1484784"/>
            <a:ext cx="9211227" cy="5373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normAutofit/>
          </a:bodyPr>
          <a:lstStyle/>
          <a:p>
            <a:r>
              <a:rPr lang="sk-SK" sz="3600" dirty="0" smtClean="0">
                <a:solidFill>
                  <a:schemeClr val="tx1">
                    <a:lumMod val="95000"/>
                    <a:lumOff val="5000"/>
                  </a:schemeClr>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Arabic Typesetting" panose="03020402040406030203" pitchFamily="66" charset="-78"/>
              </a:rPr>
              <a:t>Čo je to vlastne aura ?</a:t>
            </a:r>
            <a:endParaRPr lang="sk-SK" sz="3600" dirty="0">
              <a:solidFill>
                <a:schemeClr val="tx1">
                  <a:lumMod val="95000"/>
                  <a:lumOff val="5000"/>
                </a:schemeClr>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Arabic Typesetting" panose="03020402040406030203" pitchFamily="66" charset="-78"/>
            </a:endParaRPr>
          </a:p>
        </p:txBody>
      </p:sp>
      <p:sp>
        <p:nvSpPr>
          <p:cNvPr id="4" name="Obdĺžnik 3"/>
          <p:cNvSpPr/>
          <p:nvPr/>
        </p:nvSpPr>
        <p:spPr>
          <a:xfrm>
            <a:off x="1104544" y="2636912"/>
            <a:ext cx="6888139" cy="1631216"/>
          </a:xfrm>
          <a:prstGeom prst="rect">
            <a:avLst/>
          </a:prstGeom>
        </p:spPr>
        <p:txBody>
          <a:bodyPr wrap="square">
            <a:spAutoFit/>
          </a:bodyPr>
          <a:lstStyle/>
          <a:p>
            <a:pPr algn="ctr"/>
            <a:r>
              <a:rPr lang="sk-SK" sz="2000" dirty="0"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Výraz "aura" označuje energetické pole, ktoré ako nadprirodzená svetelná svätožiara vychádza </a:t>
            </a:r>
          </a:p>
          <a:p>
            <a:pPr algn="ctr"/>
            <a:r>
              <a:rPr lang="sk-SK" sz="2000" dirty="0"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z predmetu alebo osoby. Ak prisúdime túto zvláštnu vlastnosť umeleckému dielu, znamená to, že ju nepovažujeme za obyčajný predmet, ale priznávame mu </a:t>
            </a:r>
            <a:r>
              <a:rPr lang="en-US" sz="2000" dirty="0"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,,a</a:t>
            </a:r>
            <a:r>
              <a:rPr lang="sk-SK" sz="2000" dirty="0" err="1"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uratický</a:t>
            </a:r>
            <a:r>
              <a:rPr lang="sk-SK" sz="2000" dirty="0"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 status</a:t>
            </a:r>
            <a:r>
              <a:rPr lang="en-US" sz="2000"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a:t>
            </a:r>
            <a:r>
              <a:rPr lang="sk-SK" sz="2000"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 </a:t>
            </a:r>
            <a:r>
              <a:rPr lang="sk-SK" sz="2000" dirty="0"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a:t>
            </a:r>
            <a:r>
              <a:rPr lang="sk-SK" sz="2000" dirty="0" err="1"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Aumont</a:t>
            </a:r>
            <a:r>
              <a:rPr lang="sk-SK" sz="2000" dirty="0" smtClean="0">
                <a:solidFill>
                  <a:schemeClr val="tx1">
                    <a:lumMod val="95000"/>
                    <a:lumOff val="5000"/>
                  </a:schemeClr>
                </a:solidFill>
                <a:latin typeface="Monotype Corsiva" panose="03010101010201010101" pitchFamily="66" charset="0"/>
                <a:ea typeface="BatangChe" panose="02030609000101010101" pitchFamily="49" charset="-127"/>
                <a:cs typeface="Arabic Typesetting" panose="03020402040406030203" pitchFamily="66" charset="-78"/>
              </a:rPr>
              <a:t>, 2010, str. 303</a:t>
            </a:r>
            <a:r>
              <a:rPr lang="sk-SK" sz="2000" dirty="0" smtClean="0">
                <a:solidFill>
                  <a:schemeClr val="tx1">
                    <a:lumMod val="95000"/>
                    <a:lumOff val="5000"/>
                  </a:schemeClr>
                </a:solidFill>
                <a:latin typeface="BatangChe" panose="02030609000101010101" pitchFamily="49" charset="-127"/>
                <a:ea typeface="BatangChe" panose="02030609000101010101" pitchFamily="49" charset="-127"/>
                <a:cs typeface="Arabic Typesetting" panose="03020402040406030203" pitchFamily="66" charset="-78"/>
              </a:rPr>
              <a:t>). </a:t>
            </a:r>
            <a:endParaRPr lang="sk-SK" sz="2000" dirty="0">
              <a:solidFill>
                <a:schemeClr val="tx1">
                  <a:lumMod val="95000"/>
                  <a:lumOff val="5000"/>
                </a:schemeClr>
              </a:solidFill>
              <a:latin typeface="BatangChe" panose="02030609000101010101" pitchFamily="49" charset="-127"/>
              <a:ea typeface="BatangChe" panose="02030609000101010101" pitchFamily="49" charset="-127"/>
              <a:cs typeface="Arabic Typesetting" panose="03020402040406030203" pitchFamily="66" charset="-78"/>
            </a:endParaRPr>
          </a:p>
        </p:txBody>
      </p:sp>
    </p:spTree>
    <p:extLst>
      <p:ext uri="{BB962C8B-B14F-4D97-AF65-F5344CB8AC3E}">
        <p14:creationId xmlns="" xmlns:p14="http://schemas.microsoft.com/office/powerpoint/2010/main" val="3756554877"/>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71" y="16396"/>
            <a:ext cx="3984104" cy="39841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0" y="0"/>
            <a:ext cx="5334000" cy="400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Obrázok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452320" y="4000500"/>
            <a:ext cx="1428750" cy="2857500"/>
          </a:xfrm>
          <a:prstGeom prst="rect">
            <a:avLst/>
          </a:prstGeom>
        </p:spPr>
      </p:pic>
      <p:pic>
        <p:nvPicPr>
          <p:cNvPr id="5" name="Obrázok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29664" y="4027140"/>
            <a:ext cx="1428750" cy="2857500"/>
          </a:xfrm>
          <a:prstGeom prst="rect">
            <a:avLst/>
          </a:prstGeom>
        </p:spPr>
      </p:pic>
      <p:pic>
        <p:nvPicPr>
          <p:cNvPr id="6" name="Obrázok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7195" y="4000500"/>
            <a:ext cx="1428750" cy="2857500"/>
          </a:xfrm>
          <a:prstGeom prst="rect">
            <a:avLst/>
          </a:prstGeom>
        </p:spPr>
      </p:pic>
      <p:pic>
        <p:nvPicPr>
          <p:cNvPr id="7" name="Obrázok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973440" y="4027140"/>
            <a:ext cx="1428750" cy="2857500"/>
          </a:xfrm>
          <a:prstGeom prst="rect">
            <a:avLst/>
          </a:prstGeom>
        </p:spPr>
      </p:pic>
      <p:pic>
        <p:nvPicPr>
          <p:cNvPr id="8" name="Obrázok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87266" y="4009984"/>
            <a:ext cx="1428750" cy="2857500"/>
          </a:xfrm>
          <a:prstGeom prst="rect">
            <a:avLst/>
          </a:prstGeom>
        </p:spPr>
      </p:pic>
      <p:pic>
        <p:nvPicPr>
          <p:cNvPr id="9" name="Obrázok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16016" y="4000500"/>
            <a:ext cx="1428750" cy="2857500"/>
          </a:xfrm>
          <a:prstGeom prst="rect">
            <a:avLst/>
          </a:prstGeom>
        </p:spPr>
      </p:pic>
    </p:spTree>
    <p:extLst>
      <p:ext uri="{BB962C8B-B14F-4D97-AF65-F5344CB8AC3E}">
        <p14:creationId xmlns="" xmlns:p14="http://schemas.microsoft.com/office/powerpoint/2010/main" val="23392376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395536" y="548680"/>
            <a:ext cx="8229600" cy="4525963"/>
          </a:xfrm>
        </p:spPr>
        <p:txBody>
          <a:bodyPr>
            <a:normAutofit fontScale="25000" lnSpcReduction="20000"/>
          </a:bodyPr>
          <a:lstStyle/>
          <a:p>
            <a:pPr marL="0" indent="0">
              <a:buNone/>
            </a:pPr>
            <a:r>
              <a:rPr lang="sk-SK" sz="6400" b="1" u="sng" dirty="0">
                <a:solidFill>
                  <a:srgbClr val="FF0000"/>
                </a:solidFill>
              </a:rPr>
              <a:t>1. červená </a:t>
            </a:r>
            <a:r>
              <a:rPr lang="sk-SK" sz="6400" b="1" u="sng" dirty="0" smtClean="0">
                <a:solidFill>
                  <a:srgbClr val="FF0000"/>
                </a:solidFill>
              </a:rPr>
              <a:t>farba</a:t>
            </a:r>
            <a:endParaRPr lang="sk-SK" sz="6400" b="1" u="sng" dirty="0">
              <a:solidFill>
                <a:srgbClr val="FF0000"/>
              </a:solidFill>
            </a:endParaRPr>
          </a:p>
          <a:p>
            <a:pPr marL="0" indent="0">
              <a:buNone/>
            </a:pPr>
            <a:r>
              <a:rPr lang="sk-SK" sz="5500" dirty="0"/>
              <a:t>je farbou dynamických, súťaživých, ctižiadostivých, optimistických ľudí. Títo ľudia sa často objavujú  </a:t>
            </a:r>
            <a:r>
              <a:rPr lang="sk-SK" sz="5500" dirty="0" smtClean="0"/>
              <a:t>v zodpovedných </a:t>
            </a:r>
            <a:r>
              <a:rPr lang="sk-SK" sz="5500" dirty="0"/>
              <a:t>postaveniach, pretože majú potrebnú priebojnosť, vodcovský talent, dôkladnosť, životnú silu.</a:t>
            </a:r>
          </a:p>
          <a:p>
            <a:pPr marL="0" indent="0">
              <a:buNone/>
            </a:pPr>
            <a:r>
              <a:rPr lang="sk-SK" sz="6400" b="1" u="sng" dirty="0">
                <a:solidFill>
                  <a:schemeClr val="accent6">
                    <a:lumMod val="75000"/>
                  </a:schemeClr>
                </a:solidFill>
              </a:rPr>
              <a:t>2. oranžová farba</a:t>
            </a:r>
          </a:p>
          <a:p>
            <a:pPr marL="0" indent="0">
              <a:buNone/>
            </a:pPr>
            <a:r>
              <a:rPr lang="sk-SK" sz="5500" dirty="0"/>
              <a:t>je typická pre úspešných, taktných, láskavých ľudí s obchodným citom, kreatívnym myslením.</a:t>
            </a:r>
          </a:p>
          <a:p>
            <a:pPr marL="0" indent="0">
              <a:buNone/>
            </a:pPr>
            <a:r>
              <a:rPr lang="sk-SK" sz="5500" dirty="0"/>
              <a:t>Žltá ako základná farba</a:t>
            </a:r>
          </a:p>
          <a:p>
            <a:pPr marL="0" indent="0">
              <a:buNone/>
            </a:pPr>
            <a:r>
              <a:rPr lang="sk-SK" sz="6400" b="1" u="sng" dirty="0" smtClean="0">
                <a:solidFill>
                  <a:srgbClr val="FFFF00"/>
                </a:solidFill>
              </a:rPr>
              <a:t>3</a:t>
            </a:r>
            <a:r>
              <a:rPr lang="en-US" sz="6400" b="1" u="sng" dirty="0" smtClean="0">
                <a:solidFill>
                  <a:srgbClr val="FFFF00"/>
                </a:solidFill>
              </a:rPr>
              <a:t>.</a:t>
            </a:r>
            <a:r>
              <a:rPr lang="sk-SK" sz="6400" b="1" u="sng" dirty="0" smtClean="0">
                <a:solidFill>
                  <a:srgbClr val="FFFF00"/>
                </a:solidFill>
              </a:rPr>
              <a:t> </a:t>
            </a:r>
            <a:r>
              <a:rPr lang="sk-SK" sz="6400" b="1" u="sng" dirty="0">
                <a:solidFill>
                  <a:srgbClr val="FFFF00"/>
                </a:solidFill>
              </a:rPr>
              <a:t>žltá farba</a:t>
            </a:r>
          </a:p>
          <a:p>
            <a:pPr marL="0" indent="0">
              <a:buNone/>
            </a:pPr>
            <a:r>
              <a:rPr lang="sk-SK" sz="5500" dirty="0"/>
              <a:t>je farbou hravých, zábavných, zvedavých a aktívnych ľudí. Sú spoločenskí. Púšťajú sa do mnohých vecí naraz a potom im chýba sila dotiahnuť ich do konca. Sú energetickí a vtipní.</a:t>
            </a:r>
          </a:p>
          <a:p>
            <a:pPr marL="0" indent="0">
              <a:buNone/>
            </a:pPr>
            <a:r>
              <a:rPr lang="sk-SK" sz="6400" b="1" u="sng" dirty="0">
                <a:solidFill>
                  <a:srgbClr val="92D050"/>
                </a:solidFill>
              </a:rPr>
              <a:t>4. zelená farba</a:t>
            </a:r>
          </a:p>
          <a:p>
            <a:pPr marL="0" indent="0">
              <a:buNone/>
            </a:pPr>
            <a:r>
              <a:rPr lang="sk-SK" sz="5500" dirty="0"/>
              <a:t>je farbou prirodzených, spokojných, harmonických ľudí. Sú rýchlo chápajúci, ale aj tvrdohlaví a neústupní na ceste za svojím cieľom.  Občas sú na seba prísni.</a:t>
            </a:r>
          </a:p>
          <a:p>
            <a:pPr marL="0" indent="0">
              <a:buNone/>
            </a:pPr>
            <a:r>
              <a:rPr lang="sk-SK" sz="6400" b="1" u="sng" dirty="0">
                <a:solidFill>
                  <a:schemeClr val="tx2">
                    <a:lumMod val="40000"/>
                    <a:lumOff val="60000"/>
                  </a:schemeClr>
                </a:solidFill>
              </a:rPr>
              <a:t>5. modrá farba</a:t>
            </a:r>
          </a:p>
          <a:p>
            <a:pPr marL="0" indent="0">
              <a:buNone/>
            </a:pPr>
            <a:r>
              <a:rPr lang="sk-SK" sz="5500" dirty="0"/>
              <a:t>je farbou ľudí starostlivých, citlivých, milých, verných a pomáhajúcich. Z minúty na minútu dokážete urobiť hrubú čiaru a ísť ďalej. Napríklad do sveta, pretože milujete cestovanie. </a:t>
            </a:r>
          </a:p>
          <a:p>
            <a:pPr marL="0" indent="0">
              <a:buNone/>
            </a:pPr>
            <a:r>
              <a:rPr lang="sk-SK" sz="6400" b="1" u="sng" dirty="0">
                <a:solidFill>
                  <a:schemeClr val="tx2">
                    <a:lumMod val="75000"/>
                  </a:schemeClr>
                </a:solidFill>
              </a:rPr>
              <a:t>6. indigová farba</a:t>
            </a:r>
          </a:p>
          <a:p>
            <a:pPr marL="0" indent="0">
              <a:buNone/>
            </a:pPr>
            <a:r>
              <a:rPr lang="sk-SK" sz="5500" dirty="0"/>
              <a:t>je farbou ľudí hlbokých citov, potrebou pomáhať iným a preto často nedokážu odmietnuť iných. Prejavujú sa u nich umelecké sklony. Nedokážu rešpektovať autority.</a:t>
            </a:r>
          </a:p>
          <a:p>
            <a:pPr marL="0" indent="0">
              <a:buNone/>
            </a:pPr>
            <a:r>
              <a:rPr lang="sk-SK" sz="6400" b="1" u="sng" dirty="0">
                <a:solidFill>
                  <a:srgbClr val="7030A0"/>
                </a:solidFill>
              </a:rPr>
              <a:t>7. fialová farba</a:t>
            </a:r>
          </a:p>
          <a:p>
            <a:pPr marL="0" indent="0">
              <a:buNone/>
            </a:pPr>
            <a:r>
              <a:rPr lang="sk-SK" sz="5500" dirty="0"/>
              <a:t>je farbou citlivých, intuitívnych ľudí, vnímajúcich pocity iných. Dokážu im radiť a podporovať ich. Sú charizmatickí a komunikatívni.</a:t>
            </a:r>
          </a:p>
          <a:p>
            <a:pPr marL="0" indent="0">
              <a:buNone/>
            </a:pPr>
            <a:r>
              <a:rPr lang="sk-SK" sz="6400" b="1" u="sng" dirty="0">
                <a:solidFill>
                  <a:schemeClr val="accent2">
                    <a:lumMod val="60000"/>
                    <a:lumOff val="40000"/>
                  </a:schemeClr>
                </a:solidFill>
              </a:rPr>
              <a:t>8. </a:t>
            </a:r>
            <a:r>
              <a:rPr lang="en-US" sz="6400" b="1" u="sng" dirty="0" err="1" smtClean="0">
                <a:solidFill>
                  <a:schemeClr val="accent2">
                    <a:lumMod val="60000"/>
                    <a:lumOff val="40000"/>
                  </a:schemeClr>
                </a:solidFill>
              </a:rPr>
              <a:t>ružová</a:t>
            </a:r>
            <a:r>
              <a:rPr lang="en-US" sz="6400" b="1" u="sng" dirty="0" smtClean="0">
                <a:solidFill>
                  <a:schemeClr val="accent2">
                    <a:lumMod val="60000"/>
                    <a:lumOff val="40000"/>
                  </a:schemeClr>
                </a:solidFill>
              </a:rPr>
              <a:t> </a:t>
            </a:r>
            <a:r>
              <a:rPr lang="en-US" sz="6400" b="1" u="sng" dirty="0" err="1" smtClean="0">
                <a:solidFill>
                  <a:schemeClr val="accent2">
                    <a:lumMod val="60000"/>
                    <a:lumOff val="40000"/>
                  </a:schemeClr>
                </a:solidFill>
              </a:rPr>
              <a:t>farba</a:t>
            </a:r>
            <a:endParaRPr lang="sk-SK" sz="6400" b="1" u="sng" dirty="0">
              <a:solidFill>
                <a:schemeClr val="accent2">
                  <a:lumMod val="60000"/>
                  <a:lumOff val="40000"/>
                </a:schemeClr>
              </a:solidFill>
            </a:endParaRPr>
          </a:p>
          <a:p>
            <a:pPr marL="0" indent="0">
              <a:buNone/>
            </a:pPr>
            <a:r>
              <a:rPr lang="sk-SK" sz="5500" dirty="0"/>
              <a:t>Ste pracovitá a idete si za svojimi snami. Nie ste veľmi skromná, no okolie vás aj tak miluje. Ak dosiahnete svoje, ste na výsosť spokojná. No často kvôli úspechom zanedbávate súkromie.</a:t>
            </a:r>
          </a:p>
          <a:p>
            <a:pPr marL="0" indent="0">
              <a:buNone/>
            </a:pPr>
            <a:r>
              <a:rPr lang="sk-SK" sz="6400" b="1" u="sng" dirty="0">
                <a:solidFill>
                  <a:schemeClr val="accent6">
                    <a:lumMod val="40000"/>
                    <a:lumOff val="60000"/>
                  </a:schemeClr>
                </a:solidFill>
              </a:rPr>
              <a:t>9. </a:t>
            </a:r>
            <a:r>
              <a:rPr lang="en-US" sz="6400" b="1" u="sng" dirty="0" smtClean="0">
                <a:solidFill>
                  <a:schemeClr val="accent6">
                    <a:lumMod val="40000"/>
                    <a:lumOff val="60000"/>
                  </a:schemeClr>
                </a:solidFill>
              </a:rPr>
              <a:t>b</a:t>
            </a:r>
            <a:r>
              <a:rPr lang="sk-SK" sz="6400" b="1" u="sng" dirty="0" err="1" smtClean="0">
                <a:solidFill>
                  <a:schemeClr val="accent6">
                    <a:lumMod val="40000"/>
                    <a:lumOff val="60000"/>
                  </a:schemeClr>
                </a:solidFill>
              </a:rPr>
              <a:t>éžová</a:t>
            </a:r>
            <a:r>
              <a:rPr lang="en-US" sz="6400" b="1" u="sng" dirty="0" smtClean="0">
                <a:solidFill>
                  <a:schemeClr val="accent6">
                    <a:lumMod val="40000"/>
                    <a:lumOff val="60000"/>
                  </a:schemeClr>
                </a:solidFill>
              </a:rPr>
              <a:t> </a:t>
            </a:r>
            <a:r>
              <a:rPr lang="en-US" sz="6400" b="1" u="sng" dirty="0" err="1" smtClean="0">
                <a:solidFill>
                  <a:schemeClr val="accent6">
                    <a:lumMod val="40000"/>
                    <a:lumOff val="60000"/>
                  </a:schemeClr>
                </a:solidFill>
              </a:rPr>
              <a:t>farba</a:t>
            </a:r>
            <a:endParaRPr lang="sk-SK" sz="6400" b="1" u="sng" dirty="0">
              <a:solidFill>
                <a:schemeClr val="accent6">
                  <a:lumMod val="40000"/>
                  <a:lumOff val="60000"/>
                </a:schemeClr>
              </a:solidFill>
            </a:endParaRPr>
          </a:p>
          <a:p>
            <a:pPr marL="0" indent="0">
              <a:buNone/>
            </a:pPr>
            <a:r>
              <a:rPr lang="sk-SK" sz="5500" dirty="0"/>
              <a:t>Hlavná farba: Máte skvelé nápady, veľa energie a úžasné vystupovanie. Ste inteligentná a ambiciózna, s ľuďmi jednáte fér a viete im aj pomáhať. Niekedy sa však neviete vcítiť do problémov druhých.</a:t>
            </a:r>
          </a:p>
          <a:p>
            <a:endParaRPr lang="sk-SK" dirty="0"/>
          </a:p>
        </p:txBody>
      </p:sp>
    </p:spTree>
    <p:extLst>
      <p:ext uri="{BB962C8B-B14F-4D97-AF65-F5344CB8AC3E}">
        <p14:creationId xmlns="" xmlns:p14="http://schemas.microsoft.com/office/powerpoint/2010/main" val="949219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5311" y="-243408"/>
            <a:ext cx="9957976" cy="74614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ĺžnik 3"/>
          <p:cNvSpPr/>
          <p:nvPr/>
        </p:nvSpPr>
        <p:spPr>
          <a:xfrm>
            <a:off x="611560" y="660752"/>
            <a:ext cx="5267346" cy="3416320"/>
          </a:xfrm>
          <a:prstGeom prst="rect">
            <a:avLst/>
          </a:prstGeom>
        </p:spPr>
        <p:txBody>
          <a:bodyPr wrap="square">
            <a:spAutoFit/>
          </a:bodyPr>
          <a:lstStyle/>
          <a:p>
            <a:pPr algn="ctr"/>
            <a:r>
              <a:rPr lang="sk-SK" dirty="0">
                <a:solidFill>
                  <a:schemeClr val="bg2">
                    <a:lumMod val="25000"/>
                  </a:schemeClr>
                </a:solidFill>
                <a:latin typeface="Andalus" panose="02020603050405020304" pitchFamily="18" charset="-78"/>
                <a:cs typeface="Andalus" panose="02020603050405020304" pitchFamily="18" charset="-78"/>
              </a:rPr>
              <a:t>Pojem používaný nemeckým teoretikom </a:t>
            </a:r>
            <a:r>
              <a:rPr lang="sk-SK" dirty="0" err="1">
                <a:solidFill>
                  <a:schemeClr val="bg2">
                    <a:lumMod val="25000"/>
                  </a:schemeClr>
                </a:solidFill>
                <a:latin typeface="Andalus" panose="02020603050405020304" pitchFamily="18" charset="-78"/>
                <a:cs typeface="Andalus" panose="02020603050405020304" pitchFamily="18" charset="-78"/>
              </a:rPr>
              <a:t>Walterom</a:t>
            </a:r>
            <a:r>
              <a:rPr lang="sk-SK" dirty="0">
                <a:solidFill>
                  <a:schemeClr val="bg2">
                    <a:lumMod val="25000"/>
                  </a:schemeClr>
                </a:solidFill>
                <a:latin typeface="Andalus" panose="02020603050405020304" pitchFamily="18" charset="-78"/>
                <a:cs typeface="Andalus" panose="02020603050405020304" pitchFamily="18" charset="-78"/>
              </a:rPr>
              <a:t> </a:t>
            </a:r>
            <a:r>
              <a:rPr lang="sk-SK" dirty="0" err="1" smtClean="0">
                <a:solidFill>
                  <a:schemeClr val="bg2">
                    <a:lumMod val="25000"/>
                  </a:schemeClr>
                </a:solidFill>
                <a:latin typeface="Andalus" panose="02020603050405020304" pitchFamily="18" charset="-78"/>
                <a:cs typeface="Andalus" panose="02020603050405020304" pitchFamily="18" charset="-78"/>
              </a:rPr>
              <a:t>Benjaminom</a:t>
            </a:r>
            <a:r>
              <a:rPr lang="sk-SK" dirty="0" smtClean="0">
                <a:solidFill>
                  <a:schemeClr val="bg2">
                    <a:lumMod val="25000"/>
                  </a:schemeClr>
                </a:solidFill>
                <a:latin typeface="Andalus" panose="02020603050405020304" pitchFamily="18" charset="-78"/>
                <a:cs typeface="Andalus" panose="02020603050405020304" pitchFamily="18" charset="-78"/>
              </a:rPr>
              <a:t> </a:t>
            </a:r>
            <a:r>
              <a:rPr lang="sk-SK" dirty="0">
                <a:solidFill>
                  <a:schemeClr val="bg2">
                    <a:lumMod val="25000"/>
                  </a:schemeClr>
                </a:solidFill>
                <a:latin typeface="Andalus" panose="02020603050405020304" pitchFamily="18" charset="-78"/>
                <a:cs typeface="Andalus" panose="02020603050405020304" pitchFamily="18" charset="-78"/>
              </a:rPr>
              <a:t>na opis zvláštnej kvality, ktorá podľa neho vyžaruje z </a:t>
            </a:r>
            <a:r>
              <a:rPr lang="sk-SK" dirty="0" smtClean="0">
                <a:solidFill>
                  <a:schemeClr val="bg2">
                    <a:lumMod val="25000"/>
                  </a:schemeClr>
                </a:solidFill>
                <a:latin typeface="Andalus" panose="02020603050405020304" pitchFamily="18" charset="-78"/>
                <a:cs typeface="Andalus" panose="02020603050405020304" pitchFamily="18" charset="-78"/>
              </a:rPr>
              <a:t>jedinečného </a:t>
            </a:r>
            <a:r>
              <a:rPr lang="sk-SK" dirty="0">
                <a:solidFill>
                  <a:schemeClr val="bg2">
                    <a:lumMod val="25000"/>
                  </a:schemeClr>
                </a:solidFill>
                <a:latin typeface="Andalus" panose="02020603050405020304" pitchFamily="18" charset="-78"/>
                <a:cs typeface="Andalus" panose="02020603050405020304" pitchFamily="18" charset="-78"/>
              </a:rPr>
              <a:t>umeleckého diela. </a:t>
            </a:r>
            <a:r>
              <a:rPr lang="sk-SK" dirty="0" smtClean="0">
                <a:solidFill>
                  <a:schemeClr val="bg2">
                    <a:lumMod val="25000"/>
                  </a:schemeClr>
                </a:solidFill>
                <a:latin typeface="Andalus" panose="02020603050405020304" pitchFamily="18" charset="-78"/>
                <a:cs typeface="Andalus" panose="02020603050405020304" pitchFamily="18" charset="-78"/>
              </a:rPr>
              <a:t/>
            </a:r>
            <a:br>
              <a:rPr lang="sk-SK" dirty="0" smtClean="0">
                <a:solidFill>
                  <a:schemeClr val="bg2">
                    <a:lumMod val="25000"/>
                  </a:schemeClr>
                </a:solidFill>
                <a:latin typeface="Andalus" panose="02020603050405020304" pitchFamily="18" charset="-78"/>
                <a:cs typeface="Andalus" panose="02020603050405020304" pitchFamily="18" charset="-78"/>
              </a:rPr>
            </a:br>
            <a:r>
              <a:rPr lang="sk-SK" dirty="0" smtClean="0">
                <a:solidFill>
                  <a:schemeClr val="bg2">
                    <a:lumMod val="25000"/>
                  </a:schemeClr>
                </a:solidFill>
                <a:latin typeface="Andalus" panose="02020603050405020304" pitchFamily="18" charset="-78"/>
                <a:cs typeface="Andalus" panose="02020603050405020304" pitchFamily="18" charset="-78"/>
              </a:rPr>
              <a:t>Podľa </a:t>
            </a:r>
            <a:r>
              <a:rPr lang="sk-SK" dirty="0" err="1">
                <a:solidFill>
                  <a:schemeClr val="bg2">
                    <a:lumMod val="25000"/>
                  </a:schemeClr>
                </a:solidFill>
                <a:latin typeface="Andalus" panose="02020603050405020304" pitchFamily="18" charset="-78"/>
                <a:cs typeface="Andalus" panose="02020603050405020304" pitchFamily="18" charset="-78"/>
              </a:rPr>
              <a:t>Benjamina</a:t>
            </a:r>
            <a:r>
              <a:rPr lang="sk-SK" dirty="0">
                <a:solidFill>
                  <a:schemeClr val="bg2">
                    <a:lumMod val="25000"/>
                  </a:schemeClr>
                </a:solidFill>
                <a:latin typeface="Andalus" panose="02020603050405020304" pitchFamily="18" charset="-78"/>
                <a:cs typeface="Andalus" panose="02020603050405020304" pitchFamily="18" charset="-78"/>
              </a:rPr>
              <a:t> dáva aura umeleckému dielu kvalitu autenticity, </a:t>
            </a:r>
            <a:r>
              <a:rPr lang="sk-SK" dirty="0" smtClean="0">
                <a:solidFill>
                  <a:schemeClr val="bg2">
                    <a:lumMod val="25000"/>
                  </a:schemeClr>
                </a:solidFill>
                <a:latin typeface="Andalus" panose="02020603050405020304" pitchFamily="18" charset="-78"/>
                <a:cs typeface="Andalus" panose="02020603050405020304" pitchFamily="18" charset="-78"/>
              </a:rPr>
              <a:t>ktorá </a:t>
            </a:r>
            <a:r>
              <a:rPr lang="sk-SK" dirty="0">
                <a:solidFill>
                  <a:schemeClr val="bg2">
                    <a:lumMod val="25000"/>
                  </a:schemeClr>
                </a:solidFill>
                <a:latin typeface="Andalus" panose="02020603050405020304" pitchFamily="18" charset="-78"/>
                <a:cs typeface="Andalus" panose="02020603050405020304" pitchFamily="18" charset="-78"/>
              </a:rPr>
              <a:t>nemôže byť reprodukovaná</a:t>
            </a:r>
            <a:r>
              <a:rPr lang="sk-SK" dirty="0" smtClean="0">
                <a:solidFill>
                  <a:schemeClr val="bg2">
                    <a:lumMod val="25000"/>
                  </a:schemeClr>
                </a:solidFill>
                <a:latin typeface="Andalus" panose="02020603050405020304" pitchFamily="18" charset="-78"/>
                <a:cs typeface="Andalus" panose="02020603050405020304" pitchFamily="18" charset="-78"/>
              </a:rPr>
              <a:t>.</a:t>
            </a:r>
          </a:p>
          <a:p>
            <a:pPr algn="ctr"/>
            <a:r>
              <a:rPr lang="sk-SK" dirty="0" smtClean="0">
                <a:solidFill>
                  <a:schemeClr val="bg2">
                    <a:lumMod val="25000"/>
                  </a:schemeClr>
                </a:solidFill>
                <a:latin typeface="Andalus" panose="02020603050405020304" pitchFamily="18" charset="-78"/>
                <a:cs typeface="Andalus" panose="02020603050405020304" pitchFamily="18" charset="-78"/>
              </a:rPr>
              <a:t>Čo rozumieme  pod pojmom aura, vysvetlil </a:t>
            </a:r>
            <a:r>
              <a:rPr lang="sk-SK" dirty="0" err="1" smtClean="0">
                <a:solidFill>
                  <a:schemeClr val="bg2">
                    <a:lumMod val="25000"/>
                  </a:schemeClr>
                </a:solidFill>
                <a:latin typeface="Andalus" panose="02020603050405020304" pitchFamily="18" charset="-78"/>
                <a:cs typeface="Andalus" panose="02020603050405020304" pitchFamily="18" charset="-78"/>
              </a:rPr>
              <a:t>Benjamin</a:t>
            </a:r>
            <a:r>
              <a:rPr lang="sk-SK" dirty="0" smtClean="0">
                <a:solidFill>
                  <a:schemeClr val="bg2">
                    <a:lumMod val="25000"/>
                  </a:schemeClr>
                </a:solidFill>
                <a:latin typeface="Andalus" panose="02020603050405020304" pitchFamily="18" charset="-78"/>
                <a:cs typeface="Andalus" panose="02020603050405020304" pitchFamily="18" charset="-78"/>
              </a:rPr>
              <a:t> nasledovne: ,,Pokúsime sa onen spomínaný pojem aura, navrhnutý pre historické objekty, osvetliť na pojme aury prírodných predmetov. Človek odpočívajúci za letného popoludnia sleduje obrysy hôr na obzore alebo vetvu, ktorá na neho vrhá tieň - tento človek vdychuje auru týchto hôr, tejto vetvy."</a:t>
            </a:r>
            <a:endParaRPr lang="sk-SK" dirty="0">
              <a:solidFill>
                <a:schemeClr val="bg2">
                  <a:lumMod val="25000"/>
                </a:schemeClr>
              </a:solidFill>
              <a:latin typeface="Andalus" panose="02020603050405020304" pitchFamily="18" charset="-78"/>
              <a:cs typeface="Andalus" panose="02020603050405020304" pitchFamily="18" charset="-78"/>
            </a:endParaRPr>
          </a:p>
        </p:txBody>
      </p:sp>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78906" y="964756"/>
            <a:ext cx="1878607" cy="28083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0189220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4048" y="30057"/>
            <a:ext cx="4119023" cy="23488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a:xfrm>
            <a:off x="-1332656" y="332656"/>
            <a:ext cx="7632848" cy="1070992"/>
          </a:xfrm>
        </p:spPr>
        <p:txBody>
          <a:bodyPr>
            <a:normAutofit/>
          </a:bodyPr>
          <a:lstStyle/>
          <a:p>
            <a:r>
              <a:rPr lang="sk-SK" sz="4200" dirty="0" smtClean="0">
                <a:latin typeface="Andalus" panose="02020603050405020304" pitchFamily="18" charset="-78"/>
                <a:cs typeface="Andalus" panose="02020603050405020304" pitchFamily="18" charset="-78"/>
              </a:rPr>
              <a:t>WALTER BENJAMIN</a:t>
            </a:r>
            <a:endParaRPr lang="sk-SK" sz="4200" dirty="0">
              <a:latin typeface="Andalus" panose="02020603050405020304" pitchFamily="18" charset="-78"/>
              <a:cs typeface="Andalus" panose="02020603050405020304" pitchFamily="18" charset="-78"/>
            </a:endParaRPr>
          </a:p>
        </p:txBody>
      </p:sp>
      <p:sp>
        <p:nvSpPr>
          <p:cNvPr id="3" name="Zástupný symbol obsahu 2"/>
          <p:cNvSpPr>
            <a:spLocks noGrp="1"/>
          </p:cNvSpPr>
          <p:nvPr>
            <p:ph idx="1"/>
          </p:nvPr>
        </p:nvSpPr>
        <p:spPr>
          <a:xfrm>
            <a:off x="107504" y="1484784"/>
            <a:ext cx="4650459" cy="4493096"/>
          </a:xfrm>
        </p:spPr>
        <p:txBody>
          <a:bodyPr>
            <a:normAutofit/>
          </a:bodyPr>
          <a:lstStyle/>
          <a:p>
            <a:r>
              <a:rPr lang="sk-SK" sz="1800" dirty="0" err="1" smtClean="0">
                <a:latin typeface="Bookman Old Style" panose="02050604050505020204" pitchFamily="18" charset="0"/>
                <a:ea typeface="BatangChe" panose="02030609000101010101" pitchFamily="49" charset="-127"/>
              </a:rPr>
              <a:t>Walter</a:t>
            </a:r>
            <a:r>
              <a:rPr lang="sk-SK" sz="1800" dirty="0" smtClean="0">
                <a:latin typeface="Bookman Old Style" panose="02050604050505020204" pitchFamily="18" charset="0"/>
                <a:ea typeface="BatangChe" panose="02030609000101010101" pitchFamily="49" charset="-127"/>
              </a:rPr>
              <a:t> </a:t>
            </a:r>
            <a:r>
              <a:rPr lang="sk-SK" sz="1800" dirty="0" err="1" smtClean="0">
                <a:latin typeface="Bookman Old Style" panose="02050604050505020204" pitchFamily="18" charset="0"/>
                <a:ea typeface="BatangChe" panose="02030609000101010101" pitchFamily="49" charset="-127"/>
              </a:rPr>
              <a:t>Bendix</a:t>
            </a:r>
            <a:r>
              <a:rPr lang="sk-SK" sz="1800" dirty="0" smtClean="0">
                <a:latin typeface="Bookman Old Style" panose="02050604050505020204" pitchFamily="18" charset="0"/>
                <a:ea typeface="BatangChe" panose="02030609000101010101" pitchFamily="49" charset="-127"/>
              </a:rPr>
              <a:t> </a:t>
            </a:r>
            <a:r>
              <a:rPr lang="sk-SK" sz="1800" dirty="0" err="1" smtClean="0">
                <a:latin typeface="Bookman Old Style" panose="02050604050505020204" pitchFamily="18" charset="0"/>
                <a:ea typeface="BatangChe" panose="02030609000101010101" pitchFamily="49" charset="-127"/>
              </a:rPr>
              <a:t>Schönflies</a:t>
            </a:r>
            <a:r>
              <a:rPr lang="sk-SK" sz="1800" dirty="0" smtClean="0">
                <a:latin typeface="Bookman Old Style" panose="02050604050505020204" pitchFamily="18" charset="0"/>
                <a:ea typeface="BatangChe" panose="02030609000101010101" pitchFamily="49" charset="-127"/>
              </a:rPr>
              <a:t> </a:t>
            </a:r>
            <a:r>
              <a:rPr lang="sk-SK" sz="1800" dirty="0" err="1" smtClean="0">
                <a:latin typeface="Bookman Old Style" panose="02050604050505020204" pitchFamily="18" charset="0"/>
                <a:ea typeface="BatangChe" panose="02030609000101010101" pitchFamily="49" charset="-127"/>
              </a:rPr>
              <a:t>Benjamin</a:t>
            </a:r>
            <a:r>
              <a:rPr lang="sk-SK" sz="1800" dirty="0" smtClean="0">
                <a:latin typeface="Bookman Old Style" panose="02050604050505020204" pitchFamily="18" charset="0"/>
                <a:ea typeface="BatangChe" panose="02030609000101010101" pitchFamily="49" charset="-127"/>
              </a:rPr>
              <a:t> bol nemecký esejista, literárny a sociálny vedec, prekladateľ a prozaik.</a:t>
            </a:r>
          </a:p>
          <a:p>
            <a:r>
              <a:rPr lang="sk-SK" sz="1800" dirty="0" smtClean="0">
                <a:latin typeface="Bookman Old Style" panose="02050604050505020204" pitchFamily="18" charset="0"/>
                <a:ea typeface="BatangChe" panose="02030609000101010101" pitchFamily="49" charset="-127"/>
              </a:rPr>
              <a:t>Študoval vo </a:t>
            </a:r>
            <a:r>
              <a:rPr lang="sk-SK" sz="1800" dirty="0" err="1" smtClean="0">
                <a:latin typeface="Bookman Old Style" panose="02050604050505020204" pitchFamily="18" charset="0"/>
                <a:ea typeface="BatangChe" panose="02030609000101010101" pitchFamily="49" charset="-127"/>
              </a:rPr>
              <a:t>Freiburgu</a:t>
            </a:r>
            <a:r>
              <a:rPr lang="sk-SK" sz="1800" dirty="0" smtClean="0">
                <a:latin typeface="Bookman Old Style" panose="02050604050505020204" pitchFamily="18" charset="0"/>
                <a:ea typeface="BatangChe" panose="02030609000101010101" pitchFamily="49" charset="-127"/>
              </a:rPr>
              <a:t>, Mníchove a Berne, pôsobil ako nezávislý literát.</a:t>
            </a:r>
          </a:p>
          <a:p>
            <a:r>
              <a:rPr lang="sk-SK" sz="1800" dirty="0" smtClean="0">
                <a:latin typeface="Bookman Old Style" panose="02050604050505020204" pitchFamily="18" charset="0"/>
                <a:ea typeface="BatangChe" panose="02030609000101010101" pitchFamily="49" charset="-127"/>
              </a:rPr>
              <a:t>Po nevydarenom pokuse ujsť do Španielska z Francúzska spáchal samovraždu.</a:t>
            </a:r>
          </a:p>
          <a:p>
            <a:r>
              <a:rPr lang="sk-SK" sz="1800" dirty="0" smtClean="0">
                <a:latin typeface="Bookman Old Style" panose="02050604050505020204" pitchFamily="18" charset="0"/>
                <a:ea typeface="BatangChe" panose="02030609000101010101" pitchFamily="49" charset="-127"/>
              </a:rPr>
              <a:t>O svojom diele, docenenom </a:t>
            </a:r>
            <a:br>
              <a:rPr lang="sk-SK" sz="1800" dirty="0" smtClean="0">
                <a:latin typeface="Bookman Old Style" panose="02050604050505020204" pitchFamily="18" charset="0"/>
                <a:ea typeface="BatangChe" panose="02030609000101010101" pitchFamily="49" charset="-127"/>
              </a:rPr>
            </a:br>
            <a:r>
              <a:rPr lang="sk-SK" sz="1800" dirty="0" smtClean="0">
                <a:latin typeface="Bookman Old Style" panose="02050604050505020204" pitchFamily="18" charset="0"/>
                <a:ea typeface="BatangChe" panose="02030609000101010101" pitchFamily="49" charset="-127"/>
              </a:rPr>
              <a:t>až po druhej svetovej vojne, </a:t>
            </a:r>
            <a:br>
              <a:rPr lang="sk-SK" sz="1800" dirty="0" smtClean="0">
                <a:latin typeface="Bookman Old Style" panose="02050604050505020204" pitchFamily="18" charset="0"/>
                <a:ea typeface="BatangChe" panose="02030609000101010101" pitchFamily="49" charset="-127"/>
              </a:rPr>
            </a:br>
            <a:r>
              <a:rPr lang="sk-SK" sz="1800" dirty="0" smtClean="0">
                <a:latin typeface="Bookman Old Style" panose="02050604050505020204" pitchFamily="18" charset="0"/>
                <a:ea typeface="BatangChe" panose="02030609000101010101" pitchFamily="49" charset="-127"/>
              </a:rPr>
              <a:t>sa inšpiroval marxizmom.</a:t>
            </a:r>
          </a:p>
        </p:txBody>
      </p:sp>
      <p:pic>
        <p:nvPicPr>
          <p:cNvPr id="614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b="12753"/>
          <a:stretch>
            <a:fillRect/>
          </a:stretch>
        </p:blipFill>
        <p:spPr bwMode="auto">
          <a:xfrm>
            <a:off x="5004048" y="4406730"/>
            <a:ext cx="4139952" cy="24512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4" name="Diagram 3"/>
          <p:cNvGraphicFramePr/>
          <p:nvPr>
            <p:extLst>
              <p:ext uri="{D42A27DB-BD31-4B8C-83A1-F6EECF244321}">
                <p14:modId xmlns="" xmlns:p14="http://schemas.microsoft.com/office/powerpoint/2010/main" val="446719346"/>
              </p:ext>
            </p:extLst>
          </p:nvPr>
        </p:nvGraphicFramePr>
        <p:xfrm>
          <a:off x="3048000" y="1412776"/>
          <a:ext cx="620452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 xmlns:p14="http://schemas.microsoft.com/office/powerpoint/2010/main" val="2977735428"/>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738781"/>
            <a:ext cx="9144000" cy="31455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a:xfrm>
            <a:off x="467544" y="188640"/>
            <a:ext cx="8229600" cy="1143000"/>
          </a:xfrm>
        </p:spPr>
        <p:txBody>
          <a:bodyPr/>
          <a:lstStyle/>
          <a:p>
            <a:r>
              <a:rPr lang="sk-SK" dirty="0" smtClean="0">
                <a:latin typeface="AR CHRISTY" panose="02000000000000000000" pitchFamily="2" charset="0"/>
              </a:rPr>
              <a:t>DIELA A UMENIE BEZ AURY</a:t>
            </a:r>
            <a:endParaRPr lang="sk-SK" dirty="0">
              <a:latin typeface="AR CHRISTY" panose="02000000000000000000" pitchFamily="2" charset="0"/>
            </a:endParaRPr>
          </a:p>
        </p:txBody>
      </p:sp>
      <p:sp>
        <p:nvSpPr>
          <p:cNvPr id="3" name="Zástupný symbol obsahu 2"/>
          <p:cNvSpPr>
            <a:spLocks noGrp="1"/>
          </p:cNvSpPr>
          <p:nvPr>
            <p:ph idx="1"/>
          </p:nvPr>
        </p:nvSpPr>
        <p:spPr>
          <a:xfrm>
            <a:off x="539552" y="1124744"/>
            <a:ext cx="8229600" cy="4525963"/>
          </a:xfrm>
        </p:spPr>
        <p:txBody>
          <a:bodyPr>
            <a:normAutofit/>
          </a:bodyPr>
          <a:lstStyle/>
          <a:p>
            <a:pPr marL="0" indent="0" algn="ctr">
              <a:buNone/>
            </a:pPr>
            <a:r>
              <a:rPr lang="sk-SK" sz="2400" dirty="0" smtClean="0">
                <a:latin typeface="Arabic Typesetting" panose="03020402040406030203" pitchFamily="66" charset="-78"/>
                <a:cs typeface="Arabic Typesetting" panose="03020402040406030203" pitchFamily="66" charset="-78"/>
              </a:rPr>
              <a:t>Ak je teda aura vyžarovanie, umenie bez nej, je vlastne gýč alebo reprodukcia. Hodnota dnešného umenia sa stráca falšovaním obrazov, ich prekresľovaním, fotografovaním a šírením médiami. Z vlastnej skúsenosti vieme, že ak niečo vidíme naživo, zanechá to v nás tisíc krát väčší dojem, ako keby sme to mali vidieť v televízii.  Podľa obrázkov môžeme vidieť,  ako klesá hodnota pravého obrazu: </a:t>
            </a:r>
            <a:endParaRPr lang="sk-SK" sz="2400" dirty="0">
              <a:latin typeface="Arabic Typesetting" panose="03020402040406030203" pitchFamily="66" charset="-78"/>
              <a:cs typeface="Arabic Typesetting" panose="03020402040406030203" pitchFamily="66" charset="-78"/>
            </a:endParaRPr>
          </a:p>
        </p:txBody>
      </p:sp>
      <p:pic>
        <p:nvPicPr>
          <p:cNvPr id="7170" name="Picture 2" descr="http://www.independent.co.uk/migration_catalog/article5213532.ece/alternates/w620/Pg-15-national-gallery.jpe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843590"/>
            <a:ext cx="4248472" cy="2898554"/>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http://www.pbs.org/wgbh/nova/assets/img/posters/art-authentication-fake-in.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20072" y="4077072"/>
            <a:ext cx="3498428" cy="23359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81518798"/>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529" y="10910"/>
            <a:ext cx="9172244" cy="6847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Zástupný symbol obsahu 2"/>
          <p:cNvSpPr>
            <a:spLocks noGrp="1"/>
          </p:cNvSpPr>
          <p:nvPr>
            <p:ph idx="1"/>
          </p:nvPr>
        </p:nvSpPr>
        <p:spPr>
          <a:xfrm rot="223272">
            <a:off x="1995499" y="1566002"/>
            <a:ext cx="4814798" cy="2861899"/>
          </a:xfrm>
        </p:spPr>
        <p:txBody>
          <a:bodyPr>
            <a:normAutofit fontScale="85000" lnSpcReduction="10000"/>
          </a:bodyPr>
          <a:lstStyle/>
          <a:p>
            <a:pPr marL="0" indent="0" algn="ctr">
              <a:buNone/>
            </a:pPr>
            <a:r>
              <a:rPr lang="sk-SK" sz="1900" dirty="0" smtClean="0">
                <a:solidFill>
                  <a:schemeClr val="bg1">
                    <a:lumMod val="95000"/>
                  </a:schemeClr>
                </a:solidFill>
                <a:latin typeface="Batang" panose="02030600000101010101" pitchFamily="18" charset="-127"/>
                <a:ea typeface="Batang" panose="02030600000101010101" pitchFamily="18" charset="-127"/>
                <a:cs typeface="Andalus" panose="02020603050405020304" pitchFamily="18" charset="-78"/>
              </a:rPr>
              <a:t>Čo sa týka gýča, nemá hodnotu ako naozajstnú umenie, lebo v nás nezanecháva otázky </a:t>
            </a:r>
            <a:br>
              <a:rPr lang="sk-SK" sz="1900" dirty="0" smtClean="0">
                <a:solidFill>
                  <a:schemeClr val="bg1">
                    <a:lumMod val="95000"/>
                  </a:schemeClr>
                </a:solidFill>
                <a:latin typeface="Batang" panose="02030600000101010101" pitchFamily="18" charset="-127"/>
                <a:ea typeface="Batang" panose="02030600000101010101" pitchFamily="18" charset="-127"/>
                <a:cs typeface="Andalus" panose="02020603050405020304" pitchFamily="18" charset="-78"/>
              </a:rPr>
            </a:br>
            <a:r>
              <a:rPr lang="sk-SK" sz="1900" dirty="0" smtClean="0">
                <a:solidFill>
                  <a:schemeClr val="bg1">
                    <a:lumMod val="95000"/>
                  </a:schemeClr>
                </a:solidFill>
                <a:latin typeface="Batang" panose="02030600000101010101" pitchFamily="18" charset="-127"/>
                <a:ea typeface="Batang" panose="02030600000101010101" pitchFamily="18" charset="-127"/>
                <a:cs typeface="Andalus" panose="02020603050405020304" pitchFamily="18" charset="-78"/>
              </a:rPr>
              <a:t>ani pocity. Často v nás skôr zanechá znechutenie. Lacný gýč nevyžaruje auru, nie je jedinečný a nevytvára tie správne spomienky. Avšak gýč nemusí navždy zostať gýčom </a:t>
            </a:r>
            <a:br>
              <a:rPr lang="sk-SK" sz="1900" dirty="0" smtClean="0">
                <a:solidFill>
                  <a:schemeClr val="bg1">
                    <a:lumMod val="95000"/>
                  </a:schemeClr>
                </a:solidFill>
                <a:latin typeface="Batang" panose="02030600000101010101" pitchFamily="18" charset="-127"/>
                <a:ea typeface="Batang" panose="02030600000101010101" pitchFamily="18" charset="-127"/>
                <a:cs typeface="Andalus" panose="02020603050405020304" pitchFamily="18" charset="-78"/>
              </a:rPr>
            </a:br>
            <a:r>
              <a:rPr lang="sk-SK" sz="1900" dirty="0" smtClean="0">
                <a:solidFill>
                  <a:schemeClr val="bg1">
                    <a:lumMod val="95000"/>
                  </a:schemeClr>
                </a:solidFill>
                <a:latin typeface="Batang" panose="02030600000101010101" pitchFamily="18" charset="-127"/>
                <a:ea typeface="Batang" panose="02030600000101010101" pitchFamily="18" charset="-127"/>
                <a:cs typeface="Andalus" panose="02020603050405020304" pitchFamily="18" charset="-78"/>
              </a:rPr>
              <a:t>(a naopak). Gýč postupne napreduje. Prijatie umenia určitej epochy, tak ako móda a vkus, podlieha určitým zmenám. Dlhodobo platné rebríčky hodnôt sa menia. Čo dnes pokladáme za gýč, nie je konečná klasifikácia na večné veky.</a:t>
            </a:r>
          </a:p>
          <a:p>
            <a:pPr marL="0" indent="0" algn="ctr">
              <a:buNone/>
            </a:pPr>
            <a:endParaRPr lang="sk-SK" sz="2400" dirty="0">
              <a:latin typeface="Andalus" panose="02020603050405020304" pitchFamily="18" charset="-78"/>
              <a:cs typeface="Andalus" panose="02020603050405020304" pitchFamily="18" charset="-78"/>
            </a:endParaRPr>
          </a:p>
        </p:txBody>
      </p:sp>
    </p:spTree>
    <p:extLst>
      <p:ext uri="{BB962C8B-B14F-4D97-AF65-F5344CB8AC3E}">
        <p14:creationId xmlns="" xmlns:p14="http://schemas.microsoft.com/office/powerpoint/2010/main" val="96829100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749</Words>
  <Application>Microsoft Office PowerPoint</Application>
  <PresentationFormat>Prezentácia na obrazovke (4:3)</PresentationFormat>
  <Paragraphs>58</Paragraphs>
  <Slides>16</Slides>
  <Notes>2</Notes>
  <HiddenSlides>0</HiddenSlides>
  <MMClips>0</MMClips>
  <ScaleCrop>false</ScaleCrop>
  <HeadingPairs>
    <vt:vector size="4" baseType="variant">
      <vt:variant>
        <vt:lpstr>Motív</vt:lpstr>
      </vt:variant>
      <vt:variant>
        <vt:i4>1</vt:i4>
      </vt:variant>
      <vt:variant>
        <vt:lpstr>Nadpisy snímok</vt:lpstr>
      </vt:variant>
      <vt:variant>
        <vt:i4>16</vt:i4>
      </vt:variant>
    </vt:vector>
  </HeadingPairs>
  <TitlesOfParts>
    <vt:vector size="17" baseType="lpstr">
      <vt:lpstr>Motív Office</vt:lpstr>
      <vt:lpstr>DIELO BEZ AURY</vt:lpstr>
      <vt:lpstr>Snímka 2</vt:lpstr>
      <vt:lpstr>Čo je to vlastne aura ?</vt:lpstr>
      <vt:lpstr>Snímka 4</vt:lpstr>
      <vt:lpstr>Snímka 5</vt:lpstr>
      <vt:lpstr>Snímka 6</vt:lpstr>
      <vt:lpstr>WALTER BENJAMIN</vt:lpstr>
      <vt:lpstr>DIELA A UMENIE BEZ AURY</vt:lpstr>
      <vt:lpstr>Snímka 9</vt:lpstr>
      <vt:lpstr>Snímka 10</vt:lpstr>
      <vt:lpstr>Snímka 11</vt:lpstr>
      <vt:lpstr>Snímka 12</vt:lpstr>
      <vt:lpstr>Snímka 13</vt:lpstr>
      <vt:lpstr>Snímka 14</vt:lpstr>
      <vt:lpstr>    ZDROJE </vt:lpstr>
      <vt:lpstr>Snímka 16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DIELO BEZ AURY</dc:title>
  <dc:creator>bobes</dc:creator>
  <cp:lastModifiedBy>Frantisek Circ</cp:lastModifiedBy>
  <cp:revision>55</cp:revision>
  <dcterms:created xsi:type="dcterms:W3CDTF">2015-10-03T15:00:37Z</dcterms:created>
  <dcterms:modified xsi:type="dcterms:W3CDTF">2015-11-07T15:20:28Z</dcterms:modified>
  <cp:contentStatus>Finálna verzia</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