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3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3" name="Shape 8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6" name="Shape 16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9" name="Shape 8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7" name="Shape 9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5" name="Shape 11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4" name="Shape 12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33" name="Shape 13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2" name="Shape 14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Úvodná snímka">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4" name="Shape 14"/>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Shape 15"/>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sk-SK"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Nadpis a zvislý text">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1" name="Shape 71"/>
          <p:cNvSpPr txBox="1">
            <a:spLocks noGrp="1"/>
          </p:cNvSpPr>
          <p:nvPr>
            <p:ph type="body" idx="1"/>
          </p:nvPr>
        </p:nvSpPr>
        <p:spPr>
          <a:xfrm rot="5400000">
            <a:off x="2308949" y="-251550"/>
            <a:ext cx="4526100"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200">
                <a:solidFill>
                  <a:srgbClr val="888888"/>
                </a:solidFill>
                <a:latin typeface="Calibri"/>
                <a:ea typeface="Calibri"/>
                <a:cs typeface="Calibri"/>
                <a:sym typeface="Calibri"/>
              </a:rPr>
              <a:pPr marL="0" marR="0" lvl="0" indent="0" algn="r" rtl="0">
                <a:spcBef>
                  <a:spcPts val="0"/>
                </a:spcBef>
                <a:buSzPct val="25000"/>
                <a:buNone/>
              </a:pPr>
              <a:t>‹#›</a:t>
            </a:fld>
            <a:endParaRPr lang="sk-SK"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Zvislý nadpis a 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rot="5400000">
            <a:off x="4732349" y="2171687"/>
            <a:ext cx="5851500"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7" name="Shape 77"/>
          <p:cNvSpPr txBox="1">
            <a:spLocks noGrp="1"/>
          </p:cNvSpPr>
          <p:nvPr>
            <p:ph type="body" idx="1"/>
          </p:nvPr>
        </p:nvSpPr>
        <p:spPr>
          <a:xfrm rot="5400000">
            <a:off x="541350" y="190488"/>
            <a:ext cx="5851500"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200">
                <a:solidFill>
                  <a:srgbClr val="888888"/>
                </a:solidFill>
                <a:latin typeface="Calibri"/>
                <a:ea typeface="Calibri"/>
                <a:cs typeface="Calibri"/>
                <a:sym typeface="Calibri"/>
              </a:rPr>
              <a:pPr marL="0" marR="0" lvl="0" indent="0" algn="r" rtl="0">
                <a:spcBef>
                  <a:spcPts val="0"/>
                </a:spcBef>
                <a:buSzPct val="25000"/>
                <a:buNone/>
              </a:pPr>
              <a:t>‹#›</a:t>
            </a:fld>
            <a:endParaRPr lang="sk-SK"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0" name="Shape 20"/>
          <p:cNvSpPr txBox="1">
            <a:spLocks noGrp="1"/>
          </p:cNvSpPr>
          <p:nvPr>
            <p:ph type="body" idx="1"/>
          </p:nvPr>
        </p:nvSpPr>
        <p:spPr>
          <a:xfrm>
            <a:off x="457200" y="1600200"/>
            <a:ext cx="4038599" cy="45261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4648200" y="1600200"/>
            <a:ext cx="4038599" cy="45261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sk-SK"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Obsah s popisom">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3050"/>
            <a:ext cx="3008399" cy="11619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7" name="Shape 27"/>
          <p:cNvSpPr txBox="1">
            <a:spLocks noGrp="1"/>
          </p:cNvSpPr>
          <p:nvPr>
            <p:ph type="body" idx="1"/>
          </p:nvPr>
        </p:nvSpPr>
        <p:spPr>
          <a:xfrm>
            <a:off x="3575050" y="273050"/>
            <a:ext cx="5111699" cy="58529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body" idx="2"/>
          </p:nvPr>
        </p:nvSpPr>
        <p:spPr>
          <a:xfrm>
            <a:off x="457200" y="1435100"/>
            <a:ext cx="3008399" cy="4691099"/>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sk-SK"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Prázdna">
    <p:spTree>
      <p:nvGrpSpPr>
        <p:cNvPr id="1" name="Shape 32"/>
        <p:cNvGrpSpPr/>
        <p:nvPr/>
      </p:nvGrpSpPr>
      <p:grpSpPr>
        <a:xfrm>
          <a:off x="0" y="0"/>
          <a:ext cx="0" cy="0"/>
          <a:chOff x="0" y="0"/>
          <a:chExt cx="0" cy="0"/>
        </a:xfrm>
      </p:grpSpPr>
      <p:sp>
        <p:nvSpPr>
          <p:cNvPr id="33" name="Shape 33"/>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sk-SK"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8" name="Shape 38"/>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200">
                <a:solidFill>
                  <a:srgbClr val="888888"/>
                </a:solidFill>
                <a:latin typeface="Calibri"/>
                <a:ea typeface="Calibri"/>
                <a:cs typeface="Calibri"/>
                <a:sym typeface="Calibri"/>
              </a:rPr>
              <a:pPr marL="0" marR="0" lvl="0" indent="0" algn="r" rtl="0">
                <a:spcBef>
                  <a:spcPts val="0"/>
                </a:spcBef>
                <a:buSzPct val="25000"/>
                <a:buNone/>
              </a:pPr>
              <a:t>‹#›</a:t>
            </a:fld>
            <a:endParaRPr lang="sk-SK"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Hlavička sekcie">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4" name="Shape 44"/>
          <p:cNvSpPr txBox="1">
            <a:spLocks noGrp="1"/>
          </p:cNvSpPr>
          <p:nvPr>
            <p:ph type="body" idx="1"/>
          </p:nvPr>
        </p:nvSpPr>
        <p:spPr>
          <a:xfrm>
            <a:off x="722312" y="2906713"/>
            <a:ext cx="7772400" cy="150030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200">
                <a:solidFill>
                  <a:srgbClr val="888888"/>
                </a:solidFill>
                <a:latin typeface="Calibri"/>
                <a:ea typeface="Calibri"/>
                <a:cs typeface="Calibri"/>
                <a:sym typeface="Calibri"/>
              </a:rPr>
              <a:pPr marL="0" marR="0" lvl="0" indent="0" algn="r" rtl="0">
                <a:spcBef>
                  <a:spcPts val="0"/>
                </a:spcBef>
                <a:buSzPct val="25000"/>
                <a:buNone/>
              </a:pPr>
              <a:t>‹#›</a:t>
            </a:fld>
            <a:endParaRPr lang="sk-SK"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Porovnanie">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0" name="Shape 50"/>
          <p:cNvSpPr txBox="1">
            <a:spLocks noGrp="1"/>
          </p:cNvSpPr>
          <p:nvPr>
            <p:ph type="body" idx="1"/>
          </p:nvPr>
        </p:nvSpPr>
        <p:spPr>
          <a:xfrm>
            <a:off x="457200" y="1535112"/>
            <a:ext cx="4040099" cy="639900"/>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2"/>
          </p:nvPr>
        </p:nvSpPr>
        <p:spPr>
          <a:xfrm>
            <a:off x="457200" y="2174875"/>
            <a:ext cx="4040099" cy="39513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3"/>
          </p:nvPr>
        </p:nvSpPr>
        <p:spPr>
          <a:xfrm>
            <a:off x="4645025" y="1535112"/>
            <a:ext cx="4041900" cy="639900"/>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200">
                <a:solidFill>
                  <a:srgbClr val="888888"/>
                </a:solidFill>
                <a:latin typeface="Calibri"/>
                <a:ea typeface="Calibri"/>
                <a:cs typeface="Calibri"/>
                <a:sym typeface="Calibri"/>
              </a:rPr>
              <a:pPr marL="0" marR="0" lvl="0" indent="0" algn="r" rtl="0">
                <a:spcBef>
                  <a:spcPts val="0"/>
                </a:spcBef>
                <a:buSzPct val="25000"/>
                <a:buNone/>
              </a:pPr>
              <a:t>‹#›</a:t>
            </a:fld>
            <a:endParaRPr lang="sk-SK"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Len nadpis">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9" name="Shape 59"/>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200">
                <a:solidFill>
                  <a:srgbClr val="888888"/>
                </a:solidFill>
                <a:latin typeface="Calibri"/>
                <a:ea typeface="Calibri"/>
                <a:cs typeface="Calibri"/>
                <a:sym typeface="Calibri"/>
              </a:rPr>
              <a:pPr marL="0" marR="0" lvl="0" indent="0" algn="r" rtl="0">
                <a:spcBef>
                  <a:spcPts val="0"/>
                </a:spcBef>
                <a:buSzPct val="25000"/>
                <a:buNone/>
              </a:pPr>
              <a:t>‹#›</a:t>
            </a:fld>
            <a:endParaRPr lang="sk-SK"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Obrázok s popisom">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792288" y="4800600"/>
            <a:ext cx="5486399" cy="56669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4" name="Shape 6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1"/>
          </p:nvPr>
        </p:nvSpPr>
        <p:spPr>
          <a:xfrm>
            <a:off x="1792288" y="5367337"/>
            <a:ext cx="5486399" cy="804899"/>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200">
                <a:solidFill>
                  <a:srgbClr val="888888"/>
                </a:solidFill>
                <a:latin typeface="Calibri"/>
                <a:ea typeface="Calibri"/>
                <a:cs typeface="Calibri"/>
                <a:sym typeface="Calibri"/>
              </a:rPr>
              <a:pPr marL="0" marR="0" lvl="0" indent="0" algn="r" rtl="0">
                <a:spcBef>
                  <a:spcPts val="0"/>
                </a:spcBef>
                <a:buSzPct val="25000"/>
                <a:buNone/>
              </a:pPr>
              <a:t>‹#›</a:t>
            </a:fld>
            <a:endParaRPr lang="sk-SK"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 name="Shape 7"/>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sk-SK" sz="1200" b="0" i="0" u="none" strike="noStrike" cap="none">
              <a:solidFill>
                <a:srgbClr val="888888"/>
              </a:solidFill>
              <a:latin typeface="Calibri"/>
              <a:ea typeface="Calibri"/>
              <a:cs typeface="Calibri"/>
              <a:sym typeface="Calibri"/>
            </a:endParaRPr>
          </a:p>
        </p:txBody>
      </p:sp>
      <p:pic>
        <p:nvPicPr>
          <p:cNvPr id="11" name="Shape 11"/>
          <p:cNvPicPr preferRelativeResize="0"/>
          <p:nvPr/>
        </p:nvPicPr>
        <p:blipFill>
          <a:blip r:embed="rId13">
            <a:alphaModFix/>
          </a:blip>
          <a:stretch>
            <a:fillRect/>
          </a:stretch>
        </p:blipFill>
        <p:spPr>
          <a:xfrm>
            <a:off x="0" y="0"/>
            <a:ext cx="9144000" cy="6892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4.gif"/></Relationships>
</file>

<file path=ppt/slides/_rels/slide1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www.youtube.com/watch?v=V8dE4ZrjcC4" TargetMode="External"/><Relationship Id="rId4" Type="http://schemas.openxmlformats.org/officeDocument/2006/relationships/hyperlink" Target="https://www.youtube.com/watch?v=Ue4PCI0Nam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4">
            <a:alphaModFix/>
          </a:blip>
          <a:srcRect/>
          <a:stretch/>
        </p:blipFill>
        <p:spPr>
          <a:xfrm>
            <a:off x="4333519" y="27967"/>
            <a:ext cx="4818725" cy="6858000"/>
          </a:xfrm>
          <a:prstGeom prst="rect">
            <a:avLst/>
          </a:prstGeom>
          <a:noFill/>
          <a:ln>
            <a:noFill/>
          </a:ln>
        </p:spPr>
      </p:pic>
      <p:pic>
        <p:nvPicPr>
          <p:cNvPr id="86" name="Shape 86"/>
          <p:cNvPicPr preferRelativeResize="0"/>
          <p:nvPr/>
        </p:nvPicPr>
        <p:blipFill rotWithShape="1">
          <a:blip r:embed="rId5">
            <a:alphaModFix/>
          </a:blip>
          <a:srcRect/>
          <a:stretch/>
        </p:blipFill>
        <p:spPr>
          <a:xfrm>
            <a:off x="0" y="-316"/>
            <a:ext cx="4513261" cy="6858316"/>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p:nvPr/>
        </p:nvSpPr>
        <p:spPr>
          <a:xfrm>
            <a:off x="204450" y="650075"/>
            <a:ext cx="8735100" cy="3012299"/>
          </a:xfrm>
          <a:prstGeom prst="rect">
            <a:avLst/>
          </a:prstGeom>
          <a:noFill/>
          <a:ln>
            <a:noFill/>
          </a:ln>
        </p:spPr>
        <p:txBody>
          <a:bodyPr lIns="91425" tIns="91425" rIns="91425" bIns="91425" anchor="t" anchorCtr="0">
            <a:noAutofit/>
          </a:bodyPr>
          <a:lstStyle/>
          <a:p>
            <a:pPr marL="457200" lvl="0" indent="-342900" rtl="0">
              <a:spcBef>
                <a:spcPts val="0"/>
              </a:spcBef>
              <a:buClr>
                <a:srgbClr val="FFFFFF"/>
              </a:buClr>
              <a:buSzPct val="100000"/>
              <a:buChar char="●"/>
            </a:pPr>
            <a:r>
              <a:rPr lang="sk-SK" sz="1800">
                <a:solidFill>
                  <a:srgbClr val="FFFFFF"/>
                </a:solidFill>
              </a:rPr>
              <a:t>Režisér filmu Ridley Scott nechcel, aby búrka na Marse vyzerala umelo a bola záležitosťou počítačových efektov. Preto sa rozhodol za pomoci obrovských ventilátorov rozvíriť vzduch skutočným pieskom a prachom.</a:t>
            </a:r>
          </a:p>
          <a:p>
            <a:pPr marL="457200" lvl="0" indent="-342900" rtl="0">
              <a:spcBef>
                <a:spcPts val="0"/>
              </a:spcBef>
              <a:buClr>
                <a:srgbClr val="FFFFFF"/>
              </a:buClr>
              <a:buSzPct val="100000"/>
              <a:buChar char="●"/>
            </a:pPr>
            <a:r>
              <a:rPr lang="sk-SK" sz="1800">
                <a:solidFill>
                  <a:srgbClr val="FFFFFF"/>
                </a:solidFill>
              </a:rPr>
              <a:t>Technologicky, všetko vo filme je založené na faktoch, ale upravené tak, aby to vyzeralo dobre na diváckych obrazovkách.</a:t>
            </a:r>
          </a:p>
          <a:p>
            <a:pPr marL="457200" lvl="0" indent="-342900" rtl="0">
              <a:spcBef>
                <a:spcPts val="0"/>
              </a:spcBef>
              <a:buClr>
                <a:srgbClr val="FFFFFF"/>
              </a:buClr>
              <a:buSzPct val="100000"/>
              <a:buChar char="●"/>
            </a:pPr>
            <a:r>
              <a:rPr lang="sk-SK" sz="1800">
                <a:solidFill>
                  <a:srgbClr val="FFFFFF"/>
                </a:solidFill>
              </a:rPr>
              <a:t>Veľa ľudí bolo počas návštevy kina  presvedčených, že film je natočený podľa skutočných udalostí.</a:t>
            </a:r>
          </a:p>
          <a:p>
            <a:pPr marL="457200" lvl="0" indent="-342900" rtl="0">
              <a:spcBef>
                <a:spcPts val="0"/>
              </a:spcBef>
              <a:buClr>
                <a:srgbClr val="F2F2F2"/>
              </a:buClr>
              <a:buSzPct val="100000"/>
              <a:buChar char="●"/>
            </a:pPr>
            <a:r>
              <a:rPr lang="sk-SK" sz="1800">
                <a:solidFill>
                  <a:srgbClr val="F2F2F2"/>
                </a:solidFill>
              </a:rPr>
              <a:t>Vo filme je Mark Watney študovaný v odbore strojovej mechaniky a botaniky. Tiež zobrazuje výraznú nechuť k disko hudbe.</a:t>
            </a:r>
          </a:p>
          <a:p>
            <a:pPr lvl="0" rtl="0">
              <a:spcBef>
                <a:spcPts val="0"/>
              </a:spcBef>
              <a:buNone/>
            </a:pPr>
            <a:endParaRPr sz="1800">
              <a:solidFill>
                <a:srgbClr val="FFFFFF"/>
              </a:solidFill>
            </a:endParaRPr>
          </a:p>
          <a:p>
            <a:pPr lvl="0">
              <a:spcBef>
                <a:spcPts val="0"/>
              </a:spcBef>
              <a:buNone/>
            </a:pPr>
            <a:endParaRPr sz="1300">
              <a:solidFill>
                <a:srgbClr val="222222"/>
              </a:solidFill>
              <a:highlight>
                <a:srgbClr val="FFFFFF"/>
              </a:highlight>
            </a:endParaRPr>
          </a:p>
        </p:txBody>
      </p:sp>
      <p:pic>
        <p:nvPicPr>
          <p:cNvPr id="162" name="Shape 162"/>
          <p:cNvPicPr preferRelativeResize="0"/>
          <p:nvPr/>
        </p:nvPicPr>
        <p:blipFill>
          <a:blip r:embed="rId3">
            <a:alphaModFix/>
          </a:blip>
          <a:stretch>
            <a:fillRect/>
          </a:stretch>
        </p:blipFill>
        <p:spPr>
          <a:xfrm>
            <a:off x="204450" y="4705230"/>
            <a:ext cx="4465799" cy="1999619"/>
          </a:xfrm>
          <a:prstGeom prst="rect">
            <a:avLst/>
          </a:prstGeom>
          <a:noFill/>
          <a:ln>
            <a:noFill/>
          </a:ln>
        </p:spPr>
      </p:pic>
      <p:pic>
        <p:nvPicPr>
          <p:cNvPr id="163" name="Shape 163"/>
          <p:cNvPicPr preferRelativeResize="0"/>
          <p:nvPr/>
        </p:nvPicPr>
        <p:blipFill>
          <a:blip r:embed="rId4">
            <a:alphaModFix/>
          </a:blip>
          <a:stretch>
            <a:fillRect/>
          </a:stretch>
        </p:blipFill>
        <p:spPr>
          <a:xfrm>
            <a:off x="4670262" y="3583425"/>
            <a:ext cx="4371187" cy="195725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389175" y="302675"/>
            <a:ext cx="8457899" cy="475500"/>
          </a:xfrm>
          <a:prstGeom prst="rect">
            <a:avLst/>
          </a:prstGeom>
          <a:noFill/>
          <a:ln>
            <a:noFill/>
          </a:ln>
        </p:spPr>
        <p:txBody>
          <a:bodyPr lIns="91425" tIns="91425" rIns="91425" bIns="91425" anchor="t" anchorCtr="0">
            <a:noAutofit/>
          </a:bodyPr>
          <a:lstStyle/>
          <a:p>
            <a:pPr lvl="0" algn="ctr">
              <a:spcBef>
                <a:spcPts val="0"/>
              </a:spcBef>
              <a:buNone/>
            </a:pPr>
            <a:r>
              <a:rPr lang="sk-SK"/>
              <a:t>https://www.youtube.com/watch?v=Ue4PCI0NamI</a:t>
            </a:r>
          </a:p>
        </p:txBody>
      </p:sp>
      <p:pic>
        <p:nvPicPr>
          <p:cNvPr id="169" name="Shape 169"/>
          <p:cNvPicPr preferRelativeResize="0"/>
          <p:nvPr/>
        </p:nvPicPr>
        <p:blipFill>
          <a:blip r:embed="rId3">
            <a:alphaModFix/>
          </a:blip>
          <a:stretch>
            <a:fillRect/>
          </a:stretch>
        </p:blipFill>
        <p:spPr>
          <a:xfrm>
            <a:off x="0" y="0"/>
            <a:ext cx="9144002" cy="6903775"/>
          </a:xfrm>
          <a:prstGeom prst="rect">
            <a:avLst/>
          </a:prstGeom>
          <a:noFill/>
          <a:ln>
            <a:noFill/>
          </a:ln>
        </p:spPr>
      </p:pic>
      <p:sp>
        <p:nvSpPr>
          <p:cNvPr id="170" name="Shape 170"/>
          <p:cNvSpPr txBox="1"/>
          <p:nvPr/>
        </p:nvSpPr>
        <p:spPr>
          <a:xfrm>
            <a:off x="290775" y="3254500"/>
            <a:ext cx="8654700" cy="3413099"/>
          </a:xfrm>
          <a:prstGeom prst="rect">
            <a:avLst/>
          </a:prstGeom>
          <a:noFill/>
          <a:ln>
            <a:noFill/>
          </a:ln>
        </p:spPr>
        <p:txBody>
          <a:bodyPr lIns="91425" tIns="91425" rIns="91425" bIns="91425" anchor="t" anchorCtr="0">
            <a:noAutofit/>
          </a:bodyPr>
          <a:lstStyle/>
          <a:p>
            <a:pPr lvl="0" algn="ctr" rtl="0">
              <a:spcBef>
                <a:spcPts val="0"/>
              </a:spcBef>
              <a:buNone/>
            </a:pPr>
            <a:r>
              <a:rPr lang="sk-SK" sz="4800">
                <a:solidFill>
                  <a:srgbClr val="FFFFFF"/>
                </a:solidFill>
              </a:rPr>
              <a:t>Ďakujeme za pozornosť :)</a:t>
            </a:r>
          </a:p>
          <a:p>
            <a:pPr lvl="0" algn="ctr" rtl="0">
              <a:spcBef>
                <a:spcPts val="0"/>
              </a:spcBef>
              <a:buNone/>
            </a:pPr>
            <a:endParaRPr sz="3600">
              <a:solidFill>
                <a:srgbClr val="FFFFFF"/>
              </a:solidFill>
            </a:endParaRPr>
          </a:p>
          <a:p>
            <a:pPr lvl="0" algn="ctr" rtl="0">
              <a:spcBef>
                <a:spcPts val="0"/>
              </a:spcBef>
              <a:buNone/>
            </a:pPr>
            <a:r>
              <a:rPr lang="sk-SK" sz="3600">
                <a:solidFill>
                  <a:srgbClr val="FFFFFF"/>
                </a:solidFill>
              </a:rPr>
              <a:t>Slávka Kecerová</a:t>
            </a:r>
          </a:p>
          <a:p>
            <a:pPr lvl="0" algn="ctr" rtl="0">
              <a:spcBef>
                <a:spcPts val="0"/>
              </a:spcBef>
              <a:buNone/>
            </a:pPr>
            <a:r>
              <a:rPr lang="sk-SK" sz="3600">
                <a:solidFill>
                  <a:srgbClr val="FFFFFF"/>
                </a:solidFill>
              </a:rPr>
              <a:t>Tatiana Čirčová </a:t>
            </a:r>
          </a:p>
          <a:p>
            <a:pPr lvl="0" algn="ctr">
              <a:spcBef>
                <a:spcPts val="0"/>
              </a:spcBef>
              <a:buNone/>
            </a:pPr>
            <a:r>
              <a:rPr lang="sk-SK" sz="3600">
                <a:solidFill>
                  <a:srgbClr val="FFFFFF"/>
                </a:solidFill>
              </a:rPr>
              <a:t>2.A</a:t>
            </a:r>
          </a:p>
        </p:txBody>
      </p:sp>
      <p:sp>
        <p:nvSpPr>
          <p:cNvPr id="171" name="Shape 171"/>
          <p:cNvSpPr txBox="1"/>
          <p:nvPr/>
        </p:nvSpPr>
        <p:spPr>
          <a:xfrm>
            <a:off x="290775" y="415100"/>
            <a:ext cx="8556299" cy="1124399"/>
          </a:xfrm>
          <a:prstGeom prst="rect">
            <a:avLst/>
          </a:prstGeom>
          <a:noFill/>
          <a:ln>
            <a:noFill/>
          </a:ln>
        </p:spPr>
        <p:txBody>
          <a:bodyPr lIns="91425" tIns="91425" rIns="91425" bIns="91425" anchor="t" anchorCtr="0">
            <a:noAutofit/>
          </a:bodyPr>
          <a:lstStyle/>
          <a:p>
            <a:pPr lvl="0" algn="ctr" rtl="0">
              <a:spcBef>
                <a:spcPts val="0"/>
              </a:spcBef>
              <a:buNone/>
            </a:pPr>
            <a:r>
              <a:rPr lang="sk-SK" sz="2400" u="sng">
                <a:solidFill>
                  <a:schemeClr val="hlink"/>
                </a:solidFill>
                <a:hlinkClick r:id="rId4"/>
              </a:rPr>
              <a:t>https://www.youtube.com/watch?v=Ue4PCI0NamI</a:t>
            </a:r>
          </a:p>
          <a:p>
            <a:pPr lvl="0" algn="ctr" rtl="0">
              <a:spcBef>
                <a:spcPts val="0"/>
              </a:spcBef>
              <a:buNone/>
            </a:pPr>
            <a:r>
              <a:rPr lang="sk-SK" sz="2400" u="sng">
                <a:solidFill>
                  <a:schemeClr val="hlink"/>
                </a:solidFill>
                <a:hlinkClick r:id="rId5"/>
              </a:rPr>
              <a:t>https://www.youtube.com/watch?v=V8dE4ZrjcC4</a:t>
            </a:r>
          </a:p>
          <a:p>
            <a:pPr lvl="0">
              <a:spcBef>
                <a:spcPts val="0"/>
              </a:spcBef>
              <a:buNone/>
            </a:pPr>
            <a:endParaRPr>
              <a:solidFill>
                <a:srgbClr val="FFFFFF"/>
              </a:solidFill>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90"/>
        <p:cNvGrpSpPr/>
        <p:nvPr/>
      </p:nvGrpSpPr>
      <p:grpSpPr>
        <a:xfrm>
          <a:off x="0" y="0"/>
          <a:ext cx="0" cy="0"/>
          <a:chOff x="0" y="0"/>
          <a:chExt cx="0" cy="0"/>
        </a:xfrm>
      </p:grpSpPr>
      <p:pic>
        <p:nvPicPr>
          <p:cNvPr id="91" name="Shape 91"/>
          <p:cNvPicPr preferRelativeResize="0"/>
          <p:nvPr/>
        </p:nvPicPr>
        <p:blipFill rotWithShape="1">
          <a:blip r:embed="rId4">
            <a:alphaModFix/>
          </a:blip>
          <a:srcRect/>
          <a:stretch/>
        </p:blipFill>
        <p:spPr>
          <a:xfrm>
            <a:off x="-34629" y="0"/>
            <a:ext cx="9178630" cy="6858000"/>
          </a:xfrm>
          <a:prstGeom prst="rect">
            <a:avLst/>
          </a:prstGeom>
          <a:noFill/>
          <a:ln>
            <a:noFill/>
          </a:ln>
        </p:spPr>
      </p:pic>
      <p:sp>
        <p:nvSpPr>
          <p:cNvPr id="92" name="Shape 92"/>
          <p:cNvSpPr txBox="1">
            <a:spLocks noGrp="1"/>
          </p:cNvSpPr>
          <p:nvPr>
            <p:ph type="title"/>
          </p:nvPr>
        </p:nvSpPr>
        <p:spPr>
          <a:xfrm>
            <a:off x="1761977" y="-459431"/>
            <a:ext cx="5184575" cy="2232248"/>
          </a:xfrm>
          <a:prstGeom prst="rect">
            <a:avLst/>
          </a:prstGeom>
          <a:noFill/>
          <a:ln>
            <a:noFill/>
          </a:ln>
        </p:spPr>
        <p:txBody>
          <a:bodyPr lIns="91425" tIns="45700" rIns="91425" bIns="45700" anchor="ctr" anchorCtr="0">
            <a:noAutofit/>
          </a:bodyPr>
          <a:lstStyle/>
          <a:p>
            <a:pPr marL="0" marR="0" lvl="0" indent="0" algn="ctr" rtl="0">
              <a:spcBef>
                <a:spcPts val="0"/>
              </a:spcBef>
              <a:buClr>
                <a:srgbClr val="F2F2F2"/>
              </a:buClr>
              <a:buSzPct val="25000"/>
              <a:buFont typeface="Arial"/>
              <a:buNone/>
            </a:pPr>
            <a:r>
              <a:rPr lang="sk-SK" sz="2400" b="1" i="0" u="none" strike="noStrike" cap="none">
                <a:solidFill>
                  <a:srgbClr val="F2F2F2"/>
                </a:solidFill>
                <a:latin typeface="Arial"/>
                <a:ea typeface="Arial"/>
                <a:cs typeface="Arial"/>
                <a:sym typeface="Arial"/>
              </a:rPr>
              <a:t>Marťan </a:t>
            </a:r>
            <a:br>
              <a:rPr lang="sk-SK" sz="2400" b="1" i="0" u="none" strike="noStrike" cap="none">
                <a:solidFill>
                  <a:srgbClr val="F2F2F2"/>
                </a:solidFill>
                <a:latin typeface="Arial"/>
                <a:ea typeface="Arial"/>
                <a:cs typeface="Arial"/>
                <a:sym typeface="Arial"/>
              </a:rPr>
            </a:br>
            <a:r>
              <a:rPr lang="sk-SK" sz="2400" b="1" i="0" u="none" strike="noStrike" cap="none">
                <a:solidFill>
                  <a:srgbClr val="F2F2F2"/>
                </a:solidFill>
                <a:latin typeface="Arial"/>
                <a:ea typeface="Arial"/>
                <a:cs typeface="Arial"/>
                <a:sym typeface="Arial"/>
              </a:rPr>
              <a:t>- </a:t>
            </a:r>
            <a:br>
              <a:rPr lang="sk-SK" sz="2400" b="1" i="0" u="none" strike="noStrike" cap="none">
                <a:solidFill>
                  <a:srgbClr val="F2F2F2"/>
                </a:solidFill>
                <a:latin typeface="Arial"/>
                <a:ea typeface="Arial"/>
                <a:cs typeface="Arial"/>
                <a:sym typeface="Arial"/>
              </a:rPr>
            </a:br>
            <a:r>
              <a:rPr lang="sk-SK" sz="2400" b="1" i="0" u="none" strike="noStrike" cap="none">
                <a:solidFill>
                  <a:srgbClr val="F2F2F2"/>
                </a:solidFill>
                <a:latin typeface="Arial"/>
                <a:ea typeface="Arial"/>
                <a:cs typeface="Arial"/>
                <a:sym typeface="Arial"/>
              </a:rPr>
              <a:t>The Martian</a:t>
            </a:r>
          </a:p>
        </p:txBody>
      </p:sp>
      <p:sp>
        <p:nvSpPr>
          <p:cNvPr id="93" name="Shape 93"/>
          <p:cNvSpPr txBox="1">
            <a:spLocks noGrp="1"/>
          </p:cNvSpPr>
          <p:nvPr>
            <p:ph type="body" idx="1"/>
          </p:nvPr>
        </p:nvSpPr>
        <p:spPr>
          <a:xfrm>
            <a:off x="183338" y="1046988"/>
            <a:ext cx="4038599" cy="4525963"/>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rgbClr val="F2F2F2"/>
              </a:buClr>
              <a:buSzPct val="25000"/>
              <a:buFont typeface="Arial"/>
              <a:buNone/>
            </a:pPr>
            <a:r>
              <a:rPr lang="sk-SK" sz="1600" b="1" i="0" u="none" strike="noStrike" cap="none">
                <a:solidFill>
                  <a:srgbClr val="F2F2F2"/>
                </a:solidFill>
                <a:latin typeface="Arial"/>
                <a:ea typeface="Arial"/>
                <a:cs typeface="Arial"/>
                <a:sym typeface="Arial"/>
              </a:rPr>
              <a:t>Sci-Fi / Akčný / Dobrodružný</a:t>
            </a:r>
          </a:p>
          <a:p>
            <a:pPr marL="342900" marR="0" lvl="0" indent="-342900" algn="l" rtl="0">
              <a:lnSpc>
                <a:spcPct val="80000"/>
              </a:lnSpc>
              <a:spcBef>
                <a:spcPts val="320"/>
              </a:spcBef>
              <a:spcAft>
                <a:spcPts val="0"/>
              </a:spcAft>
              <a:buClr>
                <a:srgbClr val="F2F2F2"/>
              </a:buClr>
              <a:buSzPct val="25000"/>
              <a:buFont typeface="Arial"/>
              <a:buNone/>
            </a:pPr>
            <a:r>
              <a:rPr lang="sk-SK" sz="1600" b="1" i="0" u="none" strike="noStrike" cap="none">
                <a:solidFill>
                  <a:srgbClr val="F2F2F2"/>
                </a:solidFill>
                <a:latin typeface="Arial"/>
                <a:ea typeface="Arial"/>
                <a:cs typeface="Arial"/>
                <a:sym typeface="Arial"/>
              </a:rPr>
              <a:t>USA, 2015, 134 min</a:t>
            </a:r>
          </a:p>
          <a:p>
            <a:pPr marL="342900" marR="0" lvl="0" indent="-342900" algn="l" rtl="0">
              <a:lnSpc>
                <a:spcPct val="80000"/>
              </a:lnSpc>
              <a:spcBef>
                <a:spcPts val="320"/>
              </a:spcBef>
              <a:spcAft>
                <a:spcPts val="0"/>
              </a:spcAft>
              <a:buClr>
                <a:srgbClr val="F2F2F2"/>
              </a:buClr>
              <a:buSzPct val="25000"/>
              <a:buFont typeface="Arial"/>
              <a:buNone/>
            </a:pPr>
            <a:r>
              <a:rPr lang="sk-SK" sz="1600" b="1" i="0" u="none" strike="noStrike" cap="none">
                <a:solidFill>
                  <a:srgbClr val="F2F2F2"/>
                </a:solidFill>
                <a:latin typeface="Arial"/>
                <a:ea typeface="Arial"/>
                <a:cs typeface="Arial"/>
                <a:sym typeface="Arial"/>
              </a:rPr>
              <a:t>Réžia:</a:t>
            </a:r>
          </a:p>
          <a:p>
            <a:pPr marL="342900" marR="0" lvl="0" indent="-342900" algn="l" rtl="0">
              <a:lnSpc>
                <a:spcPct val="80000"/>
              </a:lnSpc>
              <a:spcBef>
                <a:spcPts val="320"/>
              </a:spcBef>
              <a:spcAft>
                <a:spcPts val="0"/>
              </a:spcAft>
              <a:buClr>
                <a:srgbClr val="F2F2F2"/>
              </a:buClr>
              <a:buSzPct val="25000"/>
              <a:buFont typeface="Arial"/>
              <a:buNone/>
            </a:pPr>
            <a:r>
              <a:rPr lang="sk-SK" sz="1600" b="0" i="0" u="none" strike="noStrike" cap="none">
                <a:solidFill>
                  <a:srgbClr val="F2F2F2"/>
                </a:solidFill>
                <a:latin typeface="Arial"/>
                <a:ea typeface="Arial"/>
                <a:cs typeface="Arial"/>
                <a:sym typeface="Arial"/>
              </a:rPr>
              <a:t> Ridley Scott</a:t>
            </a:r>
          </a:p>
          <a:p>
            <a:pPr marL="342900" marR="0" lvl="0" indent="-342900" algn="l" rtl="0">
              <a:lnSpc>
                <a:spcPct val="80000"/>
              </a:lnSpc>
              <a:spcBef>
                <a:spcPts val="320"/>
              </a:spcBef>
              <a:spcAft>
                <a:spcPts val="0"/>
              </a:spcAft>
              <a:buClr>
                <a:srgbClr val="F2F2F2"/>
              </a:buClr>
              <a:buSzPct val="25000"/>
              <a:buFont typeface="Arial"/>
              <a:buNone/>
            </a:pPr>
            <a:r>
              <a:rPr lang="sk-SK" sz="1600" b="1" i="0" u="none" strike="noStrike" cap="none">
                <a:solidFill>
                  <a:srgbClr val="F2F2F2"/>
                </a:solidFill>
                <a:latin typeface="Arial"/>
                <a:ea typeface="Arial"/>
                <a:cs typeface="Arial"/>
                <a:sym typeface="Arial"/>
              </a:rPr>
              <a:t>Predloha:</a:t>
            </a:r>
          </a:p>
          <a:p>
            <a:pPr marL="342900" marR="0" lvl="0" indent="-342900" algn="l" rtl="0">
              <a:lnSpc>
                <a:spcPct val="80000"/>
              </a:lnSpc>
              <a:spcBef>
                <a:spcPts val="320"/>
              </a:spcBef>
              <a:spcAft>
                <a:spcPts val="0"/>
              </a:spcAft>
              <a:buClr>
                <a:srgbClr val="F2F2F2"/>
              </a:buClr>
              <a:buSzPct val="25000"/>
              <a:buFont typeface="Arial"/>
              <a:buNone/>
            </a:pPr>
            <a:r>
              <a:rPr lang="sk-SK" sz="1600" b="0" i="0" u="none" strike="noStrike" cap="none">
                <a:solidFill>
                  <a:srgbClr val="F2F2F2"/>
                </a:solidFill>
                <a:latin typeface="Arial"/>
                <a:ea typeface="Arial"/>
                <a:cs typeface="Arial"/>
                <a:sym typeface="Arial"/>
              </a:rPr>
              <a:t> Andy Weir (kniha)</a:t>
            </a:r>
          </a:p>
          <a:p>
            <a:pPr marL="342900" marR="0" lvl="0" indent="-342900" algn="l" rtl="0">
              <a:lnSpc>
                <a:spcPct val="80000"/>
              </a:lnSpc>
              <a:spcBef>
                <a:spcPts val="320"/>
              </a:spcBef>
              <a:spcAft>
                <a:spcPts val="0"/>
              </a:spcAft>
              <a:buClr>
                <a:srgbClr val="F2F2F2"/>
              </a:buClr>
              <a:buSzPct val="25000"/>
              <a:buFont typeface="Arial"/>
              <a:buNone/>
            </a:pPr>
            <a:r>
              <a:rPr lang="sk-SK" sz="1600" b="1" i="0" u="none" strike="noStrike" cap="none">
                <a:solidFill>
                  <a:srgbClr val="F2F2F2"/>
                </a:solidFill>
                <a:latin typeface="Arial"/>
                <a:ea typeface="Arial"/>
                <a:cs typeface="Arial"/>
                <a:sym typeface="Arial"/>
              </a:rPr>
              <a:t>Scenár:</a:t>
            </a:r>
          </a:p>
          <a:p>
            <a:pPr marL="342900" marR="0" lvl="0" indent="-342900" algn="l" rtl="0">
              <a:lnSpc>
                <a:spcPct val="80000"/>
              </a:lnSpc>
              <a:spcBef>
                <a:spcPts val="320"/>
              </a:spcBef>
              <a:spcAft>
                <a:spcPts val="0"/>
              </a:spcAft>
              <a:buClr>
                <a:srgbClr val="F2F2F2"/>
              </a:buClr>
              <a:buSzPct val="25000"/>
              <a:buFont typeface="Arial"/>
              <a:buNone/>
            </a:pPr>
            <a:r>
              <a:rPr lang="sk-SK" sz="1600" b="0" i="0" u="none" strike="noStrike" cap="none">
                <a:solidFill>
                  <a:srgbClr val="F2F2F2"/>
                </a:solidFill>
                <a:latin typeface="Arial"/>
                <a:ea typeface="Arial"/>
                <a:cs typeface="Arial"/>
                <a:sym typeface="Arial"/>
              </a:rPr>
              <a:t> Drew Goddard</a:t>
            </a:r>
          </a:p>
          <a:p>
            <a:pPr marL="342900" marR="0" lvl="0" indent="-342900" algn="l" rtl="0">
              <a:lnSpc>
                <a:spcPct val="80000"/>
              </a:lnSpc>
              <a:spcBef>
                <a:spcPts val="320"/>
              </a:spcBef>
              <a:spcAft>
                <a:spcPts val="0"/>
              </a:spcAft>
              <a:buClr>
                <a:srgbClr val="F2F2F2"/>
              </a:buClr>
              <a:buSzPct val="25000"/>
              <a:buFont typeface="Arial"/>
              <a:buNone/>
            </a:pPr>
            <a:r>
              <a:rPr lang="sk-SK" sz="1600" b="1" i="0" u="none" strike="noStrike" cap="none">
                <a:solidFill>
                  <a:srgbClr val="F2F2F2"/>
                </a:solidFill>
                <a:latin typeface="Arial"/>
                <a:ea typeface="Arial"/>
                <a:cs typeface="Arial"/>
                <a:sym typeface="Arial"/>
              </a:rPr>
              <a:t>Kamera:</a:t>
            </a:r>
          </a:p>
          <a:p>
            <a:pPr marL="342900" marR="0" lvl="0" indent="-342900" algn="l" rtl="0">
              <a:lnSpc>
                <a:spcPct val="80000"/>
              </a:lnSpc>
              <a:spcBef>
                <a:spcPts val="320"/>
              </a:spcBef>
              <a:spcAft>
                <a:spcPts val="0"/>
              </a:spcAft>
              <a:buClr>
                <a:srgbClr val="F2F2F2"/>
              </a:buClr>
              <a:buSzPct val="25000"/>
              <a:buFont typeface="Arial"/>
              <a:buNone/>
            </a:pPr>
            <a:r>
              <a:rPr lang="sk-SK" sz="1600" b="0" i="0" u="none" strike="noStrike" cap="none">
                <a:solidFill>
                  <a:srgbClr val="F2F2F2"/>
                </a:solidFill>
                <a:latin typeface="Arial"/>
                <a:ea typeface="Arial"/>
                <a:cs typeface="Arial"/>
                <a:sym typeface="Arial"/>
              </a:rPr>
              <a:t> Dariusz Wolski</a:t>
            </a:r>
          </a:p>
          <a:p>
            <a:pPr marL="342900" marR="0" lvl="0" indent="-342900" algn="l" rtl="0">
              <a:lnSpc>
                <a:spcPct val="80000"/>
              </a:lnSpc>
              <a:spcBef>
                <a:spcPts val="320"/>
              </a:spcBef>
              <a:spcAft>
                <a:spcPts val="0"/>
              </a:spcAft>
              <a:buClr>
                <a:srgbClr val="F2F2F2"/>
              </a:buClr>
              <a:buSzPct val="25000"/>
              <a:buFont typeface="Arial"/>
              <a:buNone/>
            </a:pPr>
            <a:r>
              <a:rPr lang="sk-SK" sz="1600" b="1" i="0" u="none" strike="noStrike" cap="none">
                <a:solidFill>
                  <a:srgbClr val="F2F2F2"/>
                </a:solidFill>
                <a:latin typeface="Arial"/>
                <a:ea typeface="Arial"/>
                <a:cs typeface="Arial"/>
                <a:sym typeface="Arial"/>
              </a:rPr>
              <a:t>Hudba:</a:t>
            </a:r>
          </a:p>
          <a:p>
            <a:pPr marL="342900" marR="0" lvl="0" indent="-342900" algn="l" rtl="0">
              <a:lnSpc>
                <a:spcPct val="80000"/>
              </a:lnSpc>
              <a:spcBef>
                <a:spcPts val="320"/>
              </a:spcBef>
              <a:spcAft>
                <a:spcPts val="0"/>
              </a:spcAft>
              <a:buClr>
                <a:srgbClr val="F2F2F2"/>
              </a:buClr>
              <a:buSzPct val="25000"/>
              <a:buFont typeface="Arial"/>
              <a:buNone/>
            </a:pPr>
            <a:r>
              <a:rPr lang="sk-SK" sz="1600" b="0" i="0" u="none" strike="noStrike" cap="none">
                <a:solidFill>
                  <a:srgbClr val="F2F2F2"/>
                </a:solidFill>
                <a:latin typeface="Arial"/>
                <a:ea typeface="Arial"/>
                <a:cs typeface="Arial"/>
                <a:sym typeface="Arial"/>
              </a:rPr>
              <a:t> Harry Gregson-Williams</a:t>
            </a:r>
          </a:p>
          <a:p>
            <a:pPr marL="342900" marR="0" lvl="0" indent="-342900" algn="l" rtl="0">
              <a:lnSpc>
                <a:spcPct val="80000"/>
              </a:lnSpc>
              <a:spcBef>
                <a:spcPts val="320"/>
              </a:spcBef>
              <a:spcAft>
                <a:spcPts val="0"/>
              </a:spcAft>
              <a:buClr>
                <a:srgbClr val="F2F2F2"/>
              </a:buClr>
              <a:buSzPct val="25000"/>
              <a:buFont typeface="Arial"/>
              <a:buNone/>
            </a:pPr>
            <a:r>
              <a:rPr lang="sk-SK" sz="1600" b="1" i="0" u="none" strike="noStrike" cap="none">
                <a:solidFill>
                  <a:srgbClr val="F2F2F2"/>
                </a:solidFill>
                <a:latin typeface="Arial"/>
                <a:ea typeface="Arial"/>
                <a:cs typeface="Arial"/>
                <a:sym typeface="Arial"/>
              </a:rPr>
              <a:t>Hrajú:</a:t>
            </a:r>
          </a:p>
          <a:p>
            <a:pPr marL="342900" marR="0" lvl="0" indent="-342900" algn="l" rtl="0">
              <a:lnSpc>
                <a:spcPct val="80000"/>
              </a:lnSpc>
              <a:spcBef>
                <a:spcPts val="320"/>
              </a:spcBef>
              <a:spcAft>
                <a:spcPts val="0"/>
              </a:spcAft>
              <a:buClr>
                <a:srgbClr val="F2F2F2"/>
              </a:buClr>
              <a:buSzPct val="25000"/>
              <a:buFont typeface="Arial"/>
              <a:buNone/>
            </a:pPr>
            <a:r>
              <a:rPr lang="sk-SK" sz="1600" b="0" i="0" u="none" strike="noStrike" cap="none">
                <a:solidFill>
                  <a:srgbClr val="F2F2F2"/>
                </a:solidFill>
                <a:latin typeface="Arial"/>
                <a:ea typeface="Arial"/>
                <a:cs typeface="Arial"/>
                <a:sym typeface="Arial"/>
              </a:rPr>
              <a:t>        Matt Damon, Jessica Chastain, Chiwetel Ejiofor, Jeff Daniels, Michael Peña, Kate Mara,Sean Bean, Kristen Wiig, Aksel Hennie, Sebastian Stan, Mackenzie Davis, Donald Glover, Eddy Ko, Naomi Scott, Jonathan Aris, Brian Caspe, Gruffudd Glyn, Matt Devere, Lili Bordán, Charlie Gardner, Sam Spruell, Benedict Wong, Björn Freiberg</a:t>
            </a:r>
          </a:p>
          <a:p>
            <a:pPr marL="342900" marR="0" lvl="0" indent="-342900" algn="l" rtl="0">
              <a:lnSpc>
                <a:spcPct val="80000"/>
              </a:lnSpc>
              <a:spcBef>
                <a:spcPts val="320"/>
              </a:spcBef>
              <a:spcAft>
                <a:spcPts val="0"/>
              </a:spcAft>
              <a:buClr>
                <a:srgbClr val="F2F2F2"/>
              </a:buClr>
              <a:buSzPct val="25000"/>
              <a:buFont typeface="Arial"/>
              <a:buNone/>
            </a:pPr>
            <a:r>
              <a:rPr lang="sk-SK" sz="1600" b="1" i="0" u="none" strike="noStrike" cap="none">
                <a:solidFill>
                  <a:srgbClr val="F2F2F2"/>
                </a:solidFill>
                <a:latin typeface="Arial"/>
                <a:ea typeface="Arial"/>
                <a:cs typeface="Arial"/>
                <a:sym typeface="Arial"/>
              </a:rPr>
              <a:t>Premíéra: </a:t>
            </a:r>
            <a:r>
              <a:rPr lang="sk-SK" sz="1600" b="0" i="0" u="none" strike="noStrike" cap="none">
                <a:solidFill>
                  <a:srgbClr val="F2F2F2"/>
                </a:solidFill>
                <a:latin typeface="Arial"/>
                <a:ea typeface="Arial"/>
                <a:cs typeface="Arial"/>
                <a:sym typeface="Arial"/>
              </a:rPr>
              <a:t>1.10.2015</a:t>
            </a:r>
          </a:p>
          <a:p>
            <a:pPr marL="342900" marR="0" lvl="0" indent="-342900" algn="l" rtl="0">
              <a:lnSpc>
                <a:spcPct val="80000"/>
              </a:lnSpc>
              <a:spcBef>
                <a:spcPts val="140"/>
              </a:spcBef>
              <a:buClr>
                <a:schemeClr val="dk1"/>
              </a:buClr>
              <a:buSzPct val="100000"/>
              <a:buFont typeface="Arial"/>
              <a:buNone/>
            </a:pPr>
            <a:endParaRPr sz="700" b="0" i="0" u="none" strike="noStrike" cap="none">
              <a:solidFill>
                <a:schemeClr val="dk1"/>
              </a:solidFill>
              <a:latin typeface="Calibri"/>
              <a:ea typeface="Calibri"/>
              <a:cs typeface="Calibri"/>
              <a:sym typeface="Calibri"/>
            </a:endParaRPr>
          </a:p>
        </p:txBody>
      </p:sp>
      <p:pic>
        <p:nvPicPr>
          <p:cNvPr id="94" name="Shape 94"/>
          <p:cNvPicPr preferRelativeResize="0"/>
          <p:nvPr/>
        </p:nvPicPr>
        <p:blipFill rotWithShape="1">
          <a:blip r:embed="rId5">
            <a:alphaModFix/>
          </a:blip>
          <a:srcRect/>
          <a:stretch/>
        </p:blipFill>
        <p:spPr>
          <a:xfrm>
            <a:off x="4354266" y="1340767"/>
            <a:ext cx="4618483" cy="4618483"/>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98"/>
        <p:cNvGrpSpPr/>
        <p:nvPr/>
      </p:nvGrpSpPr>
      <p:grpSpPr>
        <a:xfrm>
          <a:off x="0" y="0"/>
          <a:ext cx="0" cy="0"/>
          <a:chOff x="0" y="0"/>
          <a:chExt cx="0" cy="0"/>
        </a:xfrm>
      </p:grpSpPr>
      <p:pic>
        <p:nvPicPr>
          <p:cNvPr id="99" name="Shape 99"/>
          <p:cNvPicPr preferRelativeResize="0"/>
          <p:nvPr/>
        </p:nvPicPr>
        <p:blipFill rotWithShape="1">
          <a:blip r:embed="rId4">
            <a:alphaModFix/>
          </a:blip>
          <a:srcRect/>
          <a:stretch/>
        </p:blipFill>
        <p:spPr>
          <a:xfrm>
            <a:off x="-1704" y="0"/>
            <a:ext cx="9145704" cy="6854184"/>
          </a:xfrm>
          <a:prstGeom prst="rect">
            <a:avLst/>
          </a:prstGeom>
          <a:noFill/>
          <a:ln>
            <a:noFill/>
          </a:ln>
        </p:spPr>
      </p:pic>
      <p:sp>
        <p:nvSpPr>
          <p:cNvPr id="100" name="Shape 100"/>
          <p:cNvSpPr txBox="1">
            <a:spLocks noGrp="1"/>
          </p:cNvSpPr>
          <p:nvPr>
            <p:ph type="body" idx="1"/>
          </p:nvPr>
        </p:nvSpPr>
        <p:spPr>
          <a:xfrm>
            <a:off x="352829" y="406907"/>
            <a:ext cx="4038599" cy="45261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97222"/>
              <a:buFont typeface="Arial"/>
              <a:buNone/>
            </a:pPr>
            <a:endParaRPr sz="1750" b="0" i="0" u="none" strike="noStrike" cap="none">
              <a:solidFill>
                <a:schemeClr val="dk1"/>
              </a:solidFill>
              <a:latin typeface="Arial"/>
              <a:ea typeface="Arial"/>
              <a:cs typeface="Arial"/>
              <a:sym typeface="Arial"/>
            </a:endParaRPr>
          </a:p>
          <a:p>
            <a:pPr marL="0" marR="0" lvl="0" indent="0" algn="l" rtl="0">
              <a:lnSpc>
                <a:spcPct val="80000"/>
              </a:lnSpc>
              <a:spcBef>
                <a:spcPts val="350"/>
              </a:spcBef>
              <a:buClr>
                <a:srgbClr val="F2F2F2"/>
              </a:buClr>
              <a:buSzPct val="25000"/>
              <a:buFont typeface="Arial"/>
              <a:buNone/>
            </a:pPr>
            <a:r>
              <a:rPr lang="sk-SK" sz="1800" b="0" i="0" u="none" strike="noStrike" cap="none">
                <a:solidFill>
                  <a:srgbClr val="F2F2F2"/>
                </a:solidFill>
                <a:latin typeface="Arial"/>
                <a:ea typeface="Arial"/>
                <a:cs typeface="Arial"/>
                <a:sym typeface="Arial"/>
              </a:rPr>
              <a:t>Astronaut Mark Watney (Matt Damon) počas misie na Mars skoro zahynul v prašnej búrke . Zvyšok jeho posádky planétu opustil v domienke , že je mŕtvy. Ale Watney prežil a ocitne sa tak omylom sám na nepriateľskej planéte. Má k dispozícii len malé zásoby a tak musí využiť všetok dôvtip  a technické znalosti , aby nielen prežil , ale tiež našiel spôsob, ako vyslať signál na Zemi , že je nažive</a:t>
            </a:r>
            <a:r>
              <a:rPr lang="sk-SK" sz="1800">
                <a:solidFill>
                  <a:srgbClr val="F2F2F2"/>
                </a:solidFill>
                <a:latin typeface="Arial"/>
                <a:ea typeface="Arial"/>
                <a:cs typeface="Arial"/>
                <a:sym typeface="Arial"/>
              </a:rPr>
              <a:t>. </a:t>
            </a:r>
          </a:p>
        </p:txBody>
      </p:sp>
      <p:pic>
        <p:nvPicPr>
          <p:cNvPr id="101" name="Shape 101"/>
          <p:cNvPicPr preferRelativeResize="0"/>
          <p:nvPr/>
        </p:nvPicPr>
        <p:blipFill rotWithShape="1">
          <a:blip r:embed="rId5">
            <a:alphaModFix/>
          </a:blip>
          <a:srcRect/>
          <a:stretch/>
        </p:blipFill>
        <p:spPr>
          <a:xfrm>
            <a:off x="4862699" y="743725"/>
            <a:ext cx="3917399" cy="2066100"/>
          </a:xfrm>
          <a:prstGeom prst="rect">
            <a:avLst/>
          </a:prstGeom>
          <a:noFill/>
          <a:ln>
            <a:noFill/>
          </a:ln>
        </p:spPr>
      </p:pic>
      <p:pic>
        <p:nvPicPr>
          <p:cNvPr id="102" name="Shape 102"/>
          <p:cNvPicPr preferRelativeResize="0"/>
          <p:nvPr/>
        </p:nvPicPr>
        <p:blipFill rotWithShape="1">
          <a:blip r:embed="rId6">
            <a:alphaModFix/>
          </a:blip>
          <a:srcRect/>
          <a:stretch/>
        </p:blipFill>
        <p:spPr>
          <a:xfrm>
            <a:off x="400151" y="4933002"/>
            <a:ext cx="3430199" cy="1575900"/>
          </a:xfrm>
          <a:prstGeom prst="rect">
            <a:avLst/>
          </a:prstGeom>
          <a:noFill/>
          <a:ln>
            <a:noFill/>
          </a:ln>
        </p:spPr>
      </p:pic>
      <p:pic>
        <p:nvPicPr>
          <p:cNvPr id="103" name="Shape 103"/>
          <p:cNvPicPr preferRelativeResize="0"/>
          <p:nvPr/>
        </p:nvPicPr>
        <p:blipFill>
          <a:blip r:embed="rId7">
            <a:alphaModFix/>
          </a:blip>
          <a:stretch>
            <a:fillRect/>
          </a:stretch>
        </p:blipFill>
        <p:spPr>
          <a:xfrm>
            <a:off x="4111100" y="3635000"/>
            <a:ext cx="4847325" cy="200015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361112"/>
            <a:ext cx="8229600" cy="1143000"/>
          </a:xfrm>
          <a:prstGeom prst="rect">
            <a:avLst/>
          </a:prstGeom>
        </p:spPr>
        <p:txBody>
          <a:bodyPr lIns="91425" tIns="91425" rIns="91425" bIns="91425" anchor="ctr" anchorCtr="0">
            <a:noAutofit/>
          </a:bodyPr>
          <a:lstStyle/>
          <a:p>
            <a:pPr lvl="0">
              <a:spcBef>
                <a:spcPts val="0"/>
              </a:spcBef>
              <a:buNone/>
            </a:pPr>
            <a:endParaRPr/>
          </a:p>
        </p:txBody>
      </p:sp>
      <p:sp>
        <p:nvSpPr>
          <p:cNvPr id="109" name="Shape 109"/>
          <p:cNvSpPr txBox="1">
            <a:spLocks noGrp="1"/>
          </p:cNvSpPr>
          <p:nvPr>
            <p:ph type="body" idx="1"/>
          </p:nvPr>
        </p:nvSpPr>
        <p:spPr>
          <a:xfrm>
            <a:off x="4718012" y="568675"/>
            <a:ext cx="4038599" cy="4526100"/>
          </a:xfrm>
          <a:prstGeom prst="rect">
            <a:avLst/>
          </a:prstGeom>
        </p:spPr>
        <p:txBody>
          <a:bodyPr lIns="91425" tIns="91425" rIns="91425" bIns="91425" anchor="t" anchorCtr="0">
            <a:noAutofit/>
          </a:bodyPr>
          <a:lstStyle/>
          <a:p>
            <a:pPr marL="0" lvl="0" indent="0">
              <a:lnSpc>
                <a:spcPct val="80000"/>
              </a:lnSpc>
              <a:spcBef>
                <a:spcPts val="350"/>
              </a:spcBef>
              <a:buClr>
                <a:srgbClr val="F2F2F2"/>
              </a:buClr>
              <a:buSzPct val="25000"/>
              <a:buFont typeface="Arial"/>
              <a:buNone/>
            </a:pPr>
            <a:r>
              <a:rPr lang="sk-SK" sz="1800">
                <a:solidFill>
                  <a:srgbClr val="F2F2F2"/>
                </a:solidFill>
                <a:latin typeface="Arial"/>
                <a:ea typeface="Arial"/>
                <a:cs typeface="Arial"/>
                <a:sym typeface="Arial"/>
              </a:rPr>
              <a:t>V okamihu, keď sa mu to podarí , začne milióny kilometrov ďaleko od neho NASA a medzinárodný tím vedcov neúnavne pracovať, aby dostali tohto " Marťana " domov. Zatiaľ čo členovia jeho posádky súbežne preukazujú svoju odvahu na takmer nemožnej záchrannej misii. </a:t>
            </a:r>
          </a:p>
        </p:txBody>
      </p:sp>
      <p:pic>
        <p:nvPicPr>
          <p:cNvPr id="110" name="Shape 110"/>
          <p:cNvPicPr preferRelativeResize="0"/>
          <p:nvPr/>
        </p:nvPicPr>
        <p:blipFill rotWithShape="1">
          <a:blip r:embed="rId3">
            <a:alphaModFix/>
          </a:blip>
          <a:srcRect/>
          <a:stretch/>
        </p:blipFill>
        <p:spPr>
          <a:xfrm>
            <a:off x="257825" y="4141318"/>
            <a:ext cx="4038599" cy="2273100"/>
          </a:xfrm>
          <a:prstGeom prst="rect">
            <a:avLst/>
          </a:prstGeom>
          <a:noFill/>
          <a:ln>
            <a:noFill/>
          </a:ln>
        </p:spPr>
      </p:pic>
      <p:pic>
        <p:nvPicPr>
          <p:cNvPr id="111" name="Shape 111"/>
          <p:cNvPicPr preferRelativeResize="0"/>
          <p:nvPr/>
        </p:nvPicPr>
        <p:blipFill>
          <a:blip r:embed="rId4">
            <a:alphaModFix/>
          </a:blip>
          <a:stretch>
            <a:fillRect/>
          </a:stretch>
        </p:blipFill>
        <p:spPr>
          <a:xfrm>
            <a:off x="4460850" y="3685125"/>
            <a:ext cx="4552950" cy="1905000"/>
          </a:xfrm>
          <a:prstGeom prst="rect">
            <a:avLst/>
          </a:prstGeom>
          <a:noFill/>
          <a:ln>
            <a:noFill/>
          </a:ln>
        </p:spPr>
      </p:pic>
      <p:pic>
        <p:nvPicPr>
          <p:cNvPr id="112" name="Shape 112"/>
          <p:cNvPicPr preferRelativeResize="0"/>
          <p:nvPr/>
        </p:nvPicPr>
        <p:blipFill>
          <a:blip r:embed="rId5">
            <a:alphaModFix/>
          </a:blip>
          <a:stretch>
            <a:fillRect/>
          </a:stretch>
        </p:blipFill>
        <p:spPr>
          <a:xfrm>
            <a:off x="100975" y="1078862"/>
            <a:ext cx="4552950" cy="1876425"/>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16"/>
        <p:cNvGrpSpPr/>
        <p:nvPr/>
      </p:nvGrpSpPr>
      <p:grpSpPr>
        <a:xfrm>
          <a:off x="0" y="0"/>
          <a:ext cx="0" cy="0"/>
          <a:chOff x="0" y="0"/>
          <a:chExt cx="0" cy="0"/>
        </a:xfrm>
      </p:grpSpPr>
      <p:pic>
        <p:nvPicPr>
          <p:cNvPr id="117" name="Shape 117"/>
          <p:cNvPicPr preferRelativeResize="0"/>
          <p:nvPr/>
        </p:nvPicPr>
        <p:blipFill rotWithShape="1">
          <a:blip r:embed="rId4">
            <a:alphaModFix/>
          </a:blip>
          <a:srcRect/>
          <a:stretch/>
        </p:blipFill>
        <p:spPr>
          <a:xfrm>
            <a:off x="0" y="-33614"/>
            <a:ext cx="9182099" cy="7323657"/>
          </a:xfrm>
          <a:prstGeom prst="rect">
            <a:avLst/>
          </a:prstGeom>
          <a:noFill/>
          <a:ln>
            <a:noFill/>
          </a:ln>
        </p:spPr>
      </p:pic>
      <p:sp>
        <p:nvSpPr>
          <p:cNvPr id="118" name="Shape 118"/>
          <p:cNvSpPr txBox="1">
            <a:spLocks noGrp="1"/>
          </p:cNvSpPr>
          <p:nvPr>
            <p:ph type="body" idx="2"/>
          </p:nvPr>
        </p:nvSpPr>
        <p:spPr>
          <a:xfrm>
            <a:off x="109875" y="-33624"/>
            <a:ext cx="3008399" cy="7015500"/>
          </a:xfrm>
          <a:prstGeom prst="rect">
            <a:avLst/>
          </a:prstGeom>
          <a:solidFill>
            <a:srgbClr val="BFBFBF"/>
          </a:solid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sk-SK" sz="1700" b="0" i="0" u="none" strike="noStrike" cap="none">
                <a:solidFill>
                  <a:schemeClr val="dk1"/>
                </a:solidFill>
                <a:latin typeface="Arial"/>
                <a:ea typeface="Arial"/>
                <a:cs typeface="Arial"/>
                <a:sym typeface="Arial"/>
              </a:rPr>
              <a:t>Film by sa dal nazvať aj úchvatným príkladom toho, ako bojujúci človek nezošalel, hoci príležitostí na to mal mnoho. Nakrúcaný z výraznej časti v Jordánsku v slávnom Wadi Rum s krásnou a inšpiratívnou pustou krajinou a z časti v budapeštianskych ateliéroch vykreslil veľmi dôveryhodnú atmosféru Marsu. Ťažko povedať, ako veľmi dôveryhodne sa Andy Weir dostal k podobe fungovania NASA, dodávateľov a celého plánovania. Vďaka tomuto filmu však má divák oveľa lepšiu predstavu o niektorých postupoch, faktoch, vlastnostiach Marsu, ale aj o tom, že na Marse vám budú v takejto situácii možno dôležité vaše vlastné výkaly, aby ste prežili. Nie, tie sa neocitnú na tanieri… to vôbec nie.</a:t>
            </a:r>
          </a:p>
        </p:txBody>
      </p:sp>
      <p:pic>
        <p:nvPicPr>
          <p:cNvPr id="119" name="Shape 119"/>
          <p:cNvPicPr preferRelativeResize="0">
            <a:picLocks noGrp="1"/>
          </p:cNvPicPr>
          <p:nvPr>
            <p:ph type="body" idx="1"/>
          </p:nvPr>
        </p:nvPicPr>
        <p:blipFill rotWithShape="1">
          <a:blip r:embed="rId5">
            <a:alphaModFix/>
          </a:blip>
          <a:srcRect/>
          <a:stretch/>
        </p:blipFill>
        <p:spPr>
          <a:xfrm>
            <a:off x="3700319" y="3964903"/>
            <a:ext cx="5353756" cy="2880320"/>
          </a:xfrm>
          <a:prstGeom prst="rect">
            <a:avLst/>
          </a:prstGeom>
          <a:noFill/>
          <a:ln>
            <a:noFill/>
          </a:ln>
        </p:spPr>
      </p:pic>
      <p:pic>
        <p:nvPicPr>
          <p:cNvPr id="120" name="Shape 120"/>
          <p:cNvPicPr preferRelativeResize="0"/>
          <p:nvPr/>
        </p:nvPicPr>
        <p:blipFill rotWithShape="1">
          <a:blip r:embed="rId6">
            <a:alphaModFix/>
          </a:blip>
          <a:srcRect/>
          <a:stretch/>
        </p:blipFill>
        <p:spPr>
          <a:xfrm>
            <a:off x="4013514" y="327075"/>
            <a:ext cx="5040559" cy="2711820"/>
          </a:xfrm>
          <a:prstGeom prst="rect">
            <a:avLst/>
          </a:prstGeom>
          <a:noFill/>
          <a:ln>
            <a:noFill/>
          </a:ln>
        </p:spPr>
      </p:pic>
      <p:pic>
        <p:nvPicPr>
          <p:cNvPr id="121" name="Shape 121"/>
          <p:cNvPicPr preferRelativeResize="0"/>
          <p:nvPr/>
        </p:nvPicPr>
        <p:blipFill rotWithShape="1">
          <a:blip r:embed="rId7">
            <a:alphaModFix/>
          </a:blip>
          <a:srcRect/>
          <a:stretch/>
        </p:blipFill>
        <p:spPr>
          <a:xfrm>
            <a:off x="3169707" y="2681469"/>
            <a:ext cx="3042000" cy="171119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Shape 126"/>
          <p:cNvPicPr preferRelativeResize="0"/>
          <p:nvPr/>
        </p:nvPicPr>
        <p:blipFill rotWithShape="1">
          <a:blip r:embed="rId3">
            <a:alphaModFix/>
          </a:blip>
          <a:srcRect/>
          <a:stretch/>
        </p:blipFill>
        <p:spPr>
          <a:xfrm>
            <a:off x="-5563" y="-5879"/>
            <a:ext cx="9182617" cy="6863880"/>
          </a:xfrm>
          <a:prstGeom prst="rect">
            <a:avLst/>
          </a:prstGeom>
          <a:noFill/>
          <a:ln>
            <a:noFill/>
          </a:ln>
        </p:spPr>
      </p:pic>
      <p:sp>
        <p:nvSpPr>
          <p:cNvPr id="127" name="Shape 127"/>
          <p:cNvSpPr txBox="1">
            <a:spLocks noGrp="1"/>
          </p:cNvSpPr>
          <p:nvPr>
            <p:ph type="body" idx="1"/>
          </p:nvPr>
        </p:nvSpPr>
        <p:spPr>
          <a:xfrm>
            <a:off x="-27601" y="3629"/>
            <a:ext cx="4038599" cy="4525963"/>
          </a:xfrm>
          <a:prstGeom prst="rect">
            <a:avLst/>
          </a:prstGeom>
          <a:noFill/>
          <a:ln>
            <a:noFill/>
          </a:ln>
        </p:spPr>
        <p:txBody>
          <a:bodyPr lIns="91425" tIns="45700" rIns="91425" bIns="45700" anchor="t" anchorCtr="0">
            <a:noAutofit/>
          </a:bodyPr>
          <a:lstStyle/>
          <a:p>
            <a:pPr marL="0" marR="0" lvl="0" indent="0" algn="l" rtl="0">
              <a:spcBef>
                <a:spcPts val="0"/>
              </a:spcBef>
              <a:buClr>
                <a:srgbClr val="F2F2F2"/>
              </a:buClr>
              <a:buSzPct val="25000"/>
              <a:buFont typeface="Arial"/>
              <a:buNone/>
            </a:pPr>
            <a:r>
              <a:rPr lang="sk-SK" sz="1800" b="0" i="0" u="none" strike="noStrike" cap="none">
                <a:solidFill>
                  <a:srgbClr val="F2F2F2"/>
                </a:solidFill>
                <a:latin typeface="Arial"/>
                <a:ea typeface="Arial"/>
                <a:cs typeface="Arial"/>
                <a:sym typeface="Arial"/>
              </a:rPr>
              <a:t>Film sa dá nazvať fascinujúcim, aj napriek iritujúcim nedokonalostiam, ako boli pohyby v beztiažovom stave, či ohňom spálený kyslík a jeho stály dostatok. Diváka si udrží v úplnom napätí už od počiatku jeho boja a bojuje pritom celý film. Nemôže nudiť, jedine ak vyslovene náročný divák odmieta tematiku vesmíru, alebo povedzme originálny moderný scenár (či ak chcete predlohu) s výnimočnými myšlienkami a neopakovateľnými vlastnosťami. Film je takmer o jedinom človeku. Možno by niekto očakával, že bude po tichu, ale opak je pravdou. Bohaté herecké obsadenie nerušivými hercami známejších aj menej známejších tvárí dopĺňa dôležité časti celého príbehu odohrávajúceho sa vo vesmíre aj na Zemi až do konca.  Trochu neobvykle tiež film odprezentuje všetky hlavné aj vedľajšie herecké úlohy, čo vôbec nie je bežné, skôr rarita.</a:t>
            </a:r>
          </a:p>
        </p:txBody>
      </p:sp>
      <p:pic>
        <p:nvPicPr>
          <p:cNvPr id="128" name="Shape 128"/>
          <p:cNvPicPr preferRelativeResize="0">
            <a:picLocks noGrp="1"/>
          </p:cNvPicPr>
          <p:nvPr>
            <p:ph type="body" idx="2"/>
          </p:nvPr>
        </p:nvPicPr>
        <p:blipFill rotWithShape="1">
          <a:blip r:embed="rId4">
            <a:alphaModFix/>
          </a:blip>
          <a:srcRect/>
          <a:stretch/>
        </p:blipFill>
        <p:spPr>
          <a:xfrm>
            <a:off x="4139951" y="-12043"/>
            <a:ext cx="4785341" cy="2520279"/>
          </a:xfrm>
          <a:prstGeom prst="rect">
            <a:avLst/>
          </a:prstGeom>
          <a:noFill/>
          <a:ln>
            <a:noFill/>
          </a:ln>
        </p:spPr>
      </p:pic>
      <p:pic>
        <p:nvPicPr>
          <p:cNvPr id="129" name="Shape 129"/>
          <p:cNvPicPr preferRelativeResize="0"/>
          <p:nvPr/>
        </p:nvPicPr>
        <p:blipFill rotWithShape="1">
          <a:blip r:embed="rId5">
            <a:alphaModFix/>
          </a:blip>
          <a:srcRect/>
          <a:stretch/>
        </p:blipFill>
        <p:spPr>
          <a:xfrm>
            <a:off x="4067944" y="4396819"/>
            <a:ext cx="4615473" cy="2448271"/>
          </a:xfrm>
          <a:prstGeom prst="rect">
            <a:avLst/>
          </a:prstGeom>
          <a:noFill/>
          <a:ln>
            <a:noFill/>
          </a:ln>
        </p:spPr>
      </p:pic>
      <p:pic>
        <p:nvPicPr>
          <p:cNvPr id="130" name="Shape 130"/>
          <p:cNvPicPr preferRelativeResize="0"/>
          <p:nvPr/>
        </p:nvPicPr>
        <p:blipFill rotWithShape="1">
          <a:blip r:embed="rId6">
            <a:alphaModFix/>
          </a:blip>
          <a:srcRect/>
          <a:stretch/>
        </p:blipFill>
        <p:spPr>
          <a:xfrm>
            <a:off x="4308353" y="2420888"/>
            <a:ext cx="4860031" cy="2266181"/>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34"/>
        <p:cNvGrpSpPr/>
        <p:nvPr/>
      </p:nvGrpSpPr>
      <p:grpSpPr>
        <a:xfrm>
          <a:off x="0" y="0"/>
          <a:ext cx="0" cy="0"/>
          <a:chOff x="0" y="0"/>
          <a:chExt cx="0" cy="0"/>
        </a:xfrm>
      </p:grpSpPr>
      <p:pic>
        <p:nvPicPr>
          <p:cNvPr id="135" name="Shape 135"/>
          <p:cNvPicPr preferRelativeResize="0"/>
          <p:nvPr/>
        </p:nvPicPr>
        <p:blipFill rotWithShape="1">
          <a:blip r:embed="rId4">
            <a:alphaModFix/>
          </a:blip>
          <a:srcRect/>
          <a:stretch/>
        </p:blipFill>
        <p:spPr>
          <a:xfrm>
            <a:off x="-19050" y="0"/>
            <a:ext cx="9182099" cy="7083425"/>
          </a:xfrm>
          <a:prstGeom prst="rect">
            <a:avLst/>
          </a:prstGeom>
          <a:noFill/>
          <a:ln>
            <a:noFill/>
          </a:ln>
        </p:spPr>
      </p:pic>
      <p:pic>
        <p:nvPicPr>
          <p:cNvPr id="136" name="Shape 136"/>
          <p:cNvPicPr preferRelativeResize="0"/>
          <p:nvPr/>
        </p:nvPicPr>
        <p:blipFill rotWithShape="1">
          <a:blip r:embed="rId5">
            <a:alphaModFix/>
          </a:blip>
          <a:srcRect/>
          <a:stretch/>
        </p:blipFill>
        <p:spPr>
          <a:xfrm>
            <a:off x="34829" y="138818"/>
            <a:ext cx="4746595" cy="3168351"/>
          </a:xfrm>
          <a:prstGeom prst="rect">
            <a:avLst/>
          </a:prstGeom>
          <a:noFill/>
          <a:ln>
            <a:noFill/>
          </a:ln>
        </p:spPr>
      </p:pic>
      <p:pic>
        <p:nvPicPr>
          <p:cNvPr id="137" name="Shape 137"/>
          <p:cNvPicPr preferRelativeResize="0"/>
          <p:nvPr/>
        </p:nvPicPr>
        <p:blipFill rotWithShape="1">
          <a:blip r:embed="rId6">
            <a:alphaModFix/>
          </a:blip>
          <a:srcRect/>
          <a:stretch/>
        </p:blipFill>
        <p:spPr>
          <a:xfrm>
            <a:off x="323528" y="3240149"/>
            <a:ext cx="8397617" cy="3598979"/>
          </a:xfrm>
          <a:prstGeom prst="rect">
            <a:avLst/>
          </a:prstGeom>
          <a:noFill/>
          <a:ln>
            <a:noFill/>
          </a:ln>
        </p:spPr>
      </p:pic>
      <p:pic>
        <p:nvPicPr>
          <p:cNvPr id="138" name="Shape 138"/>
          <p:cNvPicPr preferRelativeResize="0"/>
          <p:nvPr/>
        </p:nvPicPr>
        <p:blipFill rotWithShape="1">
          <a:blip r:embed="rId7">
            <a:alphaModFix/>
          </a:blip>
          <a:srcRect/>
          <a:stretch/>
        </p:blipFill>
        <p:spPr>
          <a:xfrm>
            <a:off x="4746594" y="529387"/>
            <a:ext cx="4368664" cy="2387215"/>
          </a:xfrm>
          <a:prstGeom prst="rect">
            <a:avLst/>
          </a:prstGeom>
          <a:noFill/>
          <a:ln>
            <a:noFill/>
          </a:ln>
        </p:spPr>
      </p:pic>
      <p:sp>
        <p:nvSpPr>
          <p:cNvPr id="139" name="Shape 139"/>
          <p:cNvSpPr txBox="1"/>
          <p:nvPr/>
        </p:nvSpPr>
        <p:spPr>
          <a:xfrm>
            <a:off x="4738101" y="2870816"/>
            <a:ext cx="371709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sk-SK" sz="1800" b="1" i="0" u="none" strike="noStrike" cap="none">
                <a:solidFill>
                  <a:srgbClr val="F2F2F2"/>
                </a:solidFill>
                <a:latin typeface="Arial"/>
                <a:ea typeface="Arial"/>
                <a:cs typeface="Arial"/>
                <a:sym typeface="Arial"/>
              </a:rPr>
              <a:t>Priebeh natáčania</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p:cNvPicPr preferRelativeResize="0"/>
          <p:nvPr/>
        </p:nvPicPr>
        <p:blipFill rotWithShape="1">
          <a:blip r:embed="rId3">
            <a:alphaModFix/>
          </a:blip>
          <a:srcRect/>
          <a:stretch/>
        </p:blipFill>
        <p:spPr>
          <a:xfrm>
            <a:off x="-32282" y="-22219"/>
            <a:ext cx="9176281" cy="7051619"/>
          </a:xfrm>
          <a:prstGeom prst="rect">
            <a:avLst/>
          </a:prstGeom>
          <a:noFill/>
          <a:ln>
            <a:noFill/>
          </a:ln>
        </p:spPr>
      </p:pic>
      <p:sp>
        <p:nvSpPr>
          <p:cNvPr id="145" name="Shape 145"/>
          <p:cNvSpPr txBox="1"/>
          <p:nvPr/>
        </p:nvSpPr>
        <p:spPr>
          <a:xfrm>
            <a:off x="1475655" y="980728"/>
            <a:ext cx="561662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sk-SK" sz="1800">
                <a:solidFill>
                  <a:schemeClr val="dk1"/>
                </a:solidFill>
                <a:latin typeface="Calibri"/>
                <a:ea typeface="Calibri"/>
                <a:cs typeface="Calibri"/>
                <a:sym typeface="Calibri"/>
              </a:rPr>
              <a:t>z</a:t>
            </a:r>
          </a:p>
        </p:txBody>
      </p:sp>
      <p:sp>
        <p:nvSpPr>
          <p:cNvPr id="146" name="Shape 146"/>
          <p:cNvSpPr txBox="1"/>
          <p:nvPr/>
        </p:nvSpPr>
        <p:spPr>
          <a:xfrm>
            <a:off x="861630" y="1120007"/>
            <a:ext cx="7560899" cy="5909399"/>
          </a:xfrm>
          <a:prstGeom prst="rect">
            <a:avLst/>
          </a:prstGeom>
          <a:noFill/>
          <a:ln>
            <a:noFill/>
          </a:ln>
        </p:spPr>
        <p:txBody>
          <a:bodyPr lIns="91425" tIns="45700" rIns="91425" bIns="45700" anchor="t" anchorCtr="0">
            <a:noAutofit/>
          </a:bodyPr>
          <a:lstStyle/>
          <a:p>
            <a:pPr marL="285750" marR="0" lvl="0" indent="-285750" algn="l" rtl="0">
              <a:spcBef>
                <a:spcPts val="0"/>
              </a:spcBef>
              <a:buClr>
                <a:srgbClr val="F2F2F2"/>
              </a:buClr>
              <a:buSzPct val="100000"/>
              <a:buFont typeface="Arial"/>
              <a:buChar char="•"/>
            </a:pPr>
            <a:r>
              <a:rPr lang="sk-SK" sz="1800">
                <a:solidFill>
                  <a:srgbClr val="F2F2F2"/>
                </a:solidFill>
              </a:rPr>
              <a:t>Autor knihy, Andy Weir podľa ktorej bol film vytvorený nie je žiaden profesionálny vedec ani spisovateľ. Jeho prvú knihu vydal zadarmo na svojom blogu, neskôr ju spoplatnil za 0,99 centov.</a:t>
            </a:r>
          </a:p>
          <a:p>
            <a:pPr marL="285750" marR="0" lvl="0" indent="-285750" algn="l" rtl="0">
              <a:spcBef>
                <a:spcPts val="0"/>
              </a:spcBef>
              <a:buClr>
                <a:srgbClr val="F2F2F2"/>
              </a:buClr>
              <a:buSzPct val="100000"/>
              <a:buFont typeface="Arial"/>
              <a:buChar char="•"/>
            </a:pPr>
            <a:r>
              <a:rPr lang="sk-SK" sz="1800">
                <a:solidFill>
                  <a:srgbClr val="F2F2F2"/>
                </a:solidFill>
              </a:rPr>
              <a:t>Atmosférický tlak na povrchu Marsu je v priemere 0,087 psi , asi 0,6 % z priemernej hladiny mora tlaku zemskej - 14,69 kPa. Je tak nízka, že búrka vo filme by na Zemi bola niečo ako ľahký vánok vo vašich vlasoch. Vzhľadom k zvuku, s nízkou hustotou vzduchu by ste sa na Marse museli vedľa niekoho postaviť a kričať, aby vás počul. Museli by ste prežiť mrazivú teplotu, jedovatú atmosféru a nedostatok tlaku.</a:t>
            </a:r>
          </a:p>
        </p:txBody>
      </p:sp>
      <p:sp>
        <p:nvSpPr>
          <p:cNvPr id="147" name="Shape 147"/>
          <p:cNvSpPr txBox="1"/>
          <p:nvPr/>
        </p:nvSpPr>
        <p:spPr>
          <a:xfrm>
            <a:off x="435050" y="389150"/>
            <a:ext cx="8241600" cy="807900"/>
          </a:xfrm>
          <a:prstGeom prst="rect">
            <a:avLst/>
          </a:prstGeom>
          <a:noFill/>
          <a:ln>
            <a:noFill/>
          </a:ln>
        </p:spPr>
        <p:txBody>
          <a:bodyPr lIns="91425" tIns="91425" rIns="91425" bIns="91425" anchor="t" anchorCtr="0">
            <a:noAutofit/>
          </a:bodyPr>
          <a:lstStyle/>
          <a:p>
            <a:pPr lvl="0" algn="ctr">
              <a:spcBef>
                <a:spcPts val="0"/>
              </a:spcBef>
              <a:buNone/>
            </a:pPr>
            <a:r>
              <a:rPr lang="sk-SK" sz="3600">
                <a:solidFill>
                  <a:srgbClr val="FFFFFF"/>
                </a:solidFill>
              </a:rPr>
              <a:t>Zaujímavosti:</a:t>
            </a:r>
          </a:p>
        </p:txBody>
      </p:sp>
      <p:pic>
        <p:nvPicPr>
          <p:cNvPr id="148" name="Shape 148"/>
          <p:cNvPicPr preferRelativeResize="0"/>
          <p:nvPr/>
        </p:nvPicPr>
        <p:blipFill>
          <a:blip r:embed="rId4">
            <a:alphaModFix/>
          </a:blip>
          <a:stretch>
            <a:fillRect/>
          </a:stretch>
        </p:blipFill>
        <p:spPr>
          <a:xfrm>
            <a:off x="538850" y="3800525"/>
            <a:ext cx="2336200" cy="3114926"/>
          </a:xfrm>
          <a:prstGeom prst="rect">
            <a:avLst/>
          </a:prstGeom>
          <a:noFill/>
          <a:ln>
            <a:noFill/>
          </a:ln>
        </p:spPr>
      </p:pic>
      <p:pic>
        <p:nvPicPr>
          <p:cNvPr id="149" name="Shape 149"/>
          <p:cNvPicPr preferRelativeResize="0"/>
          <p:nvPr/>
        </p:nvPicPr>
        <p:blipFill>
          <a:blip r:embed="rId5">
            <a:alphaModFix/>
          </a:blip>
          <a:stretch>
            <a:fillRect/>
          </a:stretch>
        </p:blipFill>
        <p:spPr>
          <a:xfrm>
            <a:off x="3537100" y="4022300"/>
            <a:ext cx="5341646" cy="2671373"/>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p:nvPr/>
        </p:nvSpPr>
        <p:spPr>
          <a:xfrm>
            <a:off x="492925" y="345925"/>
            <a:ext cx="7973700" cy="3338099"/>
          </a:xfrm>
          <a:prstGeom prst="rect">
            <a:avLst/>
          </a:prstGeom>
          <a:noFill/>
          <a:ln>
            <a:noFill/>
          </a:ln>
        </p:spPr>
        <p:txBody>
          <a:bodyPr lIns="91425" tIns="91425" rIns="91425" bIns="91425" anchor="t" anchorCtr="0">
            <a:noAutofit/>
          </a:bodyPr>
          <a:lstStyle/>
          <a:p>
            <a:pPr marL="285750" lvl="0" indent="-285750" rtl="0">
              <a:spcBef>
                <a:spcPts val="0"/>
              </a:spcBef>
              <a:buClr>
                <a:srgbClr val="F2F2F2"/>
              </a:buClr>
              <a:buSzPct val="100000"/>
              <a:buChar char="•"/>
            </a:pPr>
            <a:r>
              <a:rPr lang="sk-SK" sz="1800">
                <a:solidFill>
                  <a:srgbClr val="F2F2F2"/>
                </a:solidFill>
              </a:rPr>
              <a:t>Filmári museli získať povolenie od NASA, aby mohli skutočne vykresliť NASA pravdivo a vo vážnej veci. 50 strán scenára je materiál NASA.</a:t>
            </a:r>
          </a:p>
          <a:p>
            <a:pPr marL="285750" lvl="0" indent="-285750" rtl="0">
              <a:spcBef>
                <a:spcPts val="0"/>
              </a:spcBef>
              <a:buClr>
                <a:srgbClr val="F2F2F2"/>
              </a:buClr>
              <a:buSzPct val="100000"/>
              <a:buChar char="•"/>
            </a:pPr>
            <a:r>
              <a:rPr lang="sk-SK" sz="1800">
                <a:solidFill>
                  <a:srgbClr val="F2F2F2"/>
                </a:solidFill>
              </a:rPr>
              <a:t>Pôvodná titulná strana knihy bola na palube skutočnej lode  NASA - Orion . Na obálke bola kresba herca Matta Damona, ktorý vraví slová, vo voľnom preklade: Do riti!</a:t>
            </a:r>
          </a:p>
          <a:p>
            <a:pPr marL="285750" lvl="0" indent="-285750" rtl="0">
              <a:spcBef>
                <a:spcPts val="0"/>
              </a:spcBef>
              <a:buClr>
                <a:srgbClr val="F2F2F2"/>
              </a:buClr>
              <a:buSzPct val="100000"/>
              <a:buChar char="•"/>
            </a:pPr>
            <a:r>
              <a:rPr lang="sk-SK" sz="1800">
                <a:solidFill>
                  <a:srgbClr val="F2F2F2"/>
                </a:solidFill>
              </a:rPr>
              <a:t>Tím mal na natáčaní skutočnú farmu so zemiakmi vo všetkých štádiách rastu, takže mohli byť použité na filmovanie.</a:t>
            </a:r>
          </a:p>
          <a:p>
            <a:pPr marL="285750" lvl="0" indent="-285750" rtl="0">
              <a:spcBef>
                <a:spcPts val="0"/>
              </a:spcBef>
              <a:buClr>
                <a:srgbClr val="F2F2F2"/>
              </a:buClr>
              <a:buSzPct val="100000"/>
              <a:buChar char="•"/>
            </a:pPr>
            <a:r>
              <a:rPr lang="sk-SK" sz="1800">
                <a:solidFill>
                  <a:srgbClr val="F2F2F2"/>
                </a:solidFill>
              </a:rPr>
              <a:t>Misia vo filme Marťan je skutočne plánovanou misiou spoločnosti NASA do budúcnosti.</a:t>
            </a:r>
          </a:p>
        </p:txBody>
      </p:sp>
      <p:pic>
        <p:nvPicPr>
          <p:cNvPr id="155" name="Shape 155"/>
          <p:cNvPicPr preferRelativeResize="0"/>
          <p:nvPr/>
        </p:nvPicPr>
        <p:blipFill>
          <a:blip r:embed="rId3">
            <a:alphaModFix/>
          </a:blip>
          <a:stretch>
            <a:fillRect/>
          </a:stretch>
        </p:blipFill>
        <p:spPr>
          <a:xfrm>
            <a:off x="795075" y="3997800"/>
            <a:ext cx="3737250" cy="2288125"/>
          </a:xfrm>
          <a:prstGeom prst="rect">
            <a:avLst/>
          </a:prstGeom>
          <a:noFill/>
          <a:ln>
            <a:noFill/>
          </a:ln>
        </p:spPr>
      </p:pic>
      <p:pic>
        <p:nvPicPr>
          <p:cNvPr id="156" name="Shape 156"/>
          <p:cNvPicPr preferRelativeResize="0"/>
          <p:nvPr/>
        </p:nvPicPr>
        <p:blipFill rotWithShape="1">
          <a:blip r:embed="rId4">
            <a:alphaModFix/>
          </a:blip>
          <a:srcRect/>
          <a:stretch/>
        </p:blipFill>
        <p:spPr>
          <a:xfrm>
            <a:off x="5315750" y="2760096"/>
            <a:ext cx="3022799" cy="3910500"/>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Motív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722</Words>
  <Application>Microsoft Office PowerPoint</Application>
  <PresentationFormat>On-screen Show (4:3)</PresentationFormat>
  <Paragraphs>42</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Motív Office</vt:lpstr>
      <vt:lpstr>Slide 1</vt:lpstr>
      <vt:lpstr>Marťan  -  The Martian</vt:lpstr>
      <vt:lpstr>Slide 3</vt:lpstr>
      <vt:lpstr>Slide 4</vt:lpstr>
      <vt:lpstr>Slide 5</vt:lpstr>
      <vt:lpstr>Slide 6</vt:lpstr>
      <vt:lpstr>Slide 7</vt:lpstr>
      <vt:lpstr>Slide 8</vt:lpstr>
      <vt:lpstr>Slide 9</vt:lpstr>
      <vt:lpstr>Slide 10</vt:lpstr>
      <vt:lpstr>Slide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richard circ</cp:lastModifiedBy>
  <cp:revision>1</cp:revision>
  <dcterms:modified xsi:type="dcterms:W3CDTF">2016-06-11T16:24:01Z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