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activeX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5" r:id="rId22"/>
    <p:sldId id="277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8" autoAdjust="0"/>
    <p:restoredTop sz="94660"/>
  </p:normalViewPr>
  <p:slideViewPr>
    <p:cSldViewPr>
      <p:cViewPr varScale="1">
        <p:scale>
          <a:sx n="107" d="100"/>
          <a:sy n="107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A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0D68-88C3-4F0B-BDEE-D0C05D028725}" type="datetimeFigureOut">
              <a:rPr lang="sk-SK" smtClean="0"/>
              <a:pPr/>
              <a:t>25. 10. 2016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2B64-8308-4403-A1D6-EC5DAB6EE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0D68-88C3-4F0B-BDEE-D0C05D028725}" type="datetimeFigureOut">
              <a:rPr lang="sk-SK" smtClean="0"/>
              <a:pPr/>
              <a:t>25. 10. 2016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2B64-8308-4403-A1D6-EC5DAB6EE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0D68-88C3-4F0B-BDEE-D0C05D028725}" type="datetimeFigureOut">
              <a:rPr lang="sk-SK" smtClean="0"/>
              <a:pPr/>
              <a:t>25. 10. 2016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2B64-8308-4403-A1D6-EC5DAB6EE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0D68-88C3-4F0B-BDEE-D0C05D028725}" type="datetimeFigureOut">
              <a:rPr lang="sk-SK" smtClean="0"/>
              <a:pPr/>
              <a:t>25. 10. 2016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2B64-8308-4403-A1D6-EC5DAB6EE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0D68-88C3-4F0B-BDEE-D0C05D028725}" type="datetimeFigureOut">
              <a:rPr lang="sk-SK" smtClean="0"/>
              <a:pPr/>
              <a:t>25. 10. 2016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2B64-8308-4403-A1D6-EC5DAB6EE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0D68-88C3-4F0B-BDEE-D0C05D028725}" type="datetimeFigureOut">
              <a:rPr lang="sk-SK" smtClean="0"/>
              <a:pPr/>
              <a:t>25. 10. 2016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2B64-8308-4403-A1D6-EC5DAB6EE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0D68-88C3-4F0B-BDEE-D0C05D028725}" type="datetimeFigureOut">
              <a:rPr lang="sk-SK" smtClean="0"/>
              <a:pPr/>
              <a:t>25. 10. 2016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2B64-8308-4403-A1D6-EC5DAB6EE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0D68-88C3-4F0B-BDEE-D0C05D028725}" type="datetimeFigureOut">
              <a:rPr lang="sk-SK" smtClean="0"/>
              <a:pPr/>
              <a:t>25. 10. 2016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2B64-8308-4403-A1D6-EC5DAB6EE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0D68-88C3-4F0B-BDEE-D0C05D028725}" type="datetimeFigureOut">
              <a:rPr lang="sk-SK" smtClean="0"/>
              <a:pPr/>
              <a:t>25. 10. 2016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2B64-8308-4403-A1D6-EC5DAB6EE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0D68-88C3-4F0B-BDEE-D0C05D028725}" type="datetimeFigureOut">
              <a:rPr lang="sk-SK" smtClean="0"/>
              <a:pPr/>
              <a:t>25. 10. 2016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2B64-8308-4403-A1D6-EC5DAB6EE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00D68-88C3-4F0B-BDEE-D0C05D028725}" type="datetimeFigureOut">
              <a:rPr lang="sk-SK" smtClean="0"/>
              <a:pPr/>
              <a:t>25. 10. 2016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92B64-8308-4403-A1D6-EC5DAB6EE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00D68-88C3-4F0B-BDEE-D0C05D028725}" type="datetimeFigureOut">
              <a:rPr lang="sk-SK" smtClean="0"/>
              <a:pPr/>
              <a:t>25. 10. 2016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92B64-8308-4403-A1D6-EC5DAB6EEA3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eguisement-magic.com/articles-de-fete/chapeaux/chapeaux-adultes/chapeaux-pays-du-monde.html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http://www.deguisement-magic.com/articles-de-fete/chapeaux/chapeaux-adultes.html" TargetMode="Externa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hyperlink" Target="http://www.deguisement-magic.com/articles-de-fete/chapeaux.html" TargetMode="External"/><Relationship Id="rId5" Type="http://schemas.openxmlformats.org/officeDocument/2006/relationships/hyperlink" Target="http://www.deguisement-magic.com/articles-de-fete.html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http://www.deguisement-magic.com/" TargetMode="External"/><Relationship Id="rId9" Type="http://schemas.openxmlformats.org/officeDocument/2006/relationships/hyperlink" Target="http://www.deguisement-magic.com/media/catalog/product/cache/2/image/9df78eab33525d08d6e5fb8d27136e95/b/e/beret-noir-8524f_1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gibertjoseph.com/personne/Denis-C.-Mey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Autofit/>
          </a:bodyPr>
          <a:lstStyle/>
          <a:p>
            <a:r>
              <a:rPr lang="sk-SK" sz="2400" b="1" dirty="0" smtClean="0">
                <a:solidFill>
                  <a:srgbClr val="FF0000"/>
                </a:solidFill>
                <a:latin typeface="Lucida Bright" pitchFamily="18" charset="0"/>
                <a:cs typeface="Complex" pitchFamily="2" charset="0"/>
              </a:rPr>
              <a:t>CLÉS POUR LA FRANCE</a:t>
            </a:r>
            <a:r>
              <a:rPr lang="fr-FR" sz="2400" b="1" dirty="0" smtClean="0">
                <a:solidFill>
                  <a:srgbClr val="FF0000"/>
                </a:solidFill>
                <a:latin typeface="Lucida Bright" pitchFamily="18" charset="0"/>
                <a:cs typeface="Complex" pitchFamily="2" charset="0"/>
              </a:rPr>
              <a:t/>
            </a:r>
            <a:br>
              <a:rPr lang="fr-FR" sz="2400" b="1" dirty="0" smtClean="0">
                <a:solidFill>
                  <a:srgbClr val="FF0000"/>
                </a:solidFill>
                <a:latin typeface="Lucida Bright" pitchFamily="18" charset="0"/>
                <a:cs typeface="Complex" pitchFamily="2" charset="0"/>
              </a:rPr>
            </a:br>
            <a:r>
              <a:rPr lang="fr-FR" sz="2400" b="1" dirty="0" smtClean="0">
                <a:solidFill>
                  <a:srgbClr val="FF0000"/>
                </a:solidFill>
                <a:latin typeface="Lucida Bright" pitchFamily="18" charset="0"/>
                <a:cs typeface="Complex" pitchFamily="2" charset="0"/>
              </a:rPr>
              <a:t>en </a:t>
            </a:r>
            <a:r>
              <a:rPr lang="sk-SK" sz="2400" b="1" dirty="0" smtClean="0">
                <a:solidFill>
                  <a:srgbClr val="FF0000"/>
                </a:solidFill>
                <a:latin typeface="Lucida Bright" pitchFamily="18" charset="0"/>
                <a:cs typeface="Complex" pitchFamily="2" charset="0"/>
              </a:rPr>
              <a:t>2</a:t>
            </a:r>
            <a:r>
              <a:rPr lang="fr-FR" sz="2400" b="1" dirty="0" smtClean="0">
                <a:solidFill>
                  <a:srgbClr val="FF0000"/>
                </a:solidFill>
                <a:latin typeface="Lucida Bright" pitchFamily="18" charset="0"/>
                <a:cs typeface="Complex" pitchFamily="2" charset="0"/>
              </a:rPr>
              <a:t>0 icônes culturelles</a:t>
            </a:r>
            <a:r>
              <a:rPr lang="sk-SK" sz="2400" b="1" dirty="0" smtClean="0">
                <a:latin typeface="Lucida Bright" pitchFamily="18" charset="0"/>
                <a:cs typeface="Complex" pitchFamily="2" charset="0"/>
              </a:rPr>
              <a:t/>
            </a:r>
            <a:br>
              <a:rPr lang="sk-SK" sz="2400" b="1" dirty="0" smtClean="0">
                <a:latin typeface="Lucida Bright" pitchFamily="18" charset="0"/>
                <a:cs typeface="Complex" pitchFamily="2" charset="0"/>
              </a:rPr>
            </a:br>
            <a:r>
              <a:rPr lang="sk-SK" sz="2400" b="1" dirty="0" smtClean="0">
                <a:latin typeface="Lucida Bright" pitchFamily="18" charset="0"/>
                <a:cs typeface="Complex" pitchFamily="2" charset="0"/>
              </a:rPr>
              <a:t/>
            </a:r>
            <a:br>
              <a:rPr lang="sk-SK" sz="2400" b="1" dirty="0" smtClean="0">
                <a:latin typeface="Lucida Bright" pitchFamily="18" charset="0"/>
                <a:cs typeface="Complex" pitchFamily="2" charset="0"/>
              </a:rPr>
            </a:br>
            <a:r>
              <a:rPr lang="sk-SK" sz="2400" b="1" dirty="0" smtClean="0">
                <a:solidFill>
                  <a:srgbClr val="0070C0"/>
                </a:solidFill>
                <a:latin typeface="Lucida Bright" pitchFamily="18" charset="0"/>
                <a:cs typeface="Complex" pitchFamily="2" charset="0"/>
              </a:rPr>
              <a:t>Francúzsko a jeho kultúrne ikony </a:t>
            </a:r>
            <a:endParaRPr lang="sk-SK" sz="2400" b="1" dirty="0">
              <a:solidFill>
                <a:srgbClr val="0070C0"/>
              </a:solidFill>
              <a:latin typeface="Lucida Bright" pitchFamily="18" charset="0"/>
              <a:cs typeface="Complex" pitchFamily="2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5214950"/>
            <a:ext cx="6400800" cy="140681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0070C0"/>
                </a:solidFill>
                <a:latin typeface="Lucida Bright" pitchFamily="18" charset="0"/>
                <a:cs typeface="Complex" pitchFamily="2" charset="0"/>
              </a:rPr>
              <a:t>Francúzsko a jeho kultúrne ikony</a:t>
            </a:r>
            <a:endParaRPr lang="sk-SK" b="1" dirty="0">
              <a:solidFill>
                <a:schemeClr val="tx1"/>
              </a:solidFill>
              <a:latin typeface="Lucida Bright" pitchFamily="18" charset="0"/>
              <a:cs typeface="Complex" pitchFamily="2" charset="0"/>
            </a:endParaRPr>
          </a:p>
        </p:txBody>
      </p:sp>
      <p:sp>
        <p:nvSpPr>
          <p:cNvPr id="11266" name="AutoShape 2" descr="Výsledok vyhľadávania obrázk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1268" name="AutoShape 4" descr="Výsledok vyhľadávania obrázk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6146" name="Picture 2" descr="Výsledok vyhľadávania obrázkov pre dopyt french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916832"/>
            <a:ext cx="4686821" cy="312332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Lucida Bright" pitchFamily="18" charset="0"/>
              </a:rPr>
              <a:t>Marseillaise</a:t>
            </a:r>
            <a:endParaRPr lang="sk-SK" b="1" dirty="0"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800" dirty="0" smtClean="0">
                <a:latin typeface="Lucida Bright" pitchFamily="18" charset="0"/>
              </a:rPr>
              <a:t>On entonne ce chant dans les grandes occasions pour célébrer l’unité de la nation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22530" name="Picture 2" descr="Výsledok vyhľadávania obrázkov pre dopyt marseillai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68760"/>
            <a:ext cx="6215975" cy="41044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sk-SK" dirty="0" err="1" smtClean="0">
                <a:latin typeface="Lucida Bright" pitchFamily="18" charset="0"/>
              </a:rPr>
              <a:t>Citroën</a:t>
            </a:r>
            <a:r>
              <a:rPr lang="sk-SK" dirty="0" smtClean="0">
                <a:latin typeface="Lucida Bright" pitchFamily="18" charset="0"/>
              </a:rPr>
              <a:t> </a:t>
            </a:r>
            <a:r>
              <a:rPr lang="fr-FR" b="1" dirty="0" smtClean="0">
                <a:latin typeface="Lucida Bright" pitchFamily="18" charset="0"/>
              </a:rPr>
              <a:t>2CV</a:t>
            </a:r>
            <a:endParaRPr lang="sk-SK" b="1" dirty="0"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800" dirty="0" smtClean="0">
                <a:latin typeface="Lucida Bright" pitchFamily="18" charset="0"/>
              </a:rPr>
              <a:t>Les premiers modèles de la « deux-chevaux » </a:t>
            </a:r>
            <a:r>
              <a:rPr lang="sk-SK" sz="2800" dirty="0" err="1" smtClean="0">
                <a:latin typeface="Lucida Bright" pitchFamily="18" charset="0"/>
              </a:rPr>
              <a:t>Citroën</a:t>
            </a:r>
            <a:r>
              <a:rPr lang="fr-FR" sz="2800" dirty="0" smtClean="0">
                <a:latin typeface="Lucida Bright" pitchFamily="18" charset="0"/>
              </a:rPr>
              <a:t> ont été commercialisés en 1948 et, des années cinquante, cette extraordinaire automobile circulait partout sur les routes de France</a:t>
            </a:r>
            <a:r>
              <a:rPr lang="sk-SK" sz="280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23554" name="Picture 2" descr="Výsledok vyhľadávania obrázkov pre dopyt 2c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052736"/>
            <a:ext cx="4544359" cy="30954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Lucida Bright" pitchFamily="18" charset="0"/>
              </a:rPr>
              <a:t>Michelin</a:t>
            </a:r>
            <a:endParaRPr lang="sk-SK" b="1" dirty="0">
              <a:solidFill>
                <a:srgbClr val="FF000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800" dirty="0" smtClean="0">
                <a:solidFill>
                  <a:srgbClr val="0070C0"/>
                </a:solidFill>
                <a:latin typeface="Lucida Bright" pitchFamily="18" charset="0"/>
              </a:rPr>
              <a:t>Il est gros et sympathique, il vous accompagne sur les routes de France</a:t>
            </a:r>
            <a:r>
              <a:rPr lang="sk-SK" sz="2800" dirty="0" smtClean="0">
                <a:solidFill>
                  <a:srgbClr val="0070C0"/>
                </a:solidFill>
                <a:latin typeface="Lucida Bright" pitchFamily="18" charset="0"/>
              </a:rPr>
              <a:t>.</a:t>
            </a:r>
            <a:endParaRPr lang="sk-SK" sz="2800" dirty="0">
              <a:solidFill>
                <a:srgbClr val="0070C0"/>
              </a:solidFill>
              <a:latin typeface="Lucida Bright" pitchFamily="18" charset="0"/>
            </a:endParaRPr>
          </a:p>
        </p:txBody>
      </p:sp>
      <p:pic>
        <p:nvPicPr>
          <p:cNvPr id="24578" name="Picture 2" descr="Výsledok vyhľadávania obrázkov pre dopyt michel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24744"/>
            <a:ext cx="5544616" cy="40586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Lucida Bright" pitchFamily="18" charset="0"/>
              </a:rPr>
              <a:t>TGV (train à grande vitesse)</a:t>
            </a:r>
            <a:r>
              <a:rPr lang="sk-SK" sz="3600" b="1" dirty="0" smtClean="0">
                <a:solidFill>
                  <a:srgbClr val="FF0000"/>
                </a:solidFill>
                <a:latin typeface="Lucida Bright" pitchFamily="18" charset="0"/>
              </a:rPr>
              <a:t/>
            </a:r>
            <a:br>
              <a:rPr lang="sk-SK" sz="3600" b="1" dirty="0" smtClean="0">
                <a:solidFill>
                  <a:srgbClr val="FF0000"/>
                </a:solidFill>
                <a:latin typeface="Lucida Bright" pitchFamily="18" charset="0"/>
              </a:rPr>
            </a:br>
            <a:r>
              <a:rPr lang="sk-SK" sz="3600" b="1" dirty="0" smtClean="0">
                <a:solidFill>
                  <a:srgbClr val="0070C0"/>
                </a:solidFill>
                <a:latin typeface="Lucida Bright" pitchFamily="18" charset="0"/>
              </a:rPr>
              <a:t>rýchlovlak </a:t>
            </a:r>
            <a:r>
              <a:rPr lang="sk-SK" sz="4000" b="1" dirty="0" smtClean="0">
                <a:solidFill>
                  <a:srgbClr val="0070C0"/>
                </a:solidFill>
                <a:latin typeface="Lucida Bright" pitchFamily="18" charset="0"/>
              </a:rPr>
              <a:t>TGV</a:t>
            </a:r>
            <a:endParaRPr lang="sk-SK" sz="4000" b="1" dirty="0">
              <a:solidFill>
                <a:srgbClr val="0070C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800" dirty="0" smtClean="0">
                <a:latin typeface="Lucida Bright" pitchFamily="18" charset="0"/>
              </a:rPr>
              <a:t>Avec lui, le</a:t>
            </a:r>
            <a:r>
              <a:rPr lang="sk-SK" sz="2800" dirty="0" smtClean="0">
                <a:latin typeface="Lucida Bright" pitchFamily="18" charset="0"/>
              </a:rPr>
              <a:t>s</a:t>
            </a:r>
            <a:r>
              <a:rPr lang="fr-FR" sz="2800" dirty="0" smtClean="0">
                <a:latin typeface="Lucida Bright" pitchFamily="18" charset="0"/>
              </a:rPr>
              <a:t> distances n’ont presque plus l’importance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25602" name="Picture 2" descr="Výsledok vyhľadávania obrázkov pre dopyt TG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657975" cy="3743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Lucida Bright" pitchFamily="18" charset="0"/>
              </a:rPr>
              <a:t>Vuitton</a:t>
            </a:r>
            <a:r>
              <a:rPr lang="fr-FR" b="1" dirty="0" smtClean="0">
                <a:latin typeface="Lucida Bright" pitchFamily="18" charset="0"/>
              </a:rPr>
              <a:t> </a:t>
            </a:r>
            <a:endParaRPr lang="sk-SK" b="1" dirty="0"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sk-SK" smtClean="0"/>
          </a:p>
          <a:p>
            <a:endParaRPr lang="fr-FR" dirty="0" smtClean="0"/>
          </a:p>
          <a:p>
            <a:pPr algn="ctr"/>
            <a:r>
              <a:rPr lang="fr-FR" sz="2600" dirty="0" smtClean="0">
                <a:latin typeface="Lucida Bright" pitchFamily="18" charset="0"/>
              </a:rPr>
              <a:t>Explorez </a:t>
            </a:r>
            <a:r>
              <a:rPr lang="fr-FR" sz="2600" dirty="0" smtClean="0">
                <a:latin typeface="Lucida Bright" pitchFamily="18" charset="0"/>
              </a:rPr>
              <a:t>le monde de </a:t>
            </a:r>
            <a:r>
              <a:rPr lang="fr-FR" sz="2600" dirty="0" smtClean="0">
                <a:solidFill>
                  <a:srgbClr val="FF0000"/>
                </a:solidFill>
                <a:latin typeface="Lucida Bright" pitchFamily="18" charset="0"/>
              </a:rPr>
              <a:t>Louis Vuitton</a:t>
            </a:r>
            <a:r>
              <a:rPr lang="fr-FR" sz="2600" dirty="0" smtClean="0">
                <a:latin typeface="Lucida Bright" pitchFamily="18" charset="0"/>
              </a:rPr>
              <a:t>, ses collections femme et homme, son histoire, ses valeurs et son </a:t>
            </a:r>
            <a:r>
              <a:rPr lang="fr-FR" sz="2600" dirty="0" smtClean="0">
                <a:latin typeface="Lucida Bright" pitchFamily="18" charset="0"/>
              </a:rPr>
              <a:t>savoir-faire sur</a:t>
            </a:r>
            <a:r>
              <a:rPr lang="sk-SK" sz="2600" dirty="0" smtClean="0">
                <a:latin typeface="Lucida Bright" pitchFamily="18" charset="0"/>
              </a:rPr>
              <a:t> </a:t>
            </a:r>
            <a:r>
              <a:rPr lang="fr-FR" sz="2600" dirty="0" smtClean="0">
                <a:solidFill>
                  <a:srgbClr val="0070C0"/>
                </a:solidFill>
                <a:latin typeface="Lucida Bright" pitchFamily="18" charset="0"/>
              </a:rPr>
              <a:t>le Site Officiel France</a:t>
            </a:r>
            <a:r>
              <a:rPr lang="sk-SK" sz="2600" dirty="0" smtClean="0">
                <a:latin typeface="Lucida Bright" pitchFamily="18" charset="0"/>
              </a:rPr>
              <a:t>:</a:t>
            </a:r>
            <a:r>
              <a:rPr lang="fr-FR" sz="2600" dirty="0" smtClean="0">
                <a:latin typeface="Lucida Bright" pitchFamily="18" charset="0"/>
              </a:rPr>
              <a:t>  </a:t>
            </a:r>
            <a:endParaRPr lang="sk-SK" sz="26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600" b="1" dirty="0" smtClean="0">
                <a:solidFill>
                  <a:srgbClr val="FF0000"/>
                </a:solidFill>
                <a:latin typeface="Lucida Bright" pitchFamily="18" charset="0"/>
              </a:rPr>
              <a:t>fr.louisvuitton.com</a:t>
            </a:r>
            <a:endParaRPr lang="fr-FR" sz="2600" b="1" dirty="0" smtClean="0">
              <a:solidFill>
                <a:srgbClr val="FF0000"/>
              </a:solidFill>
              <a:latin typeface="Lucida Bright" pitchFamily="18" charset="0"/>
            </a:endParaRPr>
          </a:p>
          <a:p>
            <a:endParaRPr lang="fr-FR" dirty="0" smtClean="0"/>
          </a:p>
          <a:p>
            <a:endParaRPr lang="sk-SK" dirty="0"/>
          </a:p>
        </p:txBody>
      </p:sp>
      <p:pic>
        <p:nvPicPr>
          <p:cNvPr id="26626" name="Picture 2" descr="Výsledok vyhľadávania obrázkov pre dopyt vuit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85926"/>
            <a:ext cx="2807742" cy="2301406"/>
          </a:xfrm>
          <a:prstGeom prst="rect">
            <a:avLst/>
          </a:prstGeom>
          <a:noFill/>
        </p:spPr>
      </p:pic>
      <p:pic>
        <p:nvPicPr>
          <p:cNvPr id="8194" name="Picture 2" descr="Louis Vuitton designer handbags foto -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071546"/>
            <a:ext cx="4416425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Lucida Bright" pitchFamily="18" charset="0"/>
              </a:rPr>
              <a:t>Amélie Poulain</a:t>
            </a:r>
            <a:endParaRPr lang="sk-SK" b="1" dirty="0"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800" dirty="0" smtClean="0">
                <a:latin typeface="Lucida Bright" pitchFamily="18" charset="0"/>
              </a:rPr>
              <a:t>Elle habite Montmartre et elle voudrait faire le bonheur de tout le monde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27650" name="Picture 2" descr="Výsledok vyhľadávania obrázkov pre dopyt amelie poul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144682" cy="34563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Lucida Bright" pitchFamily="18" charset="0"/>
              </a:rPr>
              <a:t>Le Monde</a:t>
            </a:r>
            <a:endParaRPr lang="sk-SK" b="1" dirty="0">
              <a:solidFill>
                <a:srgbClr val="FF000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800" dirty="0" smtClean="0">
                <a:latin typeface="Lucida Bright" pitchFamily="18" charset="0"/>
              </a:rPr>
              <a:t>C’est le quotidien en France le plus international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28674" name="Picture 2" descr="http://georgebrock.net/wp-content/uploads/2010/06/le_monde_31_05_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84784"/>
            <a:ext cx="4825151" cy="35283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Lucida Bright" pitchFamily="18" charset="0"/>
              </a:rPr>
              <a:t>Sempé</a:t>
            </a:r>
            <a:r>
              <a:rPr lang="sk-SK" sz="2000" b="1" dirty="0" smtClean="0">
                <a:latin typeface="Lucida Bright" pitchFamily="18" charset="0"/>
              </a:rPr>
              <a:t/>
            </a:r>
            <a:br>
              <a:rPr lang="sk-SK" sz="2000" b="1" dirty="0" smtClean="0">
                <a:latin typeface="Lucida Bright" pitchFamily="18" charset="0"/>
              </a:rPr>
            </a:br>
            <a:r>
              <a:rPr lang="sk-SK" sz="2000" b="1" dirty="0" smtClean="0">
                <a:solidFill>
                  <a:srgbClr val="0070C0"/>
                </a:solidFill>
                <a:latin typeface="Lucida Bright" pitchFamily="18" charset="0"/>
              </a:rPr>
              <a:t>autor kreslenej podoby malého Mikuláša</a:t>
            </a:r>
            <a:endParaRPr lang="sk-SK" sz="2000" b="1" dirty="0">
              <a:solidFill>
                <a:srgbClr val="0070C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800" dirty="0" smtClean="0">
                <a:latin typeface="Lucida Bright" pitchFamily="18" charset="0"/>
              </a:rPr>
              <a:t>Dans ses dessins, l’humain est tout petit et parait contingent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29698" name="Picture 2" descr="Výsledok vyhľadávania obrázkov pre dopyt semp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5794582" cy="37882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latin typeface="Lucida Bright" pitchFamily="18" charset="0"/>
              </a:rPr>
              <a:t>Tintin</a:t>
            </a:r>
            <a:endParaRPr lang="sk-SK" b="1" dirty="0"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800" dirty="0" smtClean="0">
                <a:latin typeface="Lucida Bright" pitchFamily="18" charset="0"/>
              </a:rPr>
              <a:t>Ce jeune journaliste s’est promené sur la lune avant tout le monde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30722" name="Picture 2" descr="Výsledok vyhľadávania obrázkov pre dopyt tint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323856" cy="35571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FF0000"/>
                </a:solidFill>
                <a:latin typeface="Lucida Bright" pitchFamily="18" charset="0"/>
              </a:rPr>
              <a:t>Victor Hugo</a:t>
            </a:r>
            <a:endParaRPr lang="sk-SK" b="1" dirty="0">
              <a:solidFill>
                <a:srgbClr val="FF000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800" dirty="0" smtClean="0">
                <a:solidFill>
                  <a:srgbClr val="0070C0"/>
                </a:solidFill>
                <a:latin typeface="Lucida Bright" pitchFamily="18" charset="0"/>
              </a:rPr>
              <a:t>Il est probable que vous marcherez un jour sur une avenue qui porte le nom de cet auteur du 19</a:t>
            </a:r>
            <a:r>
              <a:rPr lang="fr-FR" sz="2800" baseline="30000" dirty="0" smtClean="0">
                <a:solidFill>
                  <a:srgbClr val="0070C0"/>
                </a:solidFill>
                <a:latin typeface="Lucida Bright" pitchFamily="18" charset="0"/>
              </a:rPr>
              <a:t>e </a:t>
            </a:r>
            <a:r>
              <a:rPr lang="fr-FR" sz="2800" dirty="0" smtClean="0">
                <a:solidFill>
                  <a:srgbClr val="0070C0"/>
                </a:solidFill>
                <a:latin typeface="Lucida Bright" pitchFamily="18" charset="0"/>
              </a:rPr>
              <a:t> siècle</a:t>
            </a:r>
            <a:r>
              <a:rPr lang="sk-SK" sz="2800" dirty="0" smtClean="0">
                <a:solidFill>
                  <a:srgbClr val="0070C0"/>
                </a:solidFill>
                <a:latin typeface="Lucida Bright" pitchFamily="18" charset="0"/>
              </a:rPr>
              <a:t>.</a:t>
            </a:r>
            <a:endParaRPr lang="sk-SK" sz="2800" baseline="30000" dirty="0">
              <a:solidFill>
                <a:srgbClr val="0070C0"/>
              </a:solidFill>
              <a:latin typeface="Lucida Bright" pitchFamily="18" charset="0"/>
            </a:endParaRPr>
          </a:p>
        </p:txBody>
      </p:sp>
      <p:pic>
        <p:nvPicPr>
          <p:cNvPr id="32770" name="Picture 2" descr="Výsledok vyhľadávania obrázkov pre dopyt victor hu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30178"/>
            <a:ext cx="5184576" cy="346909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800" b="1" dirty="0" err="1">
                <a:solidFill>
                  <a:srgbClr val="FF0000"/>
                </a:solidFill>
                <a:latin typeface="Lucida Bright" pitchFamily="18" charset="0"/>
                <a:ea typeface="Microsoft Himalaya" pitchFamily="2" charset="0"/>
                <a:cs typeface="Microsoft Himalaya" pitchFamily="2" charset="0"/>
              </a:rPr>
              <a:t>c</a:t>
            </a:r>
            <a:r>
              <a:rPr lang="sk-SK" sz="2800" b="1" dirty="0" err="1" smtClean="0">
                <a:solidFill>
                  <a:srgbClr val="FF0000"/>
                </a:solidFill>
                <a:latin typeface="Lucida Bright" pitchFamily="18" charset="0"/>
                <a:ea typeface="Microsoft Himalaya" pitchFamily="2" charset="0"/>
                <a:cs typeface="Microsoft Himalaya" pitchFamily="2" charset="0"/>
              </a:rPr>
              <a:t>afé</a:t>
            </a:r>
            <a:r>
              <a:rPr lang="sk-SK" sz="2800" b="1" dirty="0" smtClean="0">
                <a:solidFill>
                  <a:srgbClr val="FF0000"/>
                </a:solidFill>
                <a:latin typeface="Lucida Bright" pitchFamily="18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  <a:latin typeface="Lucida Bright" pitchFamily="18" charset="0"/>
                <a:ea typeface="Microsoft Himalaya" pitchFamily="2" charset="0"/>
                <a:cs typeface="Microsoft Himalaya" pitchFamily="2" charset="0"/>
              </a:rPr>
              <a:t>et</a:t>
            </a:r>
            <a:r>
              <a:rPr lang="sk-SK" sz="2800" b="1" dirty="0" smtClean="0">
                <a:solidFill>
                  <a:srgbClr val="FF0000"/>
                </a:solidFill>
                <a:latin typeface="Lucida Bright" pitchFamily="18" charset="0"/>
                <a:ea typeface="Microsoft Himalaya" pitchFamily="2" charset="0"/>
                <a:cs typeface="Microsoft Himalaya" pitchFamily="2" charset="0"/>
              </a:rPr>
              <a:t> </a:t>
            </a:r>
            <a:r>
              <a:rPr lang="sk-SK" sz="2800" b="1" dirty="0" err="1" smtClean="0">
                <a:solidFill>
                  <a:srgbClr val="FF0000"/>
                </a:solidFill>
                <a:latin typeface="Lucida Bright" pitchFamily="18" charset="0"/>
                <a:ea typeface="Microsoft Himalaya" pitchFamily="2" charset="0"/>
                <a:cs typeface="Microsoft Himalaya" pitchFamily="2" charset="0"/>
              </a:rPr>
              <a:t>croissant</a:t>
            </a:r>
            <a:r>
              <a:rPr lang="sk-SK" sz="2800" b="1" dirty="0" smtClean="0">
                <a:latin typeface="Lucida Bright" pitchFamily="18" charset="0"/>
                <a:ea typeface="Microsoft Himalaya" pitchFamily="2" charset="0"/>
                <a:cs typeface="Microsoft Himalaya" pitchFamily="2" charset="0"/>
              </a:rPr>
              <a:t/>
            </a:r>
            <a:br>
              <a:rPr lang="sk-SK" sz="2800" b="1" dirty="0" smtClean="0">
                <a:latin typeface="Lucida Bright" pitchFamily="18" charset="0"/>
                <a:ea typeface="Microsoft Himalaya" pitchFamily="2" charset="0"/>
                <a:cs typeface="Microsoft Himalaya" pitchFamily="2" charset="0"/>
              </a:rPr>
            </a:br>
            <a:r>
              <a:rPr lang="sk-SK" sz="2800" b="1" dirty="0" smtClean="0">
                <a:solidFill>
                  <a:srgbClr val="0070C0"/>
                </a:solidFill>
                <a:latin typeface="Lucida Bright" pitchFamily="18" charset="0"/>
                <a:ea typeface="Microsoft Himalaya" pitchFamily="2" charset="0"/>
                <a:cs typeface="Microsoft Himalaya" pitchFamily="2" charset="0"/>
              </a:rPr>
              <a:t>káva a </a:t>
            </a:r>
            <a:r>
              <a:rPr lang="sk-SK" sz="2800" b="1" dirty="0" err="1" smtClean="0">
                <a:solidFill>
                  <a:srgbClr val="0070C0"/>
                </a:solidFill>
                <a:latin typeface="Lucida Bright" pitchFamily="18" charset="0"/>
                <a:ea typeface="Microsoft Himalaya" pitchFamily="2" charset="0"/>
                <a:cs typeface="Microsoft Himalaya" pitchFamily="2" charset="0"/>
              </a:rPr>
              <a:t>croissant</a:t>
            </a:r>
            <a:endParaRPr lang="sk-SK" sz="2800" b="1" dirty="0">
              <a:solidFill>
                <a:srgbClr val="0070C0"/>
              </a:solidFill>
              <a:latin typeface="Lucida Bright" pitchFamily="18" charset="0"/>
              <a:ea typeface="Microsoft Himalaya" pitchFamily="2" charset="0"/>
              <a:cs typeface="Microsoft Himalaya" pitchFamily="2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92500" lnSpcReduction="2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algn="ctr">
              <a:buNone/>
            </a:pPr>
            <a:endParaRPr lang="sk-SK" dirty="0" smtClean="0">
              <a:latin typeface="Complex" pitchFamily="2" charset="0"/>
              <a:cs typeface="Complex" pitchFamily="2" charset="0"/>
            </a:endParaRPr>
          </a:p>
          <a:p>
            <a:pPr algn="ctr">
              <a:buNone/>
            </a:pPr>
            <a:endParaRPr lang="sk-SK" dirty="0" smtClean="0">
              <a:latin typeface="Complex" pitchFamily="2" charset="0"/>
              <a:cs typeface="Complex" pitchFamily="2" charset="0"/>
            </a:endParaRPr>
          </a:p>
          <a:p>
            <a:pPr algn="ctr">
              <a:buNone/>
            </a:pPr>
            <a:r>
              <a:rPr lang="sk-SK" sz="3000" dirty="0" err="1" smtClean="0">
                <a:latin typeface="Lucida Bright" pitchFamily="18" charset="0"/>
                <a:cs typeface="Complex" pitchFamily="2" charset="0"/>
              </a:rPr>
              <a:t>Voil</a:t>
            </a:r>
            <a:r>
              <a:rPr lang="fr-FR" sz="3000" dirty="0" smtClean="0">
                <a:latin typeface="Lucida Bright" pitchFamily="18" charset="0"/>
                <a:cs typeface="Complex" pitchFamily="2" charset="0"/>
              </a:rPr>
              <a:t>à</a:t>
            </a:r>
            <a:r>
              <a:rPr lang="sk-SK" sz="3000" dirty="0" smtClean="0">
                <a:latin typeface="Lucida Bright" pitchFamily="18" charset="0"/>
                <a:cs typeface="Complex" pitchFamily="2" charset="0"/>
              </a:rPr>
              <a:t> </a:t>
            </a:r>
            <a:r>
              <a:rPr lang="sk-SK" sz="3000" dirty="0" err="1" smtClean="0">
                <a:latin typeface="Lucida Bright" pitchFamily="18" charset="0"/>
                <a:cs typeface="Complex" pitchFamily="2" charset="0"/>
              </a:rPr>
              <a:t>le</a:t>
            </a:r>
            <a:r>
              <a:rPr lang="sk-SK" sz="3000" dirty="0" smtClean="0">
                <a:latin typeface="Lucida Bright" pitchFamily="18" charset="0"/>
                <a:cs typeface="Complex" pitchFamily="2" charset="0"/>
              </a:rPr>
              <a:t> </a:t>
            </a:r>
            <a:r>
              <a:rPr lang="sk-SK" sz="3000" dirty="0" err="1" smtClean="0">
                <a:latin typeface="Lucida Bright" pitchFamily="18" charset="0"/>
                <a:cs typeface="Complex" pitchFamily="2" charset="0"/>
              </a:rPr>
              <a:t>couple</a:t>
            </a:r>
            <a:r>
              <a:rPr lang="sk-SK" sz="3000" dirty="0" smtClean="0">
                <a:latin typeface="Lucida Bright" pitchFamily="18" charset="0"/>
                <a:cs typeface="Complex" pitchFamily="2" charset="0"/>
              </a:rPr>
              <a:t> </a:t>
            </a:r>
            <a:r>
              <a:rPr lang="sk-SK" sz="3000" dirty="0" err="1" smtClean="0">
                <a:latin typeface="Lucida Bright" pitchFamily="18" charset="0"/>
                <a:cs typeface="Complex" pitchFamily="2" charset="0"/>
              </a:rPr>
              <a:t>idéal</a:t>
            </a:r>
            <a:r>
              <a:rPr lang="sk-SK" sz="3000" dirty="0" smtClean="0">
                <a:latin typeface="Lucida Bright" pitchFamily="18" charset="0"/>
                <a:cs typeface="Complex" pitchFamily="2" charset="0"/>
              </a:rPr>
              <a:t> </a:t>
            </a:r>
            <a:r>
              <a:rPr lang="sk-SK" sz="3000" dirty="0" err="1" smtClean="0">
                <a:latin typeface="Lucida Bright" pitchFamily="18" charset="0"/>
                <a:cs typeface="Complex" pitchFamily="2" charset="0"/>
              </a:rPr>
              <a:t>pour</a:t>
            </a:r>
            <a:r>
              <a:rPr lang="sk-SK" sz="3000" dirty="0" smtClean="0">
                <a:latin typeface="Lucida Bright" pitchFamily="18" charset="0"/>
                <a:cs typeface="Complex" pitchFamily="2" charset="0"/>
              </a:rPr>
              <a:t> </a:t>
            </a:r>
            <a:r>
              <a:rPr lang="sk-SK" sz="3000" dirty="0" err="1" smtClean="0">
                <a:latin typeface="Lucida Bright" pitchFamily="18" charset="0"/>
                <a:cs typeface="Complex" pitchFamily="2" charset="0"/>
              </a:rPr>
              <a:t>un</a:t>
            </a:r>
            <a:r>
              <a:rPr lang="sk-SK" sz="3000" dirty="0" smtClean="0">
                <a:latin typeface="Lucida Bright" pitchFamily="18" charset="0"/>
                <a:cs typeface="Complex" pitchFamily="2" charset="0"/>
              </a:rPr>
              <a:t> petit </a:t>
            </a:r>
            <a:r>
              <a:rPr lang="sk-SK" sz="3000" dirty="0" err="1" smtClean="0">
                <a:latin typeface="Lucida Bright" pitchFamily="18" charset="0"/>
                <a:cs typeface="Complex" pitchFamily="2" charset="0"/>
              </a:rPr>
              <a:t>déjeuner</a:t>
            </a:r>
            <a:r>
              <a:rPr lang="sk-SK" sz="3000" dirty="0" smtClean="0">
                <a:latin typeface="Lucida Bright" pitchFamily="18" charset="0"/>
                <a:cs typeface="Complex" pitchFamily="2" charset="0"/>
              </a:rPr>
              <a:t>, </a:t>
            </a:r>
            <a:r>
              <a:rPr lang="sk-SK" sz="3000" dirty="0" err="1" smtClean="0">
                <a:latin typeface="Lucida Bright" pitchFamily="18" charset="0"/>
                <a:cs typeface="Complex" pitchFamily="2" charset="0"/>
              </a:rPr>
              <a:t>avec</a:t>
            </a:r>
            <a:r>
              <a:rPr lang="sk-SK" sz="3000" dirty="0" smtClean="0">
                <a:latin typeface="Lucida Bright" pitchFamily="18" charset="0"/>
                <a:cs typeface="Complex" pitchFamily="2" charset="0"/>
              </a:rPr>
              <a:t> </a:t>
            </a:r>
            <a:r>
              <a:rPr lang="sk-SK" sz="3000" dirty="0" err="1" smtClean="0">
                <a:latin typeface="Lucida Bright" pitchFamily="18" charset="0"/>
                <a:cs typeface="Complex" pitchFamily="2" charset="0"/>
              </a:rPr>
              <a:t>le</a:t>
            </a:r>
            <a:r>
              <a:rPr lang="sk-SK" sz="3000" dirty="0" smtClean="0">
                <a:latin typeface="Lucida Bright" pitchFamily="18" charset="0"/>
                <a:cs typeface="Complex" pitchFamily="2" charset="0"/>
              </a:rPr>
              <a:t> </a:t>
            </a:r>
            <a:r>
              <a:rPr lang="sk-SK" sz="3000" dirty="0" err="1" smtClean="0">
                <a:latin typeface="Lucida Bright" pitchFamily="18" charset="0"/>
                <a:cs typeface="Complex" pitchFamily="2" charset="0"/>
              </a:rPr>
              <a:t>journal</a:t>
            </a:r>
            <a:r>
              <a:rPr lang="sk-SK" sz="3000" dirty="0" smtClean="0">
                <a:latin typeface="Lucida Bright" pitchFamily="18" charset="0"/>
                <a:cs typeface="Complex" pitchFamily="2" charset="0"/>
              </a:rPr>
              <a:t> en plus.</a:t>
            </a:r>
            <a:endParaRPr lang="sk-SK" sz="3000" dirty="0">
              <a:latin typeface="Lucida Bright" pitchFamily="18" charset="0"/>
              <a:cs typeface="Complex" pitchFamily="2" charset="0"/>
            </a:endParaRPr>
          </a:p>
        </p:txBody>
      </p:sp>
      <p:sp>
        <p:nvSpPr>
          <p:cNvPr id="14338" name="AutoShape 2" descr="Výsledok vyhľadávania obrázk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4340" name="Picture 4" descr="Výsledok vyhľadávania obrázkov pre dopyt café et croissa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68760"/>
            <a:ext cx="7152795" cy="40234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smtClean="0">
                <a:solidFill>
                  <a:srgbClr val="FF0000"/>
                </a:solidFill>
                <a:latin typeface="Lucida Bright" pitchFamily="18" charset="0"/>
              </a:rPr>
              <a:t>a</a:t>
            </a:r>
            <a:r>
              <a:rPr lang="fr-FR" sz="3200" b="1" dirty="0" smtClean="0">
                <a:solidFill>
                  <a:srgbClr val="FF0000"/>
                </a:solidFill>
                <a:latin typeface="Lucida Bright" pitchFamily="18" charset="0"/>
              </a:rPr>
              <a:t>ccordéon</a:t>
            </a:r>
            <a:r>
              <a:rPr lang="sk-SK" sz="3200" b="1" dirty="0" smtClean="0">
                <a:latin typeface="Lucida Bright" pitchFamily="18" charset="0"/>
              </a:rPr>
              <a:t/>
            </a:r>
            <a:br>
              <a:rPr lang="sk-SK" sz="3200" b="1" dirty="0" smtClean="0">
                <a:latin typeface="Lucida Bright" pitchFamily="18" charset="0"/>
              </a:rPr>
            </a:br>
            <a:r>
              <a:rPr lang="sk-SK" sz="3200" b="1" dirty="0" smtClean="0">
                <a:solidFill>
                  <a:srgbClr val="0070C0"/>
                </a:solidFill>
                <a:latin typeface="Lucida Bright" pitchFamily="18" charset="0"/>
              </a:rPr>
              <a:t>harmonika</a:t>
            </a:r>
            <a:endParaRPr lang="sk-SK" sz="3200" b="1" dirty="0">
              <a:solidFill>
                <a:srgbClr val="0070C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515719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800" dirty="0" smtClean="0">
                <a:latin typeface="Lucida Bright" pitchFamily="18" charset="0"/>
              </a:rPr>
              <a:t>Cet instrument accompagne les images du Paris des touristes, des rues de Montmartre, des quartiers pitoresques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31748" name="Picture 4" descr="Výsledok vyhľadávania obrázkov pre dopyt accordéon a par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5452771" cy="36192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Lucida Bright" pitchFamily="18" charset="0"/>
              </a:rPr>
              <a:t>baguette et béret</a:t>
            </a:r>
            <a:r>
              <a:rPr lang="sk-SK" sz="3200" b="1" dirty="0" smtClean="0">
                <a:solidFill>
                  <a:srgbClr val="FF0000"/>
                </a:solidFill>
                <a:latin typeface="Lucida Bright" pitchFamily="18" charset="0"/>
              </a:rPr>
              <a:t/>
            </a:r>
            <a:br>
              <a:rPr lang="sk-SK" sz="3200" b="1" dirty="0" smtClean="0">
                <a:solidFill>
                  <a:srgbClr val="FF0000"/>
                </a:solidFill>
                <a:latin typeface="Lucida Bright" pitchFamily="18" charset="0"/>
              </a:rPr>
            </a:br>
            <a:r>
              <a:rPr lang="sk-SK" sz="3200" b="1" dirty="0" smtClean="0">
                <a:solidFill>
                  <a:srgbClr val="0070C0"/>
                </a:solidFill>
                <a:latin typeface="Lucida Bright" pitchFamily="18" charset="0"/>
              </a:rPr>
              <a:t>bageta a baretka</a:t>
            </a:r>
            <a:endParaRPr lang="sk-SK" sz="3200" b="1" dirty="0">
              <a:solidFill>
                <a:srgbClr val="0070C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sk-SK" sz="20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000" dirty="0" smtClean="0">
                <a:latin typeface="Lucida Bright" pitchFamily="18" charset="0"/>
              </a:rPr>
              <a:t>Ces deux objets vont très bien ensemble pour composer une image stéréotypée du Français</a:t>
            </a:r>
            <a:r>
              <a:rPr lang="sk-SK" sz="2400" dirty="0" smtClean="0">
                <a:latin typeface="Lucida Bright" pitchFamily="18" charset="0"/>
              </a:rPr>
              <a:t>.</a:t>
            </a:r>
            <a:endParaRPr lang="sk-SK" sz="2400" dirty="0">
              <a:latin typeface="Lucida Bright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8411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8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4" tooltip="Aller à la page d'accueil"/>
              </a:rPr>
              <a:t>Accueil</a:t>
            </a:r>
            <a:r>
              <a:rPr kumimoji="0" lang="sk-SK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&gt;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8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5"/>
              </a:rPr>
              <a:t>Articles de fête</a:t>
            </a:r>
            <a:r>
              <a:rPr kumimoji="0" lang="sk-SK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&gt;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8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6"/>
              </a:rPr>
              <a:t>Chapeaux</a:t>
            </a:r>
            <a:r>
              <a:rPr kumimoji="0" lang="sk-SK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&gt;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8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7"/>
              </a:rPr>
              <a:t>Chapeaux adultes</a:t>
            </a:r>
            <a:r>
              <a:rPr kumimoji="0" lang="sk-SK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&gt;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800" b="1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hlinkClick r:id="rId8"/>
              </a:rPr>
              <a:t>Pays du monde</a:t>
            </a:r>
            <a:r>
              <a:rPr kumimoji="0" lang="sk-SK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&gt;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sk-SK" sz="800" b="1" i="0" u="none" strike="noStrike" cap="none" normalizeH="0" baseline="0" smtClean="0">
                <a:ln>
                  <a:noFill/>
                </a:ln>
                <a:solidFill>
                  <a:srgbClr val="0090B2"/>
                </a:solidFill>
                <a:effectLst/>
                <a:latin typeface="Arial" pitchFamily="34" charset="0"/>
              </a:rPr>
              <a:t>Béret noir</a:t>
            </a:r>
            <a:endParaRPr kumimoji="0" lang="sk-SK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900" b="0" i="0" u="none" strike="noStrike" cap="none" normalizeH="0" baseline="0" smtClean="0">
                <a:ln>
                  <a:noFill/>
                </a:ln>
                <a:solidFill>
                  <a:srgbClr val="666666"/>
                </a:solidFill>
                <a:effectLst/>
                <a:latin typeface="Arial" pitchFamily="34" charset="0"/>
                <a:cs typeface="Arial" pitchFamily="34" charset="0"/>
              </a:rPr>
              <a:t>Référence 8524F</a:t>
            </a:r>
            <a:endParaRPr kumimoji="0" lang="sk-SK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500" b="1" i="0" u="none" strike="noStrike" cap="none" normalizeH="0" baseline="0" smtClean="0">
                <a:ln>
                  <a:noFill/>
                </a:ln>
                <a:solidFill>
                  <a:srgbClr val="DE0150"/>
                </a:solidFill>
                <a:effectLst/>
                <a:latin typeface="Arial" pitchFamily="34" charset="0"/>
                <a:cs typeface="Arial" pitchFamily="34" charset="0"/>
              </a:rPr>
              <a:t>Béret noir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800" b="1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sk-SK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1" u="none" strike="noStrike" cap="none" normalizeH="0" baseline="0" smtClean="0">
                <a:ln>
                  <a:noFill/>
                </a:ln>
                <a:solidFill>
                  <a:srgbClr val="EB340A"/>
                </a:solidFill>
                <a:effectLst/>
                <a:latin typeface="Arial" pitchFamily="34" charset="0"/>
              </a:rPr>
              <a:t>*</a:t>
            </a: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Qté</a:t>
            </a:r>
            <a:b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sk-SK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rgbClr val="1E7EC8"/>
                </a:solidFill>
                <a:effectLst/>
                <a:latin typeface="Arial" pitchFamily="34" charset="0"/>
                <a:hlinkClick r:id="rId9"/>
              </a:rPr>
              <a:t>  </a:t>
            </a:r>
            <a:r>
              <a:rPr kumimoji="0" lang="sk-SK" sz="27000" b="0" i="0" u="none" strike="noStrike" cap="none" normalizeH="0" baseline="0" smtClean="0">
                <a:ln>
                  <a:noFill/>
                </a:ln>
                <a:solidFill>
                  <a:srgbClr val="1E7EC8"/>
                </a:solidFill>
                <a:effectLst/>
                <a:latin typeface="Arial" pitchFamily="34" charset="0"/>
              </a:rPr>
              <a:t> </a:t>
            </a:r>
            <a: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rgbClr val="1E7EC8"/>
                </a:solidFill>
                <a:effectLst/>
                <a:latin typeface="Arial" pitchFamily="34" charset="0"/>
              </a:rPr>
              <a:t>                                                   </a:t>
            </a:r>
            <a:br>
              <a:rPr kumimoji="0" lang="sk-SK" sz="1800" b="0" i="0" u="none" strike="noStrike" cap="none" normalizeH="0" baseline="0" smtClean="0">
                <a:ln>
                  <a:noFill/>
                </a:ln>
                <a:solidFill>
                  <a:srgbClr val="1E7EC8"/>
                </a:solidFill>
                <a:effectLst/>
                <a:latin typeface="Arial" pitchFamily="34" charset="0"/>
              </a:rPr>
            </a:br>
            <a:endParaRPr kumimoji="0" lang="sk-SK" sz="1800" b="0" i="0" u="none" strike="noStrike" cap="none" normalizeH="0" baseline="0" smtClean="0">
              <a:ln>
                <a:noFill/>
              </a:ln>
              <a:solidFill>
                <a:srgbClr val="1E7EC8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http://www.deguisement-magic.com/media/catalog/product/cache/2/image/350x450/602f0fa2c1f0d1ba5e241f914e856ff9/b/e/beret-noir-8524f_1.jpg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43240" y="1357298"/>
            <a:ext cx="3357586" cy="4071966"/>
          </a:xfrm>
          <a:prstGeom prst="rect">
            <a:avLst/>
          </a:prstGeom>
          <a:noFill/>
        </p:spPr>
      </p:pic>
    </p:spTree>
    <p:controls>
      <p:control spid="1026" name="DefaultOcx" r:id="rId2" imgW="914400" imgH="228600"/>
    </p:controls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Source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endParaRPr lang="sk-SK" b="1" dirty="0" smtClean="0">
              <a:solidFill>
                <a:srgbClr val="FF0000"/>
              </a:solidFill>
              <a:hlinkClick r:id="rId2" tooltip="Denis C. Meyer"/>
            </a:endParaRPr>
          </a:p>
          <a:p>
            <a:pPr fontAlgn="base"/>
            <a:endParaRPr lang="sk-SK" b="1" dirty="0" smtClean="0">
              <a:solidFill>
                <a:srgbClr val="FF0000"/>
              </a:solidFill>
              <a:hlinkClick r:id="rId2" tooltip="Denis C. Meyer"/>
            </a:endParaRPr>
          </a:p>
          <a:p>
            <a:pPr fontAlgn="base"/>
            <a:r>
              <a:rPr lang="sk-SK" sz="2000" dirty="0" smtClean="0">
                <a:solidFill>
                  <a:srgbClr val="FF0000"/>
                </a:solidFill>
              </a:rPr>
              <a:t>Denis C. </a:t>
            </a:r>
            <a:r>
              <a:rPr lang="sk-SK" sz="2000" dirty="0" err="1" smtClean="0">
                <a:solidFill>
                  <a:srgbClr val="FF0000"/>
                </a:solidFill>
              </a:rPr>
              <a:t>Meyer</a:t>
            </a:r>
            <a:r>
              <a:rPr lang="sk-SK" sz="2000" dirty="0" smtClean="0">
                <a:solidFill>
                  <a:srgbClr val="FF0000"/>
                </a:solidFill>
              </a:rPr>
              <a:t>: </a:t>
            </a:r>
            <a:r>
              <a:rPr lang="sk-SK" sz="2000" dirty="0" err="1" smtClean="0">
                <a:solidFill>
                  <a:srgbClr val="FF0000"/>
                </a:solidFill>
              </a:rPr>
              <a:t>Clés</a:t>
            </a:r>
            <a:r>
              <a:rPr lang="sk-SK" sz="2000" dirty="0" smtClean="0">
                <a:solidFill>
                  <a:srgbClr val="FF0000"/>
                </a:solidFill>
              </a:rPr>
              <a:t> </a:t>
            </a:r>
            <a:r>
              <a:rPr lang="sk-SK" sz="2000" dirty="0" err="1" smtClean="0">
                <a:solidFill>
                  <a:srgbClr val="FF0000"/>
                </a:solidFill>
              </a:rPr>
              <a:t>pour</a:t>
            </a:r>
            <a:r>
              <a:rPr lang="sk-SK" sz="2000" dirty="0" smtClean="0">
                <a:solidFill>
                  <a:srgbClr val="FF0000"/>
                </a:solidFill>
              </a:rPr>
              <a:t> la </a:t>
            </a:r>
            <a:r>
              <a:rPr lang="sk-SK" sz="2000" dirty="0" err="1" smtClean="0">
                <a:solidFill>
                  <a:srgbClr val="FF0000"/>
                </a:solidFill>
              </a:rPr>
              <a:t>France</a:t>
            </a:r>
            <a:r>
              <a:rPr lang="sk-SK" sz="2000" dirty="0" smtClean="0">
                <a:solidFill>
                  <a:srgbClr val="FF0000"/>
                </a:solidFill>
              </a:rPr>
              <a:t> en 80 </a:t>
            </a:r>
            <a:r>
              <a:rPr lang="fr-FR" sz="2000" dirty="0" smtClean="0">
                <a:solidFill>
                  <a:srgbClr val="FF0000"/>
                </a:solidFill>
              </a:rPr>
              <a:t>icônes culturelles. Paris</a:t>
            </a:r>
            <a:r>
              <a:rPr lang="fr-FR" sz="2000" dirty="0" smtClean="0">
                <a:solidFill>
                  <a:srgbClr val="FF0000"/>
                </a:solidFill>
              </a:rPr>
              <a:t>,</a:t>
            </a:r>
            <a:r>
              <a:rPr lang="fr-FR" sz="2000" dirty="0" smtClean="0">
                <a:solidFill>
                  <a:srgbClr val="FF0000"/>
                </a:solidFill>
              </a:rPr>
              <a:t> Hachette 2010. </a:t>
            </a:r>
            <a:endParaRPr lang="fr-FR" sz="2000" dirty="0" smtClean="0">
              <a:solidFill>
                <a:srgbClr val="FF0000"/>
              </a:solidFill>
            </a:endParaRPr>
          </a:p>
          <a:p>
            <a:endParaRPr lang="sk-SK" dirty="0"/>
          </a:p>
        </p:txBody>
      </p:sp>
      <p:pic>
        <p:nvPicPr>
          <p:cNvPr id="4" name="Obrázek 3" descr="http://cdn.destockage-habitat.com/product/5/1/4/5/7/514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786190"/>
            <a:ext cx="3361925" cy="205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600" b="1" dirty="0" err="1" smtClean="0">
                <a:solidFill>
                  <a:srgbClr val="FF0000"/>
                </a:solidFill>
                <a:latin typeface="Lucida Bright" pitchFamily="18" charset="0"/>
              </a:rPr>
              <a:t>fromages</a:t>
            </a:r>
            <a:r>
              <a:rPr lang="sk-SK" sz="3600" b="1" dirty="0" smtClean="0">
                <a:solidFill>
                  <a:srgbClr val="FF0000"/>
                </a:solidFill>
                <a:latin typeface="Lucida Bright" pitchFamily="18" charset="0"/>
              </a:rPr>
              <a:t/>
            </a:r>
            <a:br>
              <a:rPr lang="sk-SK" sz="3600" b="1" dirty="0" smtClean="0">
                <a:solidFill>
                  <a:srgbClr val="FF0000"/>
                </a:solidFill>
                <a:latin typeface="Lucida Bright" pitchFamily="18" charset="0"/>
              </a:rPr>
            </a:br>
            <a:r>
              <a:rPr lang="sk-SK" sz="3600" b="1" dirty="0" smtClean="0">
                <a:solidFill>
                  <a:srgbClr val="0070C0"/>
                </a:solidFill>
                <a:latin typeface="Lucida Bright" pitchFamily="18" charset="0"/>
              </a:rPr>
              <a:t>syry</a:t>
            </a:r>
            <a:endParaRPr lang="sk-SK" sz="3600" b="1" dirty="0">
              <a:solidFill>
                <a:srgbClr val="0070C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algn="ctr">
              <a:buNone/>
            </a:pPr>
            <a:r>
              <a:rPr lang="sk-SK" sz="2800" dirty="0" err="1" smtClean="0">
                <a:latin typeface="Lucida Bright" pitchFamily="18" charset="0"/>
              </a:rPr>
              <a:t>Avec</a:t>
            </a:r>
            <a:r>
              <a:rPr lang="sk-SK" sz="2800" dirty="0" smtClean="0">
                <a:latin typeface="Lucida Bright" pitchFamily="18" charset="0"/>
              </a:rPr>
              <a:t> 400 vari</a:t>
            </a:r>
            <a:r>
              <a:rPr lang="fr-FR" sz="2800" dirty="0" smtClean="0">
                <a:latin typeface="Lucida Bright" pitchFamily="18" charset="0"/>
              </a:rPr>
              <a:t>é</a:t>
            </a:r>
            <a:r>
              <a:rPr lang="sk-SK" sz="2800" dirty="0" err="1" smtClean="0">
                <a:latin typeface="Lucida Bright" pitchFamily="18" charset="0"/>
              </a:rPr>
              <a:t>tés</a:t>
            </a:r>
            <a:r>
              <a:rPr lang="sk-SK" sz="2800" dirty="0" smtClean="0">
                <a:latin typeface="Lucida Bright" pitchFamily="18" charset="0"/>
              </a:rPr>
              <a:t> en </a:t>
            </a:r>
            <a:r>
              <a:rPr lang="sk-SK" sz="2800" dirty="0" err="1" smtClean="0">
                <a:latin typeface="Lucida Bright" pitchFamily="18" charset="0"/>
              </a:rPr>
              <a:t>France</a:t>
            </a:r>
            <a:r>
              <a:rPr lang="sk-SK" sz="2800" dirty="0" smtClean="0">
                <a:latin typeface="Lucida Bright" pitchFamily="18" charset="0"/>
              </a:rPr>
              <a:t>, on a </a:t>
            </a:r>
            <a:r>
              <a:rPr lang="sk-SK" sz="2800" dirty="0" err="1" smtClean="0">
                <a:latin typeface="Lucida Bright" pitchFamily="18" charset="0"/>
              </a:rPr>
              <a:t>vraiment</a:t>
            </a:r>
            <a:r>
              <a:rPr lang="sk-SK" sz="2800" dirty="0" smtClean="0">
                <a:latin typeface="Lucida Bright" pitchFamily="18" charset="0"/>
              </a:rPr>
              <a:t> l</a:t>
            </a:r>
            <a:r>
              <a:rPr lang="fr-FR" sz="2800" dirty="0" smtClean="0">
                <a:latin typeface="Lucida Bright" pitchFamily="18" charset="0"/>
              </a:rPr>
              <a:t>’</a:t>
            </a:r>
            <a:r>
              <a:rPr lang="sk-SK" sz="2800" dirty="0" err="1" smtClean="0">
                <a:latin typeface="Lucida Bright" pitchFamily="18" charset="0"/>
              </a:rPr>
              <a:t>embarras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du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choix</a:t>
            </a:r>
            <a:r>
              <a:rPr lang="sk-SK" sz="2800" dirty="0" smtClean="0">
                <a:latin typeface="Lucida Bright" pitchFamily="18" charset="0"/>
              </a:rPr>
              <a:t>!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15362" name="Picture 2" descr="Výsledok vyhľadávania obrázkov pre dopyt les fromages de fran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7188796" cy="36970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b="1" dirty="0" err="1" smtClean="0">
                <a:solidFill>
                  <a:srgbClr val="FF0000"/>
                </a:solidFill>
                <a:latin typeface="Lucida Bright" pitchFamily="18" charset="0"/>
              </a:rPr>
              <a:t>macarons</a:t>
            </a:r>
            <a:r>
              <a:rPr lang="sk-SK" sz="3200" b="1" dirty="0" smtClean="0">
                <a:solidFill>
                  <a:srgbClr val="FF0000"/>
                </a:solidFill>
                <a:latin typeface="Lucida Bright" pitchFamily="18" charset="0"/>
              </a:rPr>
              <a:t/>
            </a:r>
            <a:br>
              <a:rPr lang="sk-SK" sz="3200" b="1" dirty="0" smtClean="0">
                <a:solidFill>
                  <a:srgbClr val="FF0000"/>
                </a:solidFill>
                <a:latin typeface="Lucida Bright" pitchFamily="18" charset="0"/>
              </a:rPr>
            </a:br>
            <a:r>
              <a:rPr lang="sk-SK" sz="3200" b="1" dirty="0" err="1" smtClean="0">
                <a:solidFill>
                  <a:srgbClr val="0070C0"/>
                </a:solidFill>
                <a:latin typeface="Lucida Bright" pitchFamily="18" charset="0"/>
              </a:rPr>
              <a:t>makrónky</a:t>
            </a:r>
            <a:endParaRPr lang="sk-SK" sz="3200" b="1" dirty="0">
              <a:solidFill>
                <a:srgbClr val="0070C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endParaRPr lang="sk-SK" dirty="0"/>
          </a:p>
          <a:p>
            <a:pPr algn="ctr">
              <a:buNone/>
            </a:pPr>
            <a:endParaRPr lang="sk-SK" dirty="0" smtClean="0"/>
          </a:p>
          <a:p>
            <a:pPr algn="ctr">
              <a:buNone/>
            </a:pPr>
            <a:r>
              <a:rPr lang="sk-SK" sz="2800" dirty="0" err="1" smtClean="0">
                <a:latin typeface="Lucida Bright" pitchFamily="18" charset="0"/>
              </a:rPr>
              <a:t>Il</a:t>
            </a:r>
            <a:r>
              <a:rPr lang="sk-SK" sz="2800" dirty="0" smtClean="0">
                <a:latin typeface="Lucida Bright" pitchFamily="18" charset="0"/>
              </a:rPr>
              <a:t> y en a </a:t>
            </a:r>
            <a:r>
              <a:rPr lang="sk-SK" sz="2800" dirty="0" err="1" smtClean="0">
                <a:latin typeface="Lucida Bright" pitchFamily="18" charset="0"/>
              </a:rPr>
              <a:t>de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toutes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couleurs</a:t>
            </a:r>
            <a:r>
              <a:rPr lang="sk-SK" sz="2800" dirty="0" smtClean="0">
                <a:latin typeface="Lucida Bright" pitchFamily="18" charset="0"/>
              </a:rPr>
              <a:t>, </a:t>
            </a:r>
            <a:r>
              <a:rPr lang="sk-SK" sz="2800" dirty="0" err="1" smtClean="0">
                <a:latin typeface="Lucida Bright" pitchFamily="18" charset="0"/>
              </a:rPr>
              <a:t>ils</a:t>
            </a:r>
            <a:r>
              <a:rPr lang="sk-SK" sz="2800" dirty="0" smtClean="0">
                <a:latin typeface="Lucida Bright" pitchFamily="18" charset="0"/>
              </a:rPr>
              <a:t> on </a:t>
            </a:r>
            <a:r>
              <a:rPr lang="sk-SK" sz="2800" dirty="0" err="1" smtClean="0">
                <a:latin typeface="Lucida Bright" pitchFamily="18" charset="0"/>
              </a:rPr>
              <a:t>un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joli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go</a:t>
            </a:r>
            <a:r>
              <a:rPr lang="fr-FR" sz="2800" dirty="0" smtClean="0">
                <a:latin typeface="Lucida Bright" pitchFamily="18" charset="0"/>
              </a:rPr>
              <a:t>û</a:t>
            </a:r>
            <a:r>
              <a:rPr lang="sk-SK" sz="2800" dirty="0" smtClean="0">
                <a:latin typeface="Lucida Bright" pitchFamily="18" charset="0"/>
              </a:rPr>
              <a:t>t d</a:t>
            </a:r>
            <a:r>
              <a:rPr lang="fr-FR" sz="2800" dirty="0" smtClean="0">
                <a:latin typeface="Lucida Bright" pitchFamily="18" charset="0"/>
              </a:rPr>
              <a:t>’</a:t>
            </a:r>
            <a:r>
              <a:rPr lang="sk-SK" sz="2800" dirty="0" err="1" smtClean="0">
                <a:latin typeface="Lucida Bright" pitchFamily="18" charset="0"/>
              </a:rPr>
              <a:t>amende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ei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ils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fondent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dans</a:t>
            </a:r>
            <a:r>
              <a:rPr lang="sk-SK" sz="2800" dirty="0" smtClean="0">
                <a:latin typeface="Lucida Bright" pitchFamily="18" charset="0"/>
              </a:rPr>
              <a:t> la </a:t>
            </a:r>
            <a:r>
              <a:rPr lang="sk-SK" sz="2800" dirty="0" err="1" smtClean="0">
                <a:latin typeface="Lucida Bright" pitchFamily="18" charset="0"/>
              </a:rPr>
              <a:t>bouche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comme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un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songe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passager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28736"/>
            <a:ext cx="7414344" cy="37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>
                <a:solidFill>
                  <a:srgbClr val="FF0000"/>
                </a:solidFill>
                <a:latin typeface="Lucida Bright" pitchFamily="18" charset="0"/>
              </a:rPr>
              <a:t>Coco</a:t>
            </a:r>
            <a:r>
              <a:rPr lang="sk-SK" b="1" dirty="0" smtClean="0">
                <a:solidFill>
                  <a:srgbClr val="FF0000"/>
                </a:solidFill>
                <a:latin typeface="Lucida Bright" pitchFamily="18" charset="0"/>
              </a:rPr>
              <a:t> Chanel</a:t>
            </a:r>
            <a:endParaRPr lang="sk-SK" b="1" dirty="0">
              <a:solidFill>
                <a:srgbClr val="FF000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257800"/>
          </a:xfrm>
        </p:spPr>
        <p:txBody>
          <a:bodyPr/>
          <a:lstStyle/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algn="ctr"/>
            <a:endParaRPr lang="sk-SK" dirty="0"/>
          </a:p>
          <a:p>
            <a:pPr algn="ctr"/>
            <a:endParaRPr lang="sk-SK" dirty="0" smtClean="0"/>
          </a:p>
          <a:p>
            <a:pPr algn="ctr">
              <a:buNone/>
            </a:pPr>
            <a:r>
              <a:rPr lang="sk-SK" sz="2800" dirty="0" err="1" smtClean="0">
                <a:latin typeface="Lucida Bright" pitchFamily="18" charset="0"/>
              </a:rPr>
              <a:t>Sans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elle</a:t>
            </a:r>
            <a:r>
              <a:rPr lang="sk-SK" sz="2800" dirty="0" smtClean="0">
                <a:latin typeface="Lucida Bright" pitchFamily="18" charset="0"/>
              </a:rPr>
              <a:t>, les </a:t>
            </a:r>
            <a:r>
              <a:rPr lang="sk-SK" sz="2800" dirty="0" err="1" smtClean="0">
                <a:latin typeface="Lucida Bright" pitchFamily="18" charset="0"/>
              </a:rPr>
              <a:t>femme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seraient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peut</a:t>
            </a:r>
            <a:r>
              <a:rPr lang="sk-SK" sz="2800" dirty="0" smtClean="0">
                <a:latin typeface="Lucida Bright" pitchFamily="18" charset="0"/>
              </a:rPr>
              <a:t>-</a:t>
            </a:r>
            <a:r>
              <a:rPr lang="fr-FR" sz="2800" dirty="0" smtClean="0">
                <a:latin typeface="Lucida Bright" pitchFamily="18" charset="0"/>
              </a:rPr>
              <a:t>ê</a:t>
            </a:r>
            <a:r>
              <a:rPr lang="sk-SK" sz="2800" dirty="0" err="1" smtClean="0">
                <a:latin typeface="Lucida Bright" pitchFamily="18" charset="0"/>
              </a:rPr>
              <a:t>tre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toujours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prisonni</a:t>
            </a:r>
            <a:r>
              <a:rPr lang="fr-FR" sz="2800" dirty="0" smtClean="0">
                <a:latin typeface="Lucida Bright" pitchFamily="18" charset="0"/>
              </a:rPr>
              <a:t>è</a:t>
            </a:r>
            <a:r>
              <a:rPr lang="sk-SK" sz="2800" dirty="0" err="1" smtClean="0">
                <a:latin typeface="Lucida Bright" pitchFamily="18" charset="0"/>
              </a:rPr>
              <a:t>res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de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leurs</a:t>
            </a:r>
            <a:r>
              <a:rPr lang="sk-SK" sz="2800" dirty="0" smtClean="0">
                <a:latin typeface="Lucida Bright" pitchFamily="18" charset="0"/>
              </a:rPr>
              <a:t> </a:t>
            </a:r>
            <a:r>
              <a:rPr lang="sk-SK" sz="2800" dirty="0" err="1" smtClean="0">
                <a:latin typeface="Lucida Bright" pitchFamily="18" charset="0"/>
              </a:rPr>
              <a:t>corsets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17414" name="Picture 6" descr="Výsledok vyhľadávania obrázkov pre dopyt coco cha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147048" cy="4098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b="1" dirty="0" smtClean="0">
                <a:latin typeface="Lucida Bright" pitchFamily="18" charset="0"/>
              </a:rPr>
              <a:t>Astérix et Obelix</a:t>
            </a:r>
            <a:endParaRPr lang="sk-SK" b="1" dirty="0"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257800"/>
          </a:xfrm>
        </p:spPr>
        <p:txBody>
          <a:bodyPr>
            <a:normAutofit fontScale="92500" lnSpcReduction="1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>
              <a:buNone/>
            </a:pPr>
            <a:r>
              <a:rPr lang="fr-FR" sz="2800" dirty="0" smtClean="0">
                <a:latin typeface="Lucida Bright" pitchFamily="18" charset="0"/>
              </a:rPr>
              <a:t>Les deux Gaulois de bande dessinée créés en 1960 par Uderzo (dessinateur) et Goscinny (scénariste)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fr-FR" sz="2800" dirty="0" smtClean="0">
              <a:latin typeface="Lucida Bright" pitchFamily="18" charset="0"/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endParaRPr lang="sk-SK" dirty="0"/>
          </a:p>
        </p:txBody>
      </p:sp>
      <p:pic>
        <p:nvPicPr>
          <p:cNvPr id="1027" name="Picture 3" descr="C:\Users\Terezka\Desktop\f119e4c2c3beb720dfa798b971105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660231" cy="382442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sz="4000" b="1" dirty="0" smtClean="0">
                <a:solidFill>
                  <a:srgbClr val="FF0000"/>
                </a:solidFill>
                <a:latin typeface="Lucida Bright" pitchFamily="18" charset="0"/>
              </a:rPr>
              <a:t>c</a:t>
            </a:r>
            <a:r>
              <a:rPr lang="fr-FR" sz="4000" b="1" dirty="0" smtClean="0">
                <a:solidFill>
                  <a:srgbClr val="FF0000"/>
                </a:solidFill>
                <a:latin typeface="Lucida Bright" pitchFamily="18" charset="0"/>
              </a:rPr>
              <a:t>oq</a:t>
            </a:r>
            <a:r>
              <a:rPr lang="sk-SK" sz="4000" b="1" dirty="0" smtClean="0">
                <a:solidFill>
                  <a:srgbClr val="FF0000"/>
                </a:solidFill>
                <a:latin typeface="Lucida Bright" pitchFamily="18" charset="0"/>
              </a:rPr>
              <a:t> </a:t>
            </a:r>
            <a:r>
              <a:rPr lang="sk-SK" sz="4000" b="1" dirty="0" err="1" smtClean="0">
                <a:solidFill>
                  <a:srgbClr val="FF0000"/>
                </a:solidFill>
                <a:latin typeface="Lucida Bright" pitchFamily="18" charset="0"/>
              </a:rPr>
              <a:t>gaulois</a:t>
            </a:r>
            <a:r>
              <a:rPr lang="sk-SK" b="1" dirty="0" smtClean="0">
                <a:latin typeface="Lucida Bright" pitchFamily="18" charset="0"/>
              </a:rPr>
              <a:t/>
            </a:r>
            <a:br>
              <a:rPr lang="sk-SK" b="1" dirty="0" smtClean="0">
                <a:latin typeface="Lucida Bright" pitchFamily="18" charset="0"/>
              </a:rPr>
            </a:br>
            <a:r>
              <a:rPr lang="sk-SK" b="1" dirty="0" smtClean="0">
                <a:solidFill>
                  <a:srgbClr val="0070C0"/>
                </a:solidFill>
                <a:latin typeface="Lucida Bright" pitchFamily="18" charset="0"/>
              </a:rPr>
              <a:t>galský kohút </a:t>
            </a:r>
            <a:endParaRPr lang="sk-SK" b="1" dirty="0">
              <a:solidFill>
                <a:srgbClr val="0070C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dirty="0" smtClean="0"/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800" dirty="0" smtClean="0">
                <a:latin typeface="Lucida Bright" pitchFamily="18" charset="0"/>
              </a:rPr>
              <a:t>On le trouve au sommet des clochers ou sur les maillots des sportifs nationaux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19459" name="Picture 3" descr="C:\Users\Terezka\Desktop\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71612"/>
            <a:ext cx="6912768" cy="35974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  <a:latin typeface="Lucida Bright" pitchFamily="18" charset="0"/>
              </a:rPr>
              <a:t>Jeanne d’Arc</a:t>
            </a:r>
            <a:r>
              <a:rPr lang="sk-SK" sz="3200" b="1" dirty="0" smtClean="0">
                <a:latin typeface="Lucida Bright" pitchFamily="18" charset="0"/>
              </a:rPr>
              <a:t/>
            </a:r>
            <a:br>
              <a:rPr lang="sk-SK" sz="3200" b="1" dirty="0" smtClean="0">
                <a:latin typeface="Lucida Bright" pitchFamily="18" charset="0"/>
              </a:rPr>
            </a:br>
            <a:r>
              <a:rPr lang="sk-SK" sz="3200" b="1" dirty="0" smtClean="0">
                <a:solidFill>
                  <a:srgbClr val="0070C0"/>
                </a:solidFill>
                <a:latin typeface="Lucida Bright" pitchFamily="18" charset="0"/>
              </a:rPr>
              <a:t>Jana z </a:t>
            </a:r>
            <a:r>
              <a:rPr lang="sk-SK" sz="3200" b="1" dirty="0" err="1" smtClean="0">
                <a:solidFill>
                  <a:srgbClr val="0070C0"/>
                </a:solidFill>
                <a:latin typeface="Lucida Bright" pitchFamily="18" charset="0"/>
              </a:rPr>
              <a:t>Arcu</a:t>
            </a:r>
            <a:endParaRPr lang="sk-SK" sz="3200" b="1" dirty="0">
              <a:solidFill>
                <a:srgbClr val="0070C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/>
            <a:endParaRPr lang="fr-FR" dirty="0" smtClean="0"/>
          </a:p>
          <a:p>
            <a:pPr algn="ctr">
              <a:buNone/>
            </a:pPr>
            <a:r>
              <a:rPr lang="fr-FR" sz="2800" dirty="0" smtClean="0">
                <a:latin typeface="Lucida Bright" pitchFamily="18" charset="0"/>
              </a:rPr>
              <a:t>Si cette jeune fille n’était pas intervenue, on parlerait peut-être anglais en France, aujourd’hui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20482" name="Picture 2" descr="Výsledok vyhľadávania obrázkov pre dopyt jeanne d'ar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412776"/>
            <a:ext cx="5295528" cy="35303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>
                <a:solidFill>
                  <a:srgbClr val="FF0000"/>
                </a:solidFill>
                <a:latin typeface="Lucida Bright" pitchFamily="18" charset="0"/>
              </a:rPr>
              <a:t>Marianne</a:t>
            </a:r>
            <a:r>
              <a:rPr lang="sk-SK" sz="3200" dirty="0" smtClean="0">
                <a:latin typeface="Lucida Bright" pitchFamily="18" charset="0"/>
              </a:rPr>
              <a:t> – </a:t>
            </a:r>
            <a:r>
              <a:rPr lang="sk-SK" sz="3200" dirty="0" smtClean="0">
                <a:solidFill>
                  <a:srgbClr val="0070C0"/>
                </a:solidFill>
                <a:latin typeface="Lucida Bright" pitchFamily="18" charset="0"/>
              </a:rPr>
              <a:t>symbol republiky a slobody</a:t>
            </a:r>
            <a:endParaRPr lang="sk-SK" sz="3200" dirty="0">
              <a:solidFill>
                <a:srgbClr val="0070C0"/>
              </a:solidFill>
              <a:latin typeface="Lucida Bright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/>
            <a:endParaRPr lang="fr-FR" sz="2800" dirty="0" smtClean="0">
              <a:latin typeface="Lucida Bright" pitchFamily="18" charset="0"/>
            </a:endParaRPr>
          </a:p>
          <a:p>
            <a:pPr algn="ctr">
              <a:buNone/>
            </a:pPr>
            <a:r>
              <a:rPr lang="fr-FR" sz="2800" dirty="0" smtClean="0">
                <a:latin typeface="Lucida Bright" pitchFamily="18" charset="0"/>
              </a:rPr>
              <a:t>C’est une femme, elle représente la république et la liberté</a:t>
            </a:r>
            <a:r>
              <a:rPr lang="sk-SK" sz="2800" dirty="0" smtClean="0">
                <a:latin typeface="Lucida Bright" pitchFamily="18" charset="0"/>
              </a:rPr>
              <a:t>.</a:t>
            </a:r>
            <a:endParaRPr lang="sk-SK" sz="2800" dirty="0">
              <a:latin typeface="Lucida Bright" pitchFamily="18" charset="0"/>
            </a:endParaRPr>
          </a:p>
        </p:txBody>
      </p:sp>
      <p:pic>
        <p:nvPicPr>
          <p:cNvPr id="21506" name="Picture 2" descr="Výsledok vyhľadávania obrázkov pre dopyt marian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6052" y="1340768"/>
            <a:ext cx="6305144" cy="40678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375</Words>
  <Application>Microsoft Office PowerPoint</Application>
  <PresentationFormat>Předvádění na obrazovce (4:3)</PresentationFormat>
  <Paragraphs>210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Motív Office</vt:lpstr>
      <vt:lpstr>CLÉS POUR LA FRANCE en 20 icônes culturelles  Francúzsko a jeho kultúrne ikony </vt:lpstr>
      <vt:lpstr>café et croissant káva a croissant</vt:lpstr>
      <vt:lpstr>fromages syry</vt:lpstr>
      <vt:lpstr>macarons makrónky</vt:lpstr>
      <vt:lpstr>Coco Chanel</vt:lpstr>
      <vt:lpstr>Astérix et Obelix</vt:lpstr>
      <vt:lpstr>coq gaulois galský kohút </vt:lpstr>
      <vt:lpstr>Jeanne d’Arc Jana z Arcu</vt:lpstr>
      <vt:lpstr>Marianne – symbol republiky a slobody</vt:lpstr>
      <vt:lpstr>Marseillaise</vt:lpstr>
      <vt:lpstr>Citroën 2CV</vt:lpstr>
      <vt:lpstr>Michelin</vt:lpstr>
      <vt:lpstr>TGV (train à grande vitesse) rýchlovlak TGV</vt:lpstr>
      <vt:lpstr>Vuitton </vt:lpstr>
      <vt:lpstr>Amélie Poulain</vt:lpstr>
      <vt:lpstr>Le Monde</vt:lpstr>
      <vt:lpstr>Sempé autor kreslenej podoby malého Mikuláša</vt:lpstr>
      <vt:lpstr>Tintin</vt:lpstr>
      <vt:lpstr>Victor Hugo</vt:lpstr>
      <vt:lpstr>accordéon harmonika</vt:lpstr>
      <vt:lpstr>baguette et béret bageta a baretka</vt:lpstr>
      <vt:lpstr>Source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CLÉS POUR LA FRANCE</dc:title>
  <dc:creator>Terezka</dc:creator>
  <cp:lastModifiedBy>Marta</cp:lastModifiedBy>
  <cp:revision>40</cp:revision>
  <dcterms:created xsi:type="dcterms:W3CDTF">2016-10-18T17:38:08Z</dcterms:created>
  <dcterms:modified xsi:type="dcterms:W3CDTF">2016-10-25T17:28:14Z</dcterms:modified>
</cp:coreProperties>
</file>