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 varScale="1">
        <p:scale>
          <a:sx n="106" d="100"/>
          <a:sy n="106" d="100"/>
        </p:scale>
        <p:origin x="-10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4DBDA-544A-4A3B-87F1-96657FBCFB22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6DEDF-29EF-48AE-930D-AF1FDD9CBE5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DEDF-29EF-48AE-930D-AF1FDD9CBE55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DEDF-29EF-48AE-930D-AF1FDD9CBE55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7F9A-B786-4A80-BAD9-4633734490A5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60A035-D68C-4D40-93EA-FAFF7AC2CE4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7F9A-B786-4A80-BAD9-4633734490A5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A035-D68C-4D40-93EA-FAFF7AC2CE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7F9A-B786-4A80-BAD9-4633734490A5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A035-D68C-4D40-93EA-FAFF7AC2CE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237F9A-B786-4A80-BAD9-4633734490A5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60A035-D68C-4D40-93EA-FAFF7AC2CE4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7F9A-B786-4A80-BAD9-4633734490A5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A035-D68C-4D40-93EA-FAFF7AC2CE4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7F9A-B786-4A80-BAD9-4633734490A5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A035-D68C-4D40-93EA-FAFF7AC2CE4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A035-D68C-4D40-93EA-FAFF7AC2CE4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7F9A-B786-4A80-BAD9-4633734490A5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7F9A-B786-4A80-BAD9-4633734490A5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A035-D68C-4D40-93EA-FAFF7AC2CE4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7F9A-B786-4A80-BAD9-4633734490A5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A035-D68C-4D40-93EA-FAFF7AC2CE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237F9A-B786-4A80-BAD9-4633734490A5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60A035-D68C-4D40-93EA-FAFF7AC2CE4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7F9A-B786-4A80-BAD9-4633734490A5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60A035-D68C-4D40-93EA-FAFF7AC2CE4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237F9A-B786-4A80-BAD9-4633734490A5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60A035-D68C-4D40-93EA-FAFF7AC2CE4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</a:t>
            </a:r>
            <a:r>
              <a:rPr lang="sk-SK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sk-SK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Karpatendeutsche</a:t>
            </a:r>
            <a:r>
              <a:rPr lang="sk-SK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sk-SK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Minderheit</a:t>
            </a:r>
            <a:r>
              <a:rPr lang="sk-SK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in der </a:t>
            </a:r>
            <a:r>
              <a:rPr lang="sk-SK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Slowakischen</a:t>
            </a:r>
            <a:r>
              <a:rPr lang="sk-SK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sk-SK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Republik</a:t>
            </a:r>
            <a:endParaRPr lang="sk-SK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3643338" cy="27381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095750" cy="3067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643564"/>
            <a:ext cx="1619248" cy="12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l="8109"/>
          <a:stretch>
            <a:fillRect/>
          </a:stretch>
        </p:blipFill>
        <p:spPr bwMode="auto">
          <a:xfrm>
            <a:off x="4857752" y="214290"/>
            <a:ext cx="3429024" cy="2493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Obdĺžnik 13"/>
          <p:cNvSpPr/>
          <p:nvPr/>
        </p:nvSpPr>
        <p:spPr>
          <a:xfrm>
            <a:off x="5143504" y="2643182"/>
            <a:ext cx="3011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err="1" smtClean="0"/>
              <a:t>Knödelkochen</a:t>
            </a:r>
            <a:r>
              <a:rPr lang="sk-SK" sz="1600" dirty="0" smtClean="0"/>
              <a:t> zum </a:t>
            </a:r>
            <a:r>
              <a:rPr lang="sk-SK" sz="1600" dirty="0" err="1" smtClean="0"/>
              <a:t>Andreasabend</a:t>
            </a:r>
            <a:endParaRPr lang="sk-SK" sz="1600" dirty="0"/>
          </a:p>
        </p:txBody>
      </p:sp>
      <p:sp>
        <p:nvSpPr>
          <p:cNvPr id="15" name="Obdĺžnik 14"/>
          <p:cNvSpPr/>
          <p:nvPr/>
        </p:nvSpPr>
        <p:spPr>
          <a:xfrm>
            <a:off x="285720" y="32146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600" dirty="0" err="1" smtClean="0"/>
              <a:t>Baden</a:t>
            </a:r>
            <a:r>
              <a:rPr lang="sk-SK" sz="1600" dirty="0" smtClean="0"/>
              <a:t> (</a:t>
            </a:r>
            <a:r>
              <a:rPr lang="sk-SK" sz="1600" dirty="0" err="1" smtClean="0"/>
              <a:t>Begießen</a:t>
            </a:r>
            <a:r>
              <a:rPr lang="sk-SK" sz="1600" dirty="0" smtClean="0"/>
              <a:t>) der </a:t>
            </a:r>
            <a:r>
              <a:rPr lang="sk-SK" sz="1600" dirty="0" err="1" smtClean="0"/>
              <a:t>Mädchen</a:t>
            </a:r>
            <a:r>
              <a:rPr lang="sk-SK" sz="1600" dirty="0" smtClean="0"/>
              <a:t> und </a:t>
            </a:r>
            <a:r>
              <a:rPr lang="sk-SK" sz="1600" dirty="0" err="1" smtClean="0"/>
              <a:t>Frauen</a:t>
            </a:r>
            <a:r>
              <a:rPr lang="sk-SK" sz="1600" dirty="0" smtClean="0"/>
              <a:t> zu </a:t>
            </a:r>
            <a:r>
              <a:rPr lang="sk-SK" sz="1600" dirty="0" err="1" smtClean="0"/>
              <a:t>Ostern</a:t>
            </a:r>
            <a:endParaRPr lang="sk-SK" sz="1600" dirty="0"/>
          </a:p>
        </p:txBody>
      </p:sp>
      <p:sp>
        <p:nvSpPr>
          <p:cNvPr id="16" name="Obdĺžnik 15"/>
          <p:cNvSpPr/>
          <p:nvPr/>
        </p:nvSpPr>
        <p:spPr>
          <a:xfrm>
            <a:off x="857224" y="6519446"/>
            <a:ext cx="27263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err="1" smtClean="0"/>
              <a:t>Kettenspannen</a:t>
            </a:r>
            <a:r>
              <a:rPr lang="sk-SK" sz="1600" dirty="0" smtClean="0"/>
              <a:t> bei </a:t>
            </a:r>
            <a:r>
              <a:rPr lang="sk-SK" sz="1600" dirty="0" err="1" smtClean="0"/>
              <a:t>Hochzeiten</a:t>
            </a:r>
            <a:endParaRPr lang="sk-SK" sz="1600" dirty="0"/>
          </a:p>
        </p:txBody>
      </p:sp>
      <p:sp>
        <p:nvSpPr>
          <p:cNvPr id="18" name="Obdĺžnik 17"/>
          <p:cNvSpPr/>
          <p:nvPr/>
        </p:nvSpPr>
        <p:spPr>
          <a:xfrm>
            <a:off x="4286248" y="6273225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err="1" smtClean="0"/>
              <a:t>Geldstreuen</a:t>
            </a:r>
            <a:r>
              <a:rPr lang="sk-SK" sz="1600" dirty="0" smtClean="0"/>
              <a:t> </a:t>
            </a:r>
            <a:r>
              <a:rPr lang="sk-SK" sz="1600" dirty="0" err="1" smtClean="0"/>
              <a:t>über</a:t>
            </a:r>
            <a:r>
              <a:rPr lang="sk-SK" sz="1600" dirty="0" smtClean="0"/>
              <a:t>                               </a:t>
            </a:r>
            <a:r>
              <a:rPr lang="sk-SK" sz="1600" dirty="0" err="1" smtClean="0"/>
              <a:t>dasHochzeitspaar</a:t>
            </a:r>
            <a:r>
              <a:rPr lang="sk-SK" sz="1600" dirty="0" smtClean="0"/>
              <a:t> </a:t>
            </a:r>
          </a:p>
        </p:txBody>
      </p:sp>
      <p:sp>
        <p:nvSpPr>
          <p:cNvPr id="19" name="Obdĺžnik 18"/>
          <p:cNvSpPr/>
          <p:nvPr/>
        </p:nvSpPr>
        <p:spPr>
          <a:xfrm>
            <a:off x="7197120" y="6488668"/>
            <a:ext cx="1946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an der </a:t>
            </a:r>
            <a:r>
              <a:rPr lang="sk-SK" dirty="0" err="1" smtClean="0"/>
              <a:t>Kirchentür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14348" y="1071546"/>
            <a:ext cx="8072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 f</a:t>
            </a:r>
            <a:r>
              <a:rPr lang="de-D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eure </a:t>
            </a:r>
            <a:r>
              <a:rPr lang="sk-SK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ufmerksamkeit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14348" y="478632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Mária Leščinská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143504" y="478632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Ivana Sekeráková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143372" y="557214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.C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71678"/>
            <a:ext cx="34867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358246" cy="629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Obdĺžnik 5"/>
          <p:cNvSpPr/>
          <p:nvPr/>
        </p:nvSpPr>
        <p:spPr>
          <a:xfrm>
            <a:off x="500034" y="6357958"/>
            <a:ext cx="257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Pressburger</a:t>
            </a:r>
            <a:r>
              <a:rPr lang="de-DE" dirty="0" smtClean="0"/>
              <a:t> Sprachgebiet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3571868" y="6357958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Hauerland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5286380" y="6357958"/>
            <a:ext cx="1009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Ober</a:t>
            </a:r>
            <a:r>
              <a:rPr lang="de-DE" dirty="0" err="1" smtClean="0"/>
              <a:t>zips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000892" y="6357958"/>
            <a:ext cx="1076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Unterzips</a:t>
            </a:r>
            <a:endParaRPr lang="sk-SK" dirty="0"/>
          </a:p>
        </p:txBody>
      </p:sp>
      <p:cxnSp>
        <p:nvCxnSpPr>
          <p:cNvPr id="11" name="Rovná spojovacia šípka 10"/>
          <p:cNvCxnSpPr/>
          <p:nvPr/>
        </p:nvCxnSpPr>
        <p:spPr>
          <a:xfrm rot="16200000" flipH="1">
            <a:off x="-107189" y="4822041"/>
            <a:ext cx="2928958" cy="2857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16200000" flipH="1">
            <a:off x="4679157" y="3750471"/>
            <a:ext cx="4000528" cy="135732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rot="5400000">
            <a:off x="3107521" y="4107661"/>
            <a:ext cx="4643470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rot="16200000" flipH="1">
            <a:off x="1500166" y="3929066"/>
            <a:ext cx="4214842" cy="78581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57158" y="28572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Städte</a:t>
            </a:r>
            <a:r>
              <a:rPr lang="sk-SK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im </a:t>
            </a:r>
            <a:r>
              <a:rPr lang="sk-SK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Kreis</a:t>
            </a:r>
            <a:r>
              <a:rPr lang="sk-SK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Prešov, wo </a:t>
            </a:r>
            <a:r>
              <a:rPr lang="sk-SK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Karpatendeutsche</a:t>
            </a:r>
            <a:r>
              <a:rPr lang="sk-SK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sz="2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gelebt </a:t>
            </a:r>
            <a:r>
              <a:rPr lang="sk-SK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haben</a:t>
            </a:r>
            <a:endParaRPr lang="sk-SK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643438" y="12858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Lipany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14554"/>
            <a:ext cx="8835945" cy="344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Obdĺžnik 8"/>
          <p:cNvSpPr/>
          <p:nvPr/>
        </p:nvSpPr>
        <p:spPr>
          <a:xfrm>
            <a:off x="4572000" y="6000768"/>
            <a:ext cx="109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Haniska</a:t>
            </a:r>
          </a:p>
        </p:txBody>
      </p:sp>
      <p:sp>
        <p:nvSpPr>
          <p:cNvPr id="10" name="Obdĺžnik 9"/>
          <p:cNvSpPr/>
          <p:nvPr/>
        </p:nvSpPr>
        <p:spPr>
          <a:xfrm>
            <a:off x="5715008" y="6000768"/>
            <a:ext cx="130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Petrovany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7572396" y="1285860"/>
            <a:ext cx="110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Sabinov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6072198" y="1285860"/>
            <a:ext cx="119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Bardejov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2000232" y="6000768"/>
            <a:ext cx="103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Poprad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285720" y="6000768"/>
            <a:ext cx="153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Vysoké Tatry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3214678" y="6000768"/>
            <a:ext cx="1243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Hniezdne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3143240" y="1285860"/>
            <a:ext cx="1405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Chmeľnica 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142844" y="1285860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Podolínec</a:t>
            </a:r>
          </a:p>
        </p:txBody>
      </p:sp>
      <p:sp>
        <p:nvSpPr>
          <p:cNvPr id="18" name="Obdĺžnik 17"/>
          <p:cNvSpPr/>
          <p:nvPr/>
        </p:nvSpPr>
        <p:spPr>
          <a:xfrm>
            <a:off x="1428728" y="1285860"/>
            <a:ext cx="1694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Stará Ľubovňa</a:t>
            </a:r>
          </a:p>
        </p:txBody>
      </p:sp>
      <p:cxnSp>
        <p:nvCxnSpPr>
          <p:cNvPr id="23" name="Rovná spojovacia šípka 22"/>
          <p:cNvCxnSpPr>
            <a:endCxn id="12" idx="2"/>
          </p:cNvCxnSpPr>
          <p:nvPr/>
        </p:nvCxnSpPr>
        <p:spPr>
          <a:xfrm flipV="1">
            <a:off x="4786314" y="1655192"/>
            <a:ext cx="1883484" cy="1345180"/>
          </a:xfrm>
          <a:prstGeom prst="straightConnector1">
            <a:avLst/>
          </a:prstGeom>
          <a:ln>
            <a:prstDash val="dash"/>
            <a:headEnd type="diamond" w="med" len="lg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>
            <a:endCxn id="18" idx="2"/>
          </p:cNvCxnSpPr>
          <p:nvPr/>
        </p:nvCxnSpPr>
        <p:spPr>
          <a:xfrm rot="16200000" flipV="1">
            <a:off x="1894048" y="2036931"/>
            <a:ext cx="1345180" cy="581701"/>
          </a:xfrm>
          <a:prstGeom prst="straightConnector1">
            <a:avLst/>
          </a:prstGeom>
          <a:ln>
            <a:prstDash val="dash"/>
            <a:headEnd type="diamond" w="med" len="lg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>
            <a:endCxn id="11" idx="2"/>
          </p:cNvCxnSpPr>
          <p:nvPr/>
        </p:nvCxnSpPr>
        <p:spPr>
          <a:xfrm flipV="1">
            <a:off x="4214810" y="1655192"/>
            <a:ext cx="3909468" cy="2333170"/>
          </a:xfrm>
          <a:prstGeom prst="straightConnector1">
            <a:avLst/>
          </a:prstGeom>
          <a:ln>
            <a:prstDash val="dash"/>
            <a:headEnd type="diamond" w="med" len="lg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Rovná spojovacia šípka 33"/>
          <p:cNvCxnSpPr/>
          <p:nvPr/>
        </p:nvCxnSpPr>
        <p:spPr>
          <a:xfrm rot="16200000" flipH="1">
            <a:off x="1071538" y="4714884"/>
            <a:ext cx="1928826" cy="928694"/>
          </a:xfrm>
          <a:prstGeom prst="straightConnector1">
            <a:avLst/>
          </a:prstGeom>
          <a:ln>
            <a:prstDash val="dash"/>
            <a:headEnd type="diamond" w="med" len="lg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Rovná spojovacia šípka 36"/>
          <p:cNvCxnSpPr/>
          <p:nvPr/>
        </p:nvCxnSpPr>
        <p:spPr>
          <a:xfrm rot="5400000" flipH="1" flipV="1">
            <a:off x="3500430" y="1857364"/>
            <a:ext cx="1857388" cy="1285884"/>
          </a:xfrm>
          <a:prstGeom prst="straightConnector1">
            <a:avLst/>
          </a:prstGeom>
          <a:ln>
            <a:prstDash val="dash"/>
            <a:headEnd type="diamond" w="med" len="lg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Rovná spojovacia šípka 45"/>
          <p:cNvCxnSpPr/>
          <p:nvPr/>
        </p:nvCxnSpPr>
        <p:spPr>
          <a:xfrm rot="16200000" flipH="1">
            <a:off x="-642974" y="4357694"/>
            <a:ext cx="2714644" cy="714380"/>
          </a:xfrm>
          <a:prstGeom prst="straightConnector1">
            <a:avLst/>
          </a:prstGeom>
          <a:ln>
            <a:prstDash val="dash"/>
            <a:headEnd type="diamond" w="med" len="lg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Rovná spojovacia šípka 48"/>
          <p:cNvCxnSpPr/>
          <p:nvPr/>
        </p:nvCxnSpPr>
        <p:spPr>
          <a:xfrm rot="16200000" flipH="1">
            <a:off x="1464447" y="3821909"/>
            <a:ext cx="3143272" cy="1357322"/>
          </a:xfrm>
          <a:prstGeom prst="straightConnector1">
            <a:avLst/>
          </a:prstGeom>
          <a:ln>
            <a:prstDash val="dash"/>
            <a:headEnd type="diamond" w="med" len="lg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Rovná spojovacia šípka 52"/>
          <p:cNvCxnSpPr/>
          <p:nvPr/>
        </p:nvCxnSpPr>
        <p:spPr>
          <a:xfrm rot="16200000" flipH="1">
            <a:off x="4143372" y="5214950"/>
            <a:ext cx="1357322" cy="357190"/>
          </a:xfrm>
          <a:prstGeom prst="straightConnector1">
            <a:avLst/>
          </a:prstGeom>
          <a:ln>
            <a:prstDash val="dash"/>
            <a:headEnd type="diamond" w="med" len="lg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Rovná spojovacia šípka 55"/>
          <p:cNvCxnSpPr/>
          <p:nvPr/>
        </p:nvCxnSpPr>
        <p:spPr>
          <a:xfrm>
            <a:off x="4786314" y="4929198"/>
            <a:ext cx="1428760" cy="1143008"/>
          </a:xfrm>
          <a:prstGeom prst="straightConnector1">
            <a:avLst/>
          </a:prstGeom>
          <a:ln>
            <a:prstDash val="dash"/>
            <a:headEnd type="diamond" w="med" len="lg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Rovná spojovacia šípka 65"/>
          <p:cNvCxnSpPr>
            <a:endCxn id="17" idx="2"/>
          </p:cNvCxnSpPr>
          <p:nvPr/>
        </p:nvCxnSpPr>
        <p:spPr>
          <a:xfrm rot="16200000" flipV="1">
            <a:off x="613310" y="1827787"/>
            <a:ext cx="1488080" cy="1142889"/>
          </a:xfrm>
          <a:prstGeom prst="straightConnector1">
            <a:avLst/>
          </a:prstGeom>
          <a:ln>
            <a:prstDash val="dash"/>
            <a:headEnd type="diamond" w="med" len="lg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Rovná spojovacia šípka 81"/>
          <p:cNvCxnSpPr>
            <a:endCxn id="16" idx="2"/>
          </p:cNvCxnSpPr>
          <p:nvPr/>
        </p:nvCxnSpPr>
        <p:spPr>
          <a:xfrm rot="5400000" flipH="1" flipV="1">
            <a:off x="2786389" y="1940605"/>
            <a:ext cx="1345180" cy="774355"/>
          </a:xfrm>
          <a:prstGeom prst="straightConnector1">
            <a:avLst/>
          </a:prstGeom>
          <a:ln>
            <a:prstDash val="dash"/>
            <a:headEnd type="diamond" w="med" len="lg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7224" y="28572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Architektur</a:t>
            </a:r>
            <a:endParaRPr lang="sk-SK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Obrázek 4" descr="Bardejov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85728"/>
            <a:ext cx="4071934" cy="27104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ovéPole 5"/>
          <p:cNvSpPr txBox="1"/>
          <p:nvPr/>
        </p:nvSpPr>
        <p:spPr>
          <a:xfrm>
            <a:off x="7072330" y="300037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Rathaus</a:t>
            </a:r>
            <a:r>
              <a:rPr lang="sk-SK" dirty="0" smtClean="0"/>
              <a:t> in </a:t>
            </a:r>
            <a:r>
              <a:rPr lang="sk-SK" dirty="0" err="1" smtClean="0"/>
              <a:t>Bartfeld</a:t>
            </a:r>
            <a:endParaRPr lang="sk-SK" dirty="0"/>
          </a:p>
        </p:txBody>
      </p:sp>
      <p:pic>
        <p:nvPicPr>
          <p:cNvPr id="1026" name="Picture 2" descr="G:\levoca313.jpg"/>
          <p:cNvPicPr>
            <a:picLocks noChangeAspect="1" noChangeArrowheads="1"/>
          </p:cNvPicPr>
          <p:nvPr/>
        </p:nvPicPr>
        <p:blipFill>
          <a:blip r:embed="rId3"/>
          <a:srcRect t="11250"/>
          <a:stretch>
            <a:fillRect/>
          </a:stretch>
        </p:blipFill>
        <p:spPr bwMode="auto">
          <a:xfrm>
            <a:off x="4357686" y="3286124"/>
            <a:ext cx="2571768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://www.mapysr.sk/obr/obr/596.jpg"/>
          <p:cNvPicPr>
            <a:picLocks noChangeAspect="1" noChangeArrowheads="1"/>
          </p:cNvPicPr>
          <p:nvPr/>
        </p:nvPicPr>
        <p:blipFill>
          <a:blip r:embed="rId4"/>
          <a:srcRect b="1515"/>
          <a:stretch>
            <a:fillRect/>
          </a:stretch>
        </p:blipFill>
        <p:spPr bwMode="auto">
          <a:xfrm>
            <a:off x="357158" y="1357298"/>
            <a:ext cx="3536181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BlokTextu 7"/>
          <p:cNvSpPr txBox="1"/>
          <p:nvPr/>
        </p:nvSpPr>
        <p:spPr>
          <a:xfrm>
            <a:off x="142844" y="621508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Kirche</a:t>
            </a:r>
            <a:r>
              <a:rPr lang="sk-SK" dirty="0" smtClean="0"/>
              <a:t> des hl. Jakub in </a:t>
            </a:r>
            <a:r>
              <a:rPr lang="sk-SK" dirty="0" err="1" smtClean="0"/>
              <a:t>Leutschau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7072330" y="61436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Der </a:t>
            </a:r>
            <a:r>
              <a:rPr lang="sk-SK" dirty="0" err="1" smtClean="0"/>
              <a:t>Altar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Trnava_john_the_baptist_02.jpg"/>
          <p:cNvPicPr>
            <a:picLocks noChangeAspect="1"/>
          </p:cNvPicPr>
          <p:nvPr/>
        </p:nvPicPr>
        <p:blipFill>
          <a:blip r:embed="rId2" cstate="print"/>
          <a:srcRect t="3704"/>
          <a:stretch>
            <a:fillRect/>
          </a:stretch>
        </p:blipFill>
        <p:spPr>
          <a:xfrm>
            <a:off x="357158" y="214290"/>
            <a:ext cx="2694268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bdélník 5"/>
          <p:cNvSpPr/>
          <p:nvPr/>
        </p:nvSpPr>
        <p:spPr>
          <a:xfrm>
            <a:off x="3071802" y="2571744"/>
            <a:ext cx="2457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Die </a:t>
            </a:r>
            <a:r>
              <a:rPr lang="sk-SK" dirty="0" err="1" smtClean="0"/>
              <a:t>Universitätskirche</a:t>
            </a:r>
            <a:r>
              <a:rPr lang="sk-SK" dirty="0" smtClean="0"/>
              <a:t> </a:t>
            </a:r>
          </a:p>
          <a:p>
            <a:r>
              <a:rPr lang="sk-SK" dirty="0" smtClean="0"/>
              <a:t>in </a:t>
            </a:r>
            <a:r>
              <a:rPr lang="sk-SK" dirty="0" err="1" smtClean="0"/>
              <a:t>Tyrnau</a:t>
            </a:r>
            <a:endParaRPr lang="sk-SK" dirty="0"/>
          </a:p>
        </p:txBody>
      </p:sp>
      <p:pic>
        <p:nvPicPr>
          <p:cNvPr id="8" name="Obrázek 7" descr="vinoludv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14290"/>
            <a:ext cx="3375642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bdélník 8"/>
          <p:cNvSpPr/>
          <p:nvPr/>
        </p:nvSpPr>
        <p:spPr>
          <a:xfrm>
            <a:off x="4572000" y="3286124"/>
            <a:ext cx="4786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die </a:t>
            </a:r>
            <a:r>
              <a:rPr lang="sk-SK" dirty="0" err="1" smtClean="0"/>
              <a:t>Häuser</a:t>
            </a:r>
            <a:r>
              <a:rPr lang="sk-SK" dirty="0" smtClean="0"/>
              <a:t> </a:t>
            </a:r>
            <a:r>
              <a:rPr lang="sk-SK" dirty="0" err="1" smtClean="0"/>
              <a:t>deutscher</a:t>
            </a:r>
            <a:r>
              <a:rPr lang="sk-SK" dirty="0" smtClean="0"/>
              <a:t> </a:t>
            </a:r>
            <a:r>
              <a:rPr lang="sk-SK" dirty="0" err="1" smtClean="0"/>
              <a:t>Weinbauer</a:t>
            </a:r>
            <a:r>
              <a:rPr lang="sk-SK" dirty="0" smtClean="0"/>
              <a:t> in Limbach</a:t>
            </a:r>
            <a:endParaRPr lang="sk-SK" dirty="0"/>
          </a:p>
        </p:txBody>
      </p:sp>
      <p:pic>
        <p:nvPicPr>
          <p:cNvPr id="10" name="Obrázek 9" descr="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786190"/>
            <a:ext cx="3571868" cy="25360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Obdélník 10"/>
          <p:cNvSpPr/>
          <p:nvPr/>
        </p:nvSpPr>
        <p:spPr>
          <a:xfrm>
            <a:off x="5857884" y="6286520"/>
            <a:ext cx="27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die </a:t>
            </a:r>
            <a:r>
              <a:rPr lang="sk-SK" dirty="0" err="1" smtClean="0"/>
              <a:t>Häuser</a:t>
            </a:r>
            <a:r>
              <a:rPr lang="sk-SK" dirty="0" smtClean="0"/>
              <a:t> der Habaner</a:t>
            </a:r>
            <a:endParaRPr lang="sk-SK" dirty="0"/>
          </a:p>
        </p:txBody>
      </p:sp>
      <p:pic>
        <p:nvPicPr>
          <p:cNvPr id="12" name="Obrázek 11" descr="phpThumb_generated_thumbnailjpg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14818"/>
            <a:ext cx="3333754" cy="2431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Obdélník 12"/>
          <p:cNvSpPr/>
          <p:nvPr/>
        </p:nvSpPr>
        <p:spPr>
          <a:xfrm>
            <a:off x="3571868" y="6000768"/>
            <a:ext cx="130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Bauernhaus</a:t>
            </a:r>
            <a:endParaRPr lang="sk-SK" dirty="0" smtClean="0"/>
          </a:p>
          <a:p>
            <a:r>
              <a:rPr lang="sk-SK" dirty="0" smtClean="0"/>
              <a:t>in </a:t>
            </a:r>
            <a:r>
              <a:rPr lang="sk-SK" dirty="0" err="1" smtClean="0"/>
              <a:t>Kremnitz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714620"/>
            <a:ext cx="418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Kirche</a:t>
            </a:r>
            <a:r>
              <a:rPr lang="sk-SK" dirty="0" smtClean="0"/>
              <a:t> des Hl. </a:t>
            </a:r>
            <a:r>
              <a:rPr lang="sk-SK" dirty="0" err="1" smtClean="0"/>
              <a:t>Georg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der </a:t>
            </a:r>
            <a:r>
              <a:rPr lang="sk-SK" dirty="0" err="1" smtClean="0"/>
              <a:t>Glockenturm</a:t>
            </a:r>
            <a:r>
              <a:rPr lang="sk-SK" dirty="0" smtClean="0"/>
              <a:t> </a:t>
            </a:r>
          </a:p>
          <a:p>
            <a:r>
              <a:rPr lang="sk-SK" dirty="0" smtClean="0"/>
              <a:t>in </a:t>
            </a:r>
            <a:r>
              <a:rPr lang="sk-SK" dirty="0" err="1" smtClean="0"/>
              <a:t>Georgenberg</a:t>
            </a:r>
            <a:endParaRPr lang="sk-SK" dirty="0"/>
          </a:p>
        </p:txBody>
      </p:sp>
      <p:pic>
        <p:nvPicPr>
          <p:cNvPr id="5" name="Obrázek 4" descr="_tsob kostol + zvonic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57190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ázek 5" descr="obrazok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3637212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4572000" y="28574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Die</a:t>
            </a:r>
            <a:r>
              <a:rPr lang="sk-SK" dirty="0" smtClean="0"/>
              <a:t>  </a:t>
            </a:r>
            <a:r>
              <a:rPr lang="sk-SK" dirty="0" err="1" smtClean="0"/>
              <a:t>Burg</a:t>
            </a:r>
            <a:r>
              <a:rPr lang="sk-SK" dirty="0" smtClean="0"/>
              <a:t> in </a:t>
            </a:r>
            <a:r>
              <a:rPr lang="sk-SK" dirty="0" err="1" smtClean="0"/>
              <a:t>Kesmark</a:t>
            </a:r>
            <a:endParaRPr lang="sk-SK" dirty="0"/>
          </a:p>
        </p:txBody>
      </p:sp>
      <p:pic>
        <p:nvPicPr>
          <p:cNvPr id="8" name="Obrázek 7" descr="radnica_levoca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429000"/>
            <a:ext cx="4071934" cy="28401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ovéPole 8"/>
          <p:cNvSpPr txBox="1"/>
          <p:nvPr/>
        </p:nvSpPr>
        <p:spPr>
          <a:xfrm>
            <a:off x="2714612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Rathaus</a:t>
            </a:r>
            <a:r>
              <a:rPr lang="sk-SK" dirty="0" smtClean="0"/>
              <a:t> in </a:t>
            </a:r>
            <a:r>
              <a:rPr lang="sk-SK" dirty="0" err="1" smtClean="0"/>
              <a:t>Leutschau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285728"/>
            <a:ext cx="971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Die </a:t>
            </a:r>
            <a:r>
              <a:rPr lang="sk-SK" sz="4000" dirty="0" err="1" smtClean="0"/>
              <a:t>Bekleidung</a:t>
            </a:r>
            <a:r>
              <a:rPr lang="sk-SK" sz="4000" dirty="0" smtClean="0"/>
              <a:t> der </a:t>
            </a:r>
            <a:r>
              <a:rPr lang="sk-SK" sz="4000" dirty="0" err="1" smtClean="0"/>
              <a:t>Karpatendeutschen</a:t>
            </a:r>
            <a:endParaRPr lang="sk-SK" sz="4000" dirty="0"/>
          </a:p>
        </p:txBody>
      </p:sp>
      <p:sp>
        <p:nvSpPr>
          <p:cNvPr id="5" name="Obdélník 4"/>
          <p:cNvSpPr/>
          <p:nvPr/>
        </p:nvSpPr>
        <p:spPr>
          <a:xfrm>
            <a:off x="500034" y="1071546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 </a:t>
            </a: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Preßburger</a:t>
            </a:r>
            <a:r>
              <a:rPr lang="sk-SK" dirty="0" smtClean="0"/>
              <a:t> </a:t>
            </a:r>
            <a:r>
              <a:rPr lang="sk-SK" dirty="0" err="1" smtClean="0"/>
              <a:t>Weinbaugebiet</a:t>
            </a:r>
            <a:r>
              <a:rPr lang="sk-SK" dirty="0" smtClean="0"/>
              <a:t> - </a:t>
            </a:r>
            <a:r>
              <a:rPr lang="sk-SK" dirty="0" err="1" smtClean="0"/>
              <a:t>einfärbige</a:t>
            </a:r>
            <a:r>
              <a:rPr lang="sk-SK" dirty="0" smtClean="0"/>
              <a:t>, </a:t>
            </a:r>
            <a:r>
              <a:rPr lang="sk-SK" dirty="0" err="1" smtClean="0"/>
              <a:t>dunkle</a:t>
            </a:r>
            <a:r>
              <a:rPr lang="sk-SK" dirty="0" smtClean="0"/>
              <a:t> </a:t>
            </a:r>
            <a:r>
              <a:rPr lang="sk-SK" dirty="0" err="1" smtClean="0"/>
              <a:t>Kleider</a:t>
            </a:r>
            <a:r>
              <a:rPr lang="sk-SK" dirty="0" smtClean="0"/>
              <a:t> - </a:t>
            </a:r>
            <a:r>
              <a:rPr lang="sk-SK" dirty="0" err="1" smtClean="0"/>
              <a:t>Frauen</a:t>
            </a:r>
            <a:endParaRPr lang="sk-SK" dirty="0" smtClean="0"/>
          </a:p>
          <a:p>
            <a:r>
              <a:rPr lang="sk-SK" dirty="0" smtClean="0"/>
              <a:t>                                                          - </a:t>
            </a:r>
            <a:r>
              <a:rPr lang="sk-SK" dirty="0" err="1" smtClean="0"/>
              <a:t>hellere</a:t>
            </a:r>
            <a:r>
              <a:rPr lang="sk-SK" dirty="0" smtClean="0"/>
              <a:t> </a:t>
            </a:r>
            <a:r>
              <a:rPr lang="sk-SK" dirty="0" err="1" smtClean="0"/>
              <a:t>Stoffe</a:t>
            </a:r>
            <a:r>
              <a:rPr lang="sk-SK" dirty="0" smtClean="0"/>
              <a:t> - </a:t>
            </a:r>
            <a:r>
              <a:rPr lang="sk-SK" dirty="0" err="1" smtClean="0"/>
              <a:t>junge</a:t>
            </a:r>
            <a:r>
              <a:rPr lang="sk-SK" dirty="0" smtClean="0"/>
              <a:t> </a:t>
            </a:r>
            <a:r>
              <a:rPr lang="sk-SK" dirty="0" err="1" smtClean="0"/>
              <a:t>Frauen</a:t>
            </a:r>
            <a:r>
              <a:rPr lang="sk-SK" dirty="0" smtClean="0"/>
              <a:t> </a:t>
            </a:r>
          </a:p>
          <a:p>
            <a:pPr>
              <a:buFontTx/>
              <a:buChar char="-"/>
            </a:pPr>
            <a:r>
              <a:rPr lang="sk-SK" dirty="0" smtClean="0"/>
              <a:t> </a:t>
            </a: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mittelslowakische</a:t>
            </a:r>
            <a:r>
              <a:rPr lang="sk-SK" dirty="0" smtClean="0"/>
              <a:t> </a:t>
            </a:r>
            <a:r>
              <a:rPr lang="sk-SK" dirty="0" err="1" smtClean="0"/>
              <a:t>Hauerland</a:t>
            </a:r>
            <a:r>
              <a:rPr lang="sk-SK" dirty="0" smtClean="0"/>
              <a:t> - </a:t>
            </a:r>
            <a:r>
              <a:rPr lang="sk-SK" dirty="0" err="1" smtClean="0"/>
              <a:t>farbenfrohe</a:t>
            </a:r>
            <a:r>
              <a:rPr lang="sk-SK" dirty="0" smtClean="0"/>
              <a:t> </a:t>
            </a:r>
            <a:r>
              <a:rPr lang="sk-SK" dirty="0" err="1" smtClean="0"/>
              <a:t>Trachten</a:t>
            </a:r>
            <a:endParaRPr lang="sk-SK" dirty="0" smtClean="0"/>
          </a:p>
          <a:p>
            <a:r>
              <a:rPr lang="sk-SK" dirty="0" smtClean="0"/>
              <a:t>                                                              - </a:t>
            </a:r>
            <a:r>
              <a:rPr lang="de-DE" dirty="0" smtClean="0"/>
              <a:t>Bergmannstracht</a:t>
            </a:r>
            <a:r>
              <a:rPr lang="sk-SK" dirty="0" smtClean="0"/>
              <a:t> – </a:t>
            </a:r>
            <a:r>
              <a:rPr lang="sk-SK" dirty="0" err="1" smtClean="0"/>
              <a:t>Männer</a:t>
            </a:r>
            <a:endParaRPr lang="sk-SK" dirty="0" smtClean="0"/>
          </a:p>
          <a:p>
            <a:r>
              <a:rPr lang="sk-SK" dirty="0" smtClean="0"/>
              <a:t>- </a:t>
            </a:r>
            <a:r>
              <a:rPr lang="sk-SK" dirty="0" err="1" smtClean="0"/>
              <a:t>Die</a:t>
            </a:r>
            <a:r>
              <a:rPr lang="sk-SK" dirty="0" smtClean="0"/>
              <a:t> Zips - </a:t>
            </a:r>
            <a:r>
              <a:rPr lang="sk-SK" dirty="0" err="1" smtClean="0"/>
              <a:t>drei</a:t>
            </a:r>
            <a:r>
              <a:rPr lang="sk-SK" dirty="0" smtClean="0"/>
              <a:t> </a:t>
            </a:r>
            <a:r>
              <a:rPr lang="sk-SK" dirty="0" err="1" smtClean="0"/>
              <a:t>Gruppen</a:t>
            </a:r>
            <a:r>
              <a:rPr lang="sk-SK" dirty="0" smtClean="0"/>
              <a:t> </a:t>
            </a:r>
            <a:r>
              <a:rPr lang="sk-SK" dirty="0" err="1" smtClean="0"/>
              <a:t>deutscher</a:t>
            </a:r>
            <a:r>
              <a:rPr lang="sk-SK" dirty="0" smtClean="0"/>
              <a:t> </a:t>
            </a:r>
            <a:r>
              <a:rPr lang="sk-SK" dirty="0" err="1" smtClean="0"/>
              <a:t>Trachten</a:t>
            </a:r>
            <a:r>
              <a:rPr lang="sk-SK" dirty="0" smtClean="0"/>
              <a:t>  </a:t>
            </a:r>
            <a:endParaRPr lang="sk-SK" dirty="0"/>
          </a:p>
        </p:txBody>
      </p:sp>
      <p:pic>
        <p:nvPicPr>
          <p:cNvPr id="9" name="Obrázek 8" descr="pcc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86058"/>
            <a:ext cx="4191030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Obrázek 9" descr="pcc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786058"/>
            <a:ext cx="4500562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cc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42852"/>
            <a:ext cx="4190996" cy="31432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ázek 4" descr="pcc1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353310"/>
            <a:ext cx="3929058" cy="35046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 descr="pcc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303959"/>
            <a:ext cx="4738721" cy="35540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ázek 8" descr="pcc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52"/>
            <a:ext cx="4594828" cy="307183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2844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Das </a:t>
            </a:r>
            <a:r>
              <a:rPr lang="sk-SK" sz="4000" dirty="0" err="1" smtClean="0"/>
              <a:t>Brauchtum</a:t>
            </a:r>
            <a:r>
              <a:rPr lang="sk-SK" sz="4000" dirty="0" smtClean="0"/>
              <a:t> der </a:t>
            </a:r>
            <a:r>
              <a:rPr lang="sk-SK" sz="4000" dirty="0" err="1" smtClean="0"/>
              <a:t>Karpatendeutschen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214282" y="1000108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err="1" smtClean="0"/>
              <a:t>weniger</a:t>
            </a:r>
            <a:r>
              <a:rPr lang="sk-SK" dirty="0" smtClean="0"/>
              <a:t> </a:t>
            </a:r>
            <a:r>
              <a:rPr lang="sk-SK" dirty="0" err="1" smtClean="0"/>
              <a:t>intensiv</a:t>
            </a:r>
            <a:r>
              <a:rPr lang="sk-SK" dirty="0" smtClean="0"/>
              <a:t>,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meisten</a:t>
            </a:r>
            <a:r>
              <a:rPr lang="sk-SK" dirty="0" smtClean="0"/>
              <a:t> </a:t>
            </a:r>
            <a:r>
              <a:rPr lang="sk-SK" dirty="0" err="1" smtClean="0"/>
              <a:t>sind</a:t>
            </a:r>
            <a:r>
              <a:rPr lang="sk-SK" dirty="0" smtClean="0"/>
              <a:t> </a:t>
            </a:r>
            <a:r>
              <a:rPr lang="sk-SK" dirty="0" err="1" smtClean="0"/>
              <a:t>ausgestorben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 </a:t>
            </a:r>
            <a:r>
              <a:rPr lang="sk-SK" dirty="0" err="1" smtClean="0"/>
              <a:t>Bräuche</a:t>
            </a:r>
            <a:r>
              <a:rPr lang="sk-SK" dirty="0" smtClean="0"/>
              <a:t> des </a:t>
            </a:r>
            <a:r>
              <a:rPr lang="sk-SK" dirty="0" err="1" smtClean="0"/>
              <a:t>Jahresablaufs</a:t>
            </a:r>
            <a:r>
              <a:rPr lang="sk-SK" dirty="0" smtClean="0"/>
              <a:t>, </a:t>
            </a:r>
            <a:r>
              <a:rPr lang="sk-SK" dirty="0" err="1" smtClean="0"/>
              <a:t>kirchliche</a:t>
            </a:r>
            <a:r>
              <a:rPr lang="sk-SK" dirty="0" smtClean="0"/>
              <a:t> und </a:t>
            </a:r>
            <a:r>
              <a:rPr lang="sk-SK" dirty="0" err="1" smtClean="0"/>
              <a:t>Familienbräuche</a:t>
            </a:r>
            <a:r>
              <a:rPr lang="sk-SK" dirty="0" smtClean="0"/>
              <a:t> oder </a:t>
            </a:r>
            <a:r>
              <a:rPr lang="sk-SK" dirty="0" err="1" smtClean="0"/>
              <a:t>Bräuche</a:t>
            </a:r>
            <a:r>
              <a:rPr lang="sk-SK" dirty="0" smtClean="0"/>
              <a:t> </a:t>
            </a:r>
            <a:r>
              <a:rPr lang="sk-SK" dirty="0" err="1" smtClean="0"/>
              <a:t>verbundene</a:t>
            </a:r>
            <a:r>
              <a:rPr lang="sk-SK" dirty="0" smtClean="0"/>
              <a:t> mit der Arbeit oder </a:t>
            </a:r>
            <a:r>
              <a:rPr lang="sk-SK" dirty="0" err="1" smtClean="0"/>
              <a:t>einer</a:t>
            </a:r>
            <a:r>
              <a:rPr lang="sk-SK" dirty="0" smtClean="0"/>
              <a:t> </a:t>
            </a:r>
            <a:r>
              <a:rPr lang="sk-SK" dirty="0" err="1" smtClean="0"/>
              <a:t>bestimmten</a:t>
            </a:r>
            <a:r>
              <a:rPr lang="sk-SK" dirty="0" smtClean="0"/>
              <a:t> </a:t>
            </a:r>
            <a:r>
              <a:rPr lang="sk-SK" dirty="0" err="1" smtClean="0"/>
              <a:t>Gesellschaftsgruppe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3286148" cy="41653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r="15425"/>
          <a:stretch>
            <a:fillRect/>
          </a:stretch>
        </p:blipFill>
        <p:spPr bwMode="auto">
          <a:xfrm>
            <a:off x="4071934" y="2000240"/>
            <a:ext cx="4833465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Obdĺžnik 10"/>
          <p:cNvSpPr/>
          <p:nvPr/>
        </p:nvSpPr>
        <p:spPr>
          <a:xfrm>
            <a:off x="1071538" y="628652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Bleigießen</a:t>
            </a:r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4857752" y="6286520"/>
            <a:ext cx="3032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Hexenumgänge</a:t>
            </a:r>
            <a:r>
              <a:rPr lang="sk-SK" dirty="0" smtClean="0"/>
              <a:t> zum </a:t>
            </a:r>
            <a:r>
              <a:rPr lang="sk-SK" dirty="0" err="1" smtClean="0"/>
              <a:t>Luzientag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453</TotalTime>
  <Words>194</Words>
  <Application>Microsoft Office PowerPoint</Application>
  <PresentationFormat>Prezentácia na obrazovke (4:3)</PresentationFormat>
  <Paragraphs>54</Paragraphs>
  <Slides>11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Papier</vt:lpstr>
      <vt:lpstr>Die Karpatendeutsche Minderheit in der Slowakischen Republik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Company>gjar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Karpatendeutsche Minderheit in der Slowakischen Republik</dc:title>
  <dc:creator>student</dc:creator>
  <cp:lastModifiedBy>ucitel</cp:lastModifiedBy>
  <cp:revision>43</cp:revision>
  <dcterms:created xsi:type="dcterms:W3CDTF">2010-03-10T09:00:00Z</dcterms:created>
  <dcterms:modified xsi:type="dcterms:W3CDTF">2010-11-04T11:27:54Z</dcterms:modified>
</cp:coreProperties>
</file>