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259" r:id="rId3"/>
    <p:sldId id="260" r:id="rId4"/>
    <p:sldId id="257" r:id="rId5"/>
    <p:sldId id="256" r:id="rId6"/>
    <p:sldId id="258" r:id="rId7"/>
    <p:sldId id="280" r:id="rId8"/>
    <p:sldId id="281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83" r:id="rId21"/>
    <p:sldId id="284" r:id="rId22"/>
    <p:sldId id="285" r:id="rId23"/>
    <p:sldId id="286" r:id="rId24"/>
    <p:sldId id="275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D1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927" autoAdjust="0"/>
    <p:restoredTop sz="95990" autoAdjust="0"/>
  </p:normalViewPr>
  <p:slideViewPr>
    <p:cSldViewPr>
      <p:cViewPr>
        <p:scale>
          <a:sx n="71" d="100"/>
          <a:sy n="71" d="100"/>
        </p:scale>
        <p:origin x="-38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283D1-B2E8-4F9A-8349-EE72CF5DDFA1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DAAA7-DF76-464A-B304-4BD21FD24C9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DAAA7-DF76-464A-B304-4BD21FD24C9A}" type="slidenum">
              <a:rPr lang="sk-SK" smtClean="0"/>
              <a:pPr/>
              <a:t>5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DD401-8C5B-4447-80E3-6623FF26E3BB}" type="slidenum">
              <a:rPr lang="cs-CZ" smtClean="0">
                <a:latin typeface="Times New Roman" charset="0"/>
              </a:rPr>
              <a:pPr/>
              <a:t>7</a:t>
            </a:fld>
            <a:endParaRPr lang="cs-CZ" smtClean="0">
              <a:latin typeface="Times New Roman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k-SK" smtClean="0">
                <a:latin typeface="Times New Roman" charset="0"/>
              </a:rPr>
              <a:t>Tetb hefbuwbfuf</a:t>
            </a:r>
            <a:endParaRPr lang="cs-CZ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DEB7B-6962-49A3-8B39-DDCFACE9060E}" type="slidenum">
              <a:rPr lang="sk-SK" smtClean="0"/>
              <a:pPr/>
              <a:t>22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35752-15F8-48E7-8D07-E9E6C7ED77B5}" type="datetimeFigureOut">
              <a:rPr lang="sk-SK" smtClean="0"/>
              <a:pPr/>
              <a:t>22. 11. 2011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1A2FC-B5DA-48AB-8735-E9C1ABB9A80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98536_2461835752307_1444591408_33006274_105917489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0"/>
            <a:ext cx="6260232" cy="1470025"/>
          </a:xfrm>
        </p:spPr>
        <p:txBody>
          <a:bodyPr>
            <a:normAutofit/>
          </a:bodyPr>
          <a:lstStyle/>
          <a:p>
            <a:r>
              <a:rPr lang="sk-SK" sz="5400" b="1" dirty="0" smtClean="0">
                <a:latin typeface="Monotype Corsiva" pitchFamily="66" charset="0"/>
              </a:rPr>
              <a:t>Štrbské Pleso</a:t>
            </a:r>
            <a:endParaRPr lang="sk-SK" sz="5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J:\DSCN5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5943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sk-SK" sz="5400" b="1" i="1" smtClean="0">
                <a:solidFill>
                  <a:srgbClr val="003300"/>
                </a:solidFill>
                <a:latin typeface="Monotype Corsiva" pitchFamily="66" charset="0"/>
              </a:rPr>
              <a:t>Tschirmer See</a:t>
            </a:r>
            <a:r>
              <a:rPr lang="sk-SK" sz="5400" b="1" smtClean="0">
                <a:solidFill>
                  <a:srgbClr val="003300"/>
                </a:solidFill>
                <a:latin typeface="Monotype Corsiva" pitchFamily="66" charset="0"/>
              </a:rPr>
              <a:t> </a:t>
            </a:r>
            <a:br>
              <a:rPr lang="sk-SK" sz="5400" b="1" smtClean="0">
                <a:solidFill>
                  <a:srgbClr val="003300"/>
                </a:solidFill>
                <a:latin typeface="Monotype Corsiva" pitchFamily="66" charset="0"/>
              </a:rPr>
            </a:br>
            <a:endParaRPr lang="sk-SK" sz="5400" b="1" smtClean="0">
              <a:solidFill>
                <a:srgbClr val="003300"/>
              </a:solidFill>
              <a:latin typeface="Monotype Corsiva" pitchFamily="66" charset="0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J:\DSCN5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sk-SK" sz="3200" b="1" smtClean="0">
                <a:solidFill>
                  <a:srgbClr val="003300"/>
                </a:solidFill>
                <a:latin typeface="Monotype Corsiva" pitchFamily="66" charset="0"/>
                <a:cs typeface="Arial" charset="0"/>
              </a:rPr>
              <a:t>Der  See </a:t>
            </a:r>
            <a:r>
              <a:rPr lang="sk-SK" sz="3200" b="1" smtClean="0">
                <a:solidFill>
                  <a:srgbClr val="003300"/>
                </a:solidFill>
                <a:latin typeface="Monotype Corsiva" pitchFamily="66" charset="0"/>
              </a:rPr>
              <a:t>liegt</a:t>
            </a:r>
            <a:r>
              <a:rPr lang="sk-SK" sz="3200" b="1" smtClean="0">
                <a:solidFill>
                  <a:srgbClr val="003300"/>
                </a:solidFill>
                <a:latin typeface="Monotype Corsiva" pitchFamily="66" charset="0"/>
                <a:cs typeface="Arial" charset="0"/>
              </a:rPr>
              <a:t> in einer Höhe von 1.346 m</a:t>
            </a:r>
            <a:r>
              <a:rPr lang="sk-SK" sz="3200" b="1" smtClean="0">
                <a:solidFill>
                  <a:srgbClr val="003300"/>
                </a:solidFill>
                <a:latin typeface="Monotype Corsiva" pitchFamily="66" charset="0"/>
              </a:rPr>
              <a:t>.</a:t>
            </a:r>
            <a:r>
              <a:rPr lang="sk-SK" smtClean="0"/>
              <a:t>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J:\DSCN5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4267200"/>
            <a:ext cx="8382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Er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ist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der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zweitgrößte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</a:t>
            </a:r>
            <a:b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Gletschersee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in der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Slowakei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,</a:t>
            </a:r>
            <a:b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</a:b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mit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einer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Tiefe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von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bis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zu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20 m.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J:\DSCN56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5486400"/>
            <a:ext cx="5334000" cy="1143000"/>
          </a:xfrm>
        </p:spPr>
        <p:txBody>
          <a:bodyPr/>
          <a:lstStyle/>
          <a:p>
            <a:pPr algn="l" eaLnBrk="1" hangingPunct="1"/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Hier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kann</a:t>
            </a:r>
            <a:r>
              <a:rPr lang="sk-SK" sz="3200" b="1" dirty="0" smtClean="0">
                <a:solidFill>
                  <a:srgbClr val="003300"/>
                </a:solidFill>
                <a:latin typeface="Monotype Corsiva" pitchFamily="66" charset="0"/>
              </a:rPr>
              <a:t> man  </a:t>
            </a:r>
            <a:r>
              <a:rPr lang="sk-SK" sz="3200" b="1" dirty="0" err="1" smtClean="0">
                <a:solidFill>
                  <a:srgbClr val="003300"/>
                </a:solidFill>
                <a:latin typeface="Monotype Corsiva" pitchFamily="66" charset="0"/>
              </a:rPr>
              <a:t>Bootfahren</a:t>
            </a:r>
            <a:endParaRPr lang="sk-SK" sz="3200" b="1" dirty="0" smtClean="0">
              <a:solidFill>
                <a:srgbClr val="0033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J:\DSCN5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pPr eaLnBrk="1" hangingPunct="1"/>
            <a:r>
              <a:rPr lang="sk-SK" sz="3200" b="1" dirty="0" err="1" smtClean="0">
                <a:solidFill>
                  <a:srgbClr val="3E4D1F"/>
                </a:solidFill>
                <a:latin typeface="Monotype Corsiva" pitchFamily="66" charset="0"/>
              </a:rPr>
              <a:t>Er</a:t>
            </a:r>
            <a:r>
              <a:rPr lang="sk-SK" sz="3200" b="1" dirty="0" smtClean="0">
                <a:solidFill>
                  <a:srgbClr val="3E4D1F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3E4D1F"/>
                </a:solidFill>
                <a:latin typeface="Monotype Corsiva" pitchFamily="66" charset="0"/>
              </a:rPr>
              <a:t>ist</a:t>
            </a:r>
            <a:r>
              <a:rPr lang="sk-SK" sz="3200" b="1" dirty="0" smtClean="0">
                <a:solidFill>
                  <a:srgbClr val="3E4D1F"/>
                </a:solidFill>
                <a:latin typeface="Monotype Corsiva" pitchFamily="66" charset="0"/>
              </a:rPr>
              <a:t> im </a:t>
            </a:r>
            <a:r>
              <a:rPr lang="sk-SK" sz="3200" b="1" dirty="0" err="1" smtClean="0">
                <a:solidFill>
                  <a:srgbClr val="3E4D1F"/>
                </a:solidFill>
                <a:latin typeface="Monotype Corsiva" pitchFamily="66" charset="0"/>
              </a:rPr>
              <a:t>Winter</a:t>
            </a:r>
            <a:r>
              <a:rPr lang="sk-SK" sz="3200" b="1" dirty="0" smtClean="0">
                <a:solidFill>
                  <a:srgbClr val="3E4D1F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3E4D1F"/>
                </a:solidFill>
                <a:latin typeface="Monotype Corsiva" pitchFamily="66" charset="0"/>
              </a:rPr>
              <a:t>mit</a:t>
            </a:r>
            <a:r>
              <a:rPr lang="sk-SK" sz="3200" b="1" dirty="0" smtClean="0">
                <a:solidFill>
                  <a:srgbClr val="3E4D1F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3E4D1F"/>
                </a:solidFill>
                <a:latin typeface="Monotype Corsiva" pitchFamily="66" charset="0"/>
              </a:rPr>
              <a:t>Eis</a:t>
            </a:r>
            <a:r>
              <a:rPr lang="sk-SK" sz="3200" b="1" dirty="0" smtClean="0">
                <a:solidFill>
                  <a:srgbClr val="3E4D1F"/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rgbClr val="3E4D1F"/>
                </a:solidFill>
                <a:latin typeface="Monotype Corsiva" pitchFamily="66" charset="0"/>
              </a:rPr>
              <a:t>bedeckt</a:t>
            </a:r>
            <a:r>
              <a:rPr lang="sk-SK" sz="3200" b="1" dirty="0" smtClean="0">
                <a:solidFill>
                  <a:srgbClr val="3E4D1F"/>
                </a:solidFill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:\DSCN5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7211144" cy="1143000"/>
          </a:xfrm>
        </p:spPr>
        <p:txBody>
          <a:bodyPr>
            <a:normAutofit/>
          </a:bodyPr>
          <a:lstStyle/>
          <a:p>
            <a:r>
              <a:rPr lang="sk-SK" sz="32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Das</a:t>
            </a:r>
            <a:r>
              <a:rPr lang="sk-SK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Wasser</a:t>
            </a:r>
            <a:r>
              <a:rPr lang="sk-SK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ist</a:t>
            </a:r>
            <a:r>
              <a:rPr lang="sk-SK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3200" b="1" dirty="0" err="1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sauber</a:t>
            </a:r>
            <a:r>
              <a:rPr lang="sk-SK" sz="3200" b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student\Desktop\DSCN5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latin typeface="Monotype Corsiva" pitchFamily="66" charset="0"/>
              </a:rPr>
              <a:t>Skigebiet</a:t>
            </a:r>
            <a:endParaRPr lang="sk-SK" dirty="0">
              <a:latin typeface="Monotype Corsiva" pitchFamily="66" charset="0"/>
            </a:endParaRPr>
          </a:p>
        </p:txBody>
      </p:sp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323528" y="980728"/>
            <a:ext cx="4267200" cy="5105400"/>
          </a:xfrm>
        </p:spPr>
        <p:txBody>
          <a:bodyPr/>
          <a:lstStyle/>
          <a:p>
            <a:r>
              <a:rPr lang="sk-SK" dirty="0" smtClean="0">
                <a:latin typeface="Monotype Corsiva" pitchFamily="66" charset="0"/>
              </a:rPr>
              <a:t>Š</a:t>
            </a:r>
            <a:r>
              <a:rPr lang="de-DE" dirty="0" err="1" smtClean="0">
                <a:latin typeface="Monotype Corsiva" pitchFamily="66" charset="0"/>
              </a:rPr>
              <a:t>trbsk</a:t>
            </a:r>
            <a:r>
              <a:rPr lang="sk-SK" dirty="0" smtClean="0">
                <a:latin typeface="Monotype Corsiva" pitchFamily="66" charset="0"/>
              </a:rPr>
              <a:t>é</a:t>
            </a:r>
            <a:r>
              <a:rPr lang="de-DE" dirty="0" smtClean="0">
                <a:latin typeface="Monotype Corsiva" pitchFamily="66" charset="0"/>
              </a:rPr>
              <a:t> </a:t>
            </a:r>
            <a:r>
              <a:rPr lang="de-DE" dirty="0" err="1" smtClean="0">
                <a:latin typeface="Monotype Corsiva" pitchFamily="66" charset="0"/>
              </a:rPr>
              <a:t>Pleso</a:t>
            </a:r>
            <a:r>
              <a:rPr lang="de-DE" dirty="0" smtClean="0">
                <a:latin typeface="Monotype Corsiva" pitchFamily="66" charset="0"/>
              </a:rPr>
              <a:t> ist ein Zentrum des Wintersports</a:t>
            </a:r>
            <a:r>
              <a:rPr lang="de-DE" dirty="0" smtClean="0"/>
              <a:t>. </a:t>
            </a:r>
            <a:endParaRPr lang="sk-SK" dirty="0" smtClean="0">
              <a:latin typeface="Monotype Corsiva" pitchFamily="66" charset="0"/>
            </a:endParaRPr>
          </a:p>
          <a:p>
            <a:r>
              <a:rPr lang="de-DE" dirty="0" smtClean="0">
                <a:latin typeface="Monotype Corsiva" pitchFamily="66" charset="0"/>
              </a:rPr>
              <a:t>Es ist </a:t>
            </a:r>
            <a:r>
              <a:rPr lang="sk-SK" dirty="0" err="1" smtClean="0">
                <a:latin typeface="Monotype Corsiva" pitchFamily="66" charset="0"/>
              </a:rPr>
              <a:t>einer</a:t>
            </a:r>
            <a:r>
              <a:rPr lang="sk-SK" dirty="0" smtClean="0">
                <a:latin typeface="Monotype Corsiva" pitchFamily="66" charset="0"/>
              </a:rPr>
              <a:t> der </a:t>
            </a:r>
            <a:r>
              <a:rPr lang="de-DE" dirty="0" smtClean="0">
                <a:latin typeface="Monotype Corsiva" pitchFamily="66" charset="0"/>
              </a:rPr>
              <a:t>wichtigsten und schönsten Resorts in der Slowakei.</a:t>
            </a:r>
            <a:endParaRPr lang="sk-SK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105400" y="1219200"/>
            <a:ext cx="4038600" cy="4419600"/>
          </a:xfrm>
        </p:spPr>
        <p:txBody>
          <a:bodyPr/>
          <a:lstStyle/>
          <a:p>
            <a:r>
              <a:rPr lang="de-DE" dirty="0" smtClean="0">
                <a:latin typeface="Monotype Corsiva" pitchFamily="66" charset="0"/>
              </a:rPr>
              <a:t>Die Flugschanzen haben die schlanke Form . Dieses Objekt hat eine Stahlkonstruktion.</a:t>
            </a:r>
            <a:endParaRPr lang="sk-SK" dirty="0"/>
          </a:p>
        </p:txBody>
      </p:sp>
      <p:pic>
        <p:nvPicPr>
          <p:cNvPr id="1026" name="Picture 2" descr="C:\Users\Senajovci\Desktop\resize_image.ph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7656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enajovci\Desktop\img_3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115616" y="188640"/>
            <a:ext cx="7772400" cy="2438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2800" dirty="0" smtClean="0">
                <a:latin typeface="Monotype Corsiva" pitchFamily="66" charset="0"/>
              </a:rPr>
              <a:t>      </a:t>
            </a:r>
            <a:r>
              <a:rPr lang="de-DE" sz="2800" dirty="0" smtClean="0">
                <a:latin typeface="Monotype Corsiva" pitchFamily="66" charset="0"/>
              </a:rPr>
              <a:t>Das Gebiet liegt auf einer Höhe von 1500 Meter über dem Meeresspiegel im Nationalpark  Hohe Tatra. Es war auf der </a:t>
            </a:r>
            <a:r>
              <a:rPr lang="de-DE" dirty="0" smtClean="0">
                <a:latin typeface="Monotype Corsiva" pitchFamily="66" charset="0"/>
              </a:rPr>
              <a:t>Stelle</a:t>
            </a:r>
            <a:r>
              <a:rPr lang="de-DE" sz="2800" dirty="0" smtClean="0">
                <a:latin typeface="Monotype Corsiva" pitchFamily="66" charset="0"/>
              </a:rPr>
              <a:t> einer älteren </a:t>
            </a:r>
            <a:r>
              <a:rPr lang="de-DE" sz="2800" dirty="0" err="1" smtClean="0">
                <a:latin typeface="Monotype Corsiva" pitchFamily="66" charset="0"/>
              </a:rPr>
              <a:t>Spr</a:t>
            </a:r>
            <a:r>
              <a:rPr lang="sk-SK" sz="2800" dirty="0" smtClean="0">
                <a:latin typeface="Monotype Corsiva" pitchFamily="66" charset="0"/>
              </a:rPr>
              <a:t>u</a:t>
            </a:r>
            <a:r>
              <a:rPr lang="de-DE" sz="2800" dirty="0" err="1" smtClean="0">
                <a:latin typeface="Monotype Corsiva" pitchFamily="66" charset="0"/>
              </a:rPr>
              <a:t>ng</a:t>
            </a:r>
            <a:r>
              <a:rPr lang="sk-SK" sz="2800" dirty="0" err="1" smtClean="0">
                <a:latin typeface="Monotype Corsiva" pitchFamily="66" charset="0"/>
              </a:rPr>
              <a:t>schanze</a:t>
            </a:r>
            <a:r>
              <a:rPr lang="de-DE" sz="2800" dirty="0" smtClean="0">
                <a:latin typeface="Monotype Corsiva" pitchFamily="66" charset="0"/>
              </a:rPr>
              <a:t> </a:t>
            </a:r>
            <a:r>
              <a:rPr lang="de-DE" sz="2800" dirty="0" smtClean="0">
                <a:latin typeface="Monotype Corsiva" pitchFamily="66" charset="0"/>
              </a:rPr>
              <a:t>gebaut. Es war für eine relativ kurze Zeit </a:t>
            </a:r>
            <a:r>
              <a:rPr lang="sk-SK" sz="2800" smtClean="0">
                <a:latin typeface="Monotype Corsiva" pitchFamily="66" charset="0"/>
              </a:rPr>
              <a:t>gebaut</a:t>
            </a:r>
            <a:r>
              <a:rPr lang="de-DE" sz="2800" smtClean="0">
                <a:latin typeface="Monotype Corsiva" pitchFamily="66" charset="0"/>
              </a:rPr>
              <a:t>.</a:t>
            </a:r>
            <a:r>
              <a:rPr lang="sk-SK" sz="2800" dirty="0" smtClean="0">
                <a:latin typeface="Monotype Corsiva" pitchFamily="66" charset="0"/>
              </a:rPr>
              <a:t> </a:t>
            </a:r>
            <a:r>
              <a:rPr lang="de-DE" sz="2800" dirty="0" smtClean="0">
                <a:latin typeface="Monotype Corsiva" pitchFamily="66" charset="0"/>
              </a:rPr>
              <a:t>Abfahrtslauf findet am </a:t>
            </a:r>
            <a:r>
              <a:rPr lang="de-DE" sz="2800" dirty="0" err="1" smtClean="0">
                <a:latin typeface="Monotype Corsiva" pitchFamily="66" charset="0"/>
              </a:rPr>
              <a:t>Interski</a:t>
            </a:r>
            <a:r>
              <a:rPr lang="de-DE" sz="2800" dirty="0" smtClean="0">
                <a:latin typeface="Monotype Corsiva" pitchFamily="66" charset="0"/>
              </a:rPr>
              <a:t> und </a:t>
            </a:r>
            <a:r>
              <a:rPr lang="de-DE" sz="2800" dirty="0" err="1" smtClean="0">
                <a:latin typeface="Monotype Corsiva" pitchFamily="66" charset="0"/>
              </a:rPr>
              <a:t>Solisko</a:t>
            </a:r>
            <a:r>
              <a:rPr lang="sk-SK" sz="2800" dirty="0" smtClean="0">
                <a:latin typeface="Monotype Corsiva" pitchFamily="66" charset="0"/>
              </a:rPr>
              <a:t> </a:t>
            </a:r>
            <a:r>
              <a:rPr lang="sk-SK" sz="2800" dirty="0" err="1" smtClean="0">
                <a:latin typeface="Monotype Corsiva" pitchFamily="66" charset="0"/>
              </a:rPr>
              <a:t>statt</a:t>
            </a:r>
            <a:r>
              <a:rPr lang="de-DE" sz="2800" dirty="0" smtClean="0">
                <a:latin typeface="Monotype Corsiva" pitchFamily="66" charset="0"/>
              </a:rPr>
              <a:t>.</a:t>
            </a:r>
            <a:endParaRPr lang="sk-SK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Senajovci\Desktop\mostí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6732" y="0"/>
            <a:ext cx="10739552" cy="6858000"/>
          </a:xfrm>
          <a:prstGeom prst="rect">
            <a:avLst/>
          </a:prstGeom>
          <a:noFill/>
        </p:spPr>
      </p:pic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676400" y="0"/>
            <a:ext cx="7467600" cy="2895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sk-SK" dirty="0" smtClean="0">
                <a:latin typeface="Monotype Corsiva" pitchFamily="66" charset="0"/>
              </a:rPr>
              <a:t>    L</a:t>
            </a:r>
            <a:r>
              <a:rPr lang="de-DE" dirty="0" err="1" smtClean="0">
                <a:latin typeface="Monotype Corsiva" pitchFamily="66" charset="0"/>
              </a:rPr>
              <a:t>anglaufstadion</a:t>
            </a:r>
            <a:r>
              <a:rPr lang="de-DE" dirty="0" smtClean="0">
                <a:latin typeface="Monotype Corsiva" pitchFamily="66" charset="0"/>
              </a:rPr>
              <a:t>, 240 m lang und 35 m </a:t>
            </a:r>
            <a:r>
              <a:rPr lang="de-DE" dirty="0" err="1" smtClean="0">
                <a:latin typeface="Monotype Corsiva" pitchFamily="66" charset="0"/>
              </a:rPr>
              <a:t>brei</a:t>
            </a:r>
            <a:r>
              <a:rPr lang="sk-SK" dirty="0" smtClean="0">
                <a:latin typeface="Monotype Corsiva" pitchFamily="66" charset="0"/>
              </a:rPr>
              <a:t>t.</a:t>
            </a:r>
            <a:r>
              <a:rPr lang="de-DE" dirty="0" smtClean="0">
                <a:latin typeface="Monotype Corsiva" pitchFamily="66" charset="0"/>
              </a:rPr>
              <a:t>Dieses Stadion hat auf beiden Seiten eine Tribüne. Die Tribünen haben eine Kapazität von 60.000 Zuschauern. Auf der rechten ist das Schiedsverfahren Turm.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de-DE" dirty="0" smtClean="0">
                <a:latin typeface="Monotype Corsiva" pitchFamily="66" charset="0"/>
              </a:rPr>
              <a:t>Dieser Turm hat die Form eines Rechtecks. </a:t>
            </a:r>
          </a:p>
          <a:p>
            <a:endParaRPr lang="sk-SK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C:\Users\Pavol\Desktop\nemcina\DSCN55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Čiarová bublina 1 4"/>
          <p:cNvSpPr/>
          <p:nvPr/>
        </p:nvSpPr>
        <p:spPr>
          <a:xfrm>
            <a:off x="4499992" y="4365104"/>
            <a:ext cx="3672408" cy="864096"/>
          </a:xfrm>
          <a:prstGeom prst="borderCallout1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Der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Parkplatz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Čiarová bublina 1 5"/>
          <p:cNvSpPr/>
          <p:nvPr/>
        </p:nvSpPr>
        <p:spPr>
          <a:xfrm>
            <a:off x="5004048" y="404664"/>
            <a:ext cx="3672408" cy="864096"/>
          </a:xfrm>
          <a:prstGeom prst="borderCallout1">
            <a:avLst>
              <a:gd name="adj1" fmla="val 18750"/>
              <a:gd name="adj2" fmla="val -8333"/>
              <a:gd name="adj3" fmla="val 166225"/>
              <a:gd name="adj4" fmla="val -6514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Die</a:t>
            </a:r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Eisenbahn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DSCN5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0"/>
            <a:ext cx="4427984" cy="6858000"/>
          </a:xfrm>
          <a:prstGeom prst="rect">
            <a:avLst/>
          </a:prstGeom>
        </p:spPr>
      </p:pic>
      <p:pic>
        <p:nvPicPr>
          <p:cNvPr id="4" name="Obrázok 3" descr="DSCN5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latin typeface="Monotype Corsiva" pitchFamily="66" charset="0"/>
              </a:rPr>
              <a:t>Eichhörnchenpark</a:t>
            </a:r>
            <a:endParaRPr lang="sk-SK" dirty="0"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>
                <a:latin typeface="Monotype Corsiva" pitchFamily="66" charset="0"/>
              </a:rPr>
              <a:t>e</a:t>
            </a:r>
            <a:r>
              <a:rPr lang="sk-SK" dirty="0" err="1" smtClean="0">
                <a:latin typeface="Monotype Corsiva" pitchFamily="66" charset="0"/>
              </a:rPr>
              <a:t>r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hat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zwei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Strecken</a:t>
            </a:r>
            <a:endParaRPr lang="sk-SK" dirty="0" smtClean="0">
              <a:latin typeface="Monotype Corsiva" pitchFamily="66" charset="0"/>
            </a:endParaRPr>
          </a:p>
          <a:p>
            <a:r>
              <a:rPr lang="sk-SK" dirty="0" err="1" smtClean="0">
                <a:latin typeface="Monotype Corsiva" pitchFamily="66" charset="0"/>
              </a:rPr>
              <a:t>längere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Eichhörnchenstrecke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ist</a:t>
            </a:r>
            <a:r>
              <a:rPr lang="sk-SK" dirty="0" smtClean="0">
                <a:latin typeface="Monotype Corsiva" pitchFamily="66" charset="0"/>
              </a:rPr>
              <a:t> 320 m </a:t>
            </a:r>
            <a:r>
              <a:rPr lang="sk-SK" dirty="0" err="1" smtClean="0">
                <a:latin typeface="Monotype Corsiva" pitchFamily="66" charset="0"/>
              </a:rPr>
              <a:t>lang</a:t>
            </a:r>
            <a:endParaRPr lang="sk-SK" dirty="0" smtClean="0">
              <a:latin typeface="Monotype Corsiva" pitchFamily="66" charset="0"/>
            </a:endParaRPr>
          </a:p>
          <a:p>
            <a:r>
              <a:rPr lang="sk-SK" dirty="0" err="1" smtClean="0">
                <a:latin typeface="Monotype Corsiva" pitchFamily="66" charset="0"/>
              </a:rPr>
              <a:t>sie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hat</a:t>
            </a:r>
            <a:r>
              <a:rPr lang="sk-SK" dirty="0" smtClean="0">
                <a:latin typeface="Monotype Corsiva" pitchFamily="66" charset="0"/>
              </a:rPr>
              <a:t> 25 </a:t>
            </a:r>
            <a:r>
              <a:rPr lang="sk-SK" dirty="0" err="1" smtClean="0">
                <a:latin typeface="Monotype Corsiva" pitchFamily="66" charset="0"/>
              </a:rPr>
              <a:t>Hindernisse</a:t>
            </a:r>
            <a:endParaRPr lang="sk-SK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latin typeface="Monotype Corsiva" pitchFamily="66" charset="0"/>
              </a:rPr>
              <a:t>Hier </a:t>
            </a:r>
            <a:r>
              <a:rPr lang="sk-SK" dirty="0" err="1" smtClean="0">
                <a:latin typeface="Monotype Corsiva" pitchFamily="66" charset="0"/>
              </a:rPr>
              <a:t>ist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kein</a:t>
            </a:r>
            <a:r>
              <a:rPr lang="sk-SK" dirty="0" smtClean="0">
                <a:latin typeface="Monotype Corsiva" pitchFamily="66" charset="0"/>
              </a:rPr>
              <a:t> </a:t>
            </a:r>
            <a:r>
              <a:rPr lang="sk-SK" dirty="0" err="1" smtClean="0">
                <a:latin typeface="Monotype Corsiva" pitchFamily="66" charset="0"/>
              </a:rPr>
              <a:t>Nebel</a:t>
            </a:r>
            <a:endParaRPr lang="sk-SK" dirty="0">
              <a:latin typeface="Monotype Corsiva" pitchFamily="66" charset="0"/>
            </a:endParaRPr>
          </a:p>
        </p:txBody>
      </p:sp>
      <p:pic>
        <p:nvPicPr>
          <p:cNvPr id="4" name="Zástupný symbol obsahu 3" descr="P71101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139952" cy="4824536"/>
          </a:xfrm>
        </p:spPr>
      </p:pic>
      <p:pic>
        <p:nvPicPr>
          <p:cNvPr id="5" name="Obrázok 4" descr="P7110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44824"/>
            <a:ext cx="4544996" cy="493891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DSCN56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chemeClr val="bg1"/>
                </a:solidFill>
                <a:latin typeface="Monotype Corsiva" pitchFamily="66" charset="0"/>
              </a:rPr>
              <a:t>Die</a:t>
            </a:r>
            <a:r>
              <a:rPr lang="sk-SK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sk-SK" dirty="0" err="1" smtClean="0">
                <a:solidFill>
                  <a:schemeClr val="bg1"/>
                </a:solidFill>
                <a:latin typeface="Monotype Corsiva" pitchFamily="66" charset="0"/>
              </a:rPr>
              <a:t>Informationstafel</a:t>
            </a:r>
            <a:endParaRPr lang="sk-SK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k-SK" dirty="0" smtClean="0"/>
              <a:t>    </a:t>
            </a:r>
            <a:r>
              <a:rPr lang="sk-SK" dirty="0" smtClean="0">
                <a:latin typeface="Monotype Corsiva" pitchFamily="66" charset="0"/>
              </a:rPr>
              <a:t>Hier </a:t>
            </a:r>
            <a:r>
              <a:rPr lang="sk-SK" dirty="0" err="1" smtClean="0">
                <a:latin typeface="Monotype Corsiva" pitchFamily="66" charset="0"/>
              </a:rPr>
              <a:t>gibt</a:t>
            </a:r>
            <a:r>
              <a:rPr lang="sk-SK" dirty="0" smtClean="0">
                <a:latin typeface="Monotype Corsiva" pitchFamily="66" charset="0"/>
              </a:rPr>
              <a:t> es </a:t>
            </a:r>
            <a:r>
              <a:rPr lang="sk-SK" dirty="0" err="1" smtClean="0">
                <a:latin typeface="Monotype Corsiva" pitchFamily="66" charset="0"/>
              </a:rPr>
              <a:t>Informationen</a:t>
            </a:r>
            <a:r>
              <a:rPr lang="sk-SK" dirty="0" smtClean="0">
                <a:latin typeface="Monotype Corsiva" pitchFamily="66" charset="0"/>
              </a:rPr>
              <a:t> uber: </a:t>
            </a:r>
          </a:p>
          <a:p>
            <a:r>
              <a:rPr lang="sk-SK" dirty="0" smtClean="0">
                <a:latin typeface="Monotype Corsiva" pitchFamily="66" charset="0"/>
              </a:rPr>
              <a:t>Štrbské pleso</a:t>
            </a:r>
          </a:p>
          <a:p>
            <a:r>
              <a:rPr lang="sk-SK" dirty="0" smtClean="0">
                <a:latin typeface="Monotype Corsiva" pitchFamily="66" charset="0"/>
              </a:rPr>
              <a:t>Popradské pleso</a:t>
            </a:r>
          </a:p>
          <a:p>
            <a:r>
              <a:rPr lang="sk-SK" dirty="0" err="1" smtClean="0">
                <a:latin typeface="Monotype Corsiva" pitchFamily="66" charset="0"/>
              </a:rPr>
              <a:t>Sportareal</a:t>
            </a:r>
            <a:endParaRPr lang="sk-SK" dirty="0" smtClean="0">
              <a:latin typeface="Monotype Corsiva" pitchFamily="66" charset="0"/>
            </a:endParaRPr>
          </a:p>
          <a:p>
            <a:r>
              <a:rPr lang="sk-SK" dirty="0" err="1" smtClean="0">
                <a:latin typeface="Monotype Corsiva" pitchFamily="66" charset="0"/>
              </a:rPr>
              <a:t>Hotels</a:t>
            </a:r>
            <a:endParaRPr lang="sk-SK" dirty="0" smtClean="0">
              <a:latin typeface="Monotype Corsiva" pitchFamily="66" charset="0"/>
            </a:endParaRPr>
          </a:p>
          <a:p>
            <a:r>
              <a:rPr lang="sk-SK" dirty="0" err="1" smtClean="0">
                <a:latin typeface="Monotype Corsiva" pitchFamily="66" charset="0"/>
              </a:rPr>
              <a:t>Natur</a:t>
            </a:r>
            <a:endParaRPr lang="sk-SK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DSCN5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najovci\Desktop\306924_1919151630585_1595862870_31488729_15650488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251520" y="1124744"/>
            <a:ext cx="8507288" cy="749491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k-SK" dirty="0" smtClean="0">
                <a:solidFill>
                  <a:srgbClr val="FFFF00"/>
                </a:solidFill>
              </a:rPr>
              <a:t> </a:t>
            </a:r>
            <a:r>
              <a:rPr lang="sk-SK" sz="3300" dirty="0" smtClean="0">
                <a:latin typeface="Monotype Corsiva" pitchFamily="66" charset="0"/>
              </a:rPr>
              <a:t>Pavol Šarišský, Tomáš </a:t>
            </a:r>
            <a:r>
              <a:rPr lang="sk-SK" sz="3300" dirty="0" err="1" smtClean="0">
                <a:latin typeface="Monotype Corsiva" pitchFamily="66" charset="0"/>
              </a:rPr>
              <a:t>Chomjak</a:t>
            </a:r>
            <a:r>
              <a:rPr lang="sk-SK" sz="3300" dirty="0" smtClean="0">
                <a:latin typeface="Monotype Corsiva" pitchFamily="66" charset="0"/>
              </a:rPr>
              <a:t>, Michal </a:t>
            </a:r>
            <a:r>
              <a:rPr lang="sk-SK" sz="3300" dirty="0" err="1" smtClean="0">
                <a:latin typeface="Monotype Corsiva" pitchFamily="66" charset="0"/>
              </a:rPr>
              <a:t>Mergeš</a:t>
            </a:r>
            <a:r>
              <a:rPr lang="sk-SK" sz="3300" dirty="0" smtClean="0">
                <a:latin typeface="Monotype Corsiva" pitchFamily="66" charset="0"/>
              </a:rPr>
              <a:t>, Tomáš </a:t>
            </a:r>
            <a:r>
              <a:rPr lang="sk-SK" sz="3300" dirty="0" err="1" smtClean="0">
                <a:latin typeface="Monotype Corsiva" pitchFamily="66" charset="0"/>
              </a:rPr>
              <a:t>Adamkovič</a:t>
            </a:r>
            <a:r>
              <a:rPr lang="sk-SK" sz="3300" dirty="0" smtClean="0">
                <a:latin typeface="Monotype Corsiva" pitchFamily="66" charset="0"/>
              </a:rPr>
              <a:t> </a:t>
            </a:r>
          </a:p>
          <a:p>
            <a:pPr>
              <a:buNone/>
            </a:pPr>
            <a:r>
              <a:rPr lang="sk-SK" sz="3300" dirty="0" err="1" smtClean="0">
                <a:latin typeface="Monotype Corsiva" pitchFamily="66" charset="0"/>
              </a:rPr>
              <a:t>und</a:t>
            </a:r>
            <a:r>
              <a:rPr lang="sk-SK" sz="3300" dirty="0" smtClean="0">
                <a:latin typeface="Monotype Corsiva" pitchFamily="66" charset="0"/>
              </a:rPr>
              <a:t> Igor Senaj                                                                                                   </a:t>
            </a:r>
            <a:r>
              <a:rPr lang="sk-SK" dirty="0" smtClean="0">
                <a:latin typeface="Monotype Corsiva" pitchFamily="66" charset="0"/>
              </a:rPr>
              <a:t>II.D</a:t>
            </a:r>
            <a:endParaRPr lang="sk-SK" dirty="0">
              <a:latin typeface="Monotype Corsiva" pitchFamily="66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-324544" y="0"/>
            <a:ext cx="9144000" cy="980728"/>
          </a:xfrm>
        </p:spPr>
        <p:txBody>
          <a:bodyPr>
            <a:normAutofit/>
          </a:bodyPr>
          <a:lstStyle/>
          <a:p>
            <a:r>
              <a:rPr lang="sk-SK" sz="3600" b="1" dirty="0" smtClean="0"/>
              <a:t>     </a:t>
            </a:r>
            <a:r>
              <a:rPr lang="sk-SK" sz="3600" b="1" dirty="0" smtClean="0">
                <a:latin typeface="Monotype Corsiva" pitchFamily="66" charset="0"/>
              </a:rPr>
              <a:t>Danke </a:t>
            </a:r>
            <a:r>
              <a:rPr lang="de-DE" sz="3600" b="1" dirty="0" smtClean="0">
                <a:latin typeface="Monotype Corsiva" pitchFamily="66" charset="0"/>
              </a:rPr>
              <a:t>für</a:t>
            </a:r>
            <a:r>
              <a:rPr lang="sk-SK" sz="3600" b="1" dirty="0" smtClean="0">
                <a:latin typeface="Monotype Corsiva" pitchFamily="66" charset="0"/>
              </a:rPr>
              <a:t> eure </a:t>
            </a:r>
            <a:r>
              <a:rPr lang="de-DE" sz="3600" b="1" dirty="0" smtClean="0">
                <a:latin typeface="Monotype Corsiva" pitchFamily="66" charset="0"/>
              </a:rPr>
              <a:t>Aufmerksamkeit.</a:t>
            </a:r>
            <a:endParaRPr lang="sk-SK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C:\Users\Pavol\Desktop\nemcina\DSCN5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Čiarová bublina 1 4"/>
          <p:cNvSpPr/>
          <p:nvPr/>
        </p:nvSpPr>
        <p:spPr>
          <a:xfrm>
            <a:off x="2771800" y="4941168"/>
            <a:ext cx="3672408" cy="864096"/>
          </a:xfrm>
          <a:prstGeom prst="borderCallout1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Michal</a:t>
            </a:r>
            <a:r>
              <a:rPr lang="en-US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’s</a:t>
            </a:r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Schuh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8" name="Picture 4" descr="C:\Users\Pavol\Desktop\nemcina\DSCN5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58762"/>
          </a:xfrm>
          <a:prstGeom prst="rect">
            <a:avLst/>
          </a:prstGeom>
          <a:noFill/>
        </p:spPr>
      </p:pic>
      <p:sp>
        <p:nvSpPr>
          <p:cNvPr id="9" name="Čiarová bublina 1 8"/>
          <p:cNvSpPr/>
          <p:nvPr/>
        </p:nvSpPr>
        <p:spPr>
          <a:xfrm>
            <a:off x="2411760" y="5445224"/>
            <a:ext cx="4752528" cy="864096"/>
          </a:xfrm>
          <a:prstGeom prst="borderCallout1">
            <a:avLst>
              <a:gd name="adj1" fmla="val 18750"/>
              <a:gd name="adj2" fmla="val -8333"/>
              <a:gd name="adj3" fmla="val -159380"/>
              <a:gd name="adj4" fmla="val -3862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Die</a:t>
            </a:r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Informationstafel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Users\Pavol\Desktop\nemcina\DSCN55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Čiarová bublina 1 5"/>
          <p:cNvSpPr/>
          <p:nvPr/>
        </p:nvSpPr>
        <p:spPr>
          <a:xfrm>
            <a:off x="4932040" y="2204864"/>
            <a:ext cx="3672408" cy="864096"/>
          </a:xfrm>
          <a:prstGeom prst="borderCallout1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Die</a:t>
            </a:r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Elektrische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C:\Users\Pavol\Desktop\nemcina\DSCN5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Čiarová bublina 1 4"/>
          <p:cNvSpPr/>
          <p:nvPr/>
        </p:nvSpPr>
        <p:spPr>
          <a:xfrm>
            <a:off x="2987824" y="5589240"/>
            <a:ext cx="3024336" cy="864096"/>
          </a:xfrm>
          <a:prstGeom prst="borderCallout1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Der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Bahnhof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Čiarová bublina 1 5"/>
          <p:cNvSpPr/>
          <p:nvPr/>
        </p:nvSpPr>
        <p:spPr>
          <a:xfrm>
            <a:off x="4932040" y="2204864"/>
            <a:ext cx="3672408" cy="864096"/>
          </a:xfrm>
          <a:prstGeom prst="borderCallout1">
            <a:avLst>
              <a:gd name="adj1" fmla="val 116432"/>
              <a:gd name="adj2" fmla="val 39550"/>
              <a:gd name="adj3" fmla="val 249254"/>
              <a:gd name="adj4" fmla="val 7045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Der</a:t>
            </a:r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Eisenbahner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Čiarová bublina 1 6"/>
          <p:cNvSpPr/>
          <p:nvPr/>
        </p:nvSpPr>
        <p:spPr>
          <a:xfrm>
            <a:off x="1547664" y="260648"/>
            <a:ext cx="2520280" cy="864096"/>
          </a:xfrm>
          <a:prstGeom prst="borderCallout1">
            <a:avLst>
              <a:gd name="adj1" fmla="val 18750"/>
              <a:gd name="adj2" fmla="val -8333"/>
              <a:gd name="adj3" fmla="val 21330"/>
              <a:gd name="adj4" fmla="val -875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40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Der </a:t>
            </a:r>
            <a:r>
              <a:rPr lang="sk-SK" sz="4000" b="1" dirty="0" err="1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Nebel</a:t>
            </a:r>
            <a:endParaRPr lang="sk-SK" sz="4000" b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pic>
        <p:nvPicPr>
          <p:cNvPr id="2052" name="Picture 4" descr="E:\Net\Miso2\tt\DSCN5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72013" y="0"/>
            <a:ext cx="14474826" cy="790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-244475" y="0"/>
            <a:ext cx="4587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sk-SK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8600" y="0"/>
            <a:ext cx="8915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k-SK" dirty="0">
                <a:latin typeface="Monotype Corsiva" pitchFamily="66" charset="0"/>
              </a:rPr>
              <a:t>                                  </a:t>
            </a:r>
            <a:r>
              <a:rPr lang="cs-CZ" b="1" dirty="0">
                <a:latin typeface="Monotype Corsiva" pitchFamily="66" charset="0"/>
              </a:rPr>
              <a:t>Hotel CROCUS</a:t>
            </a:r>
            <a:endParaRPr lang="sk-SK" b="1" dirty="0">
              <a:latin typeface="Monotype Corsiva" pitchFamily="66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sz="1800" dirty="0">
                <a:latin typeface="Monotype Corsiva" pitchFamily="66" charset="0"/>
              </a:rPr>
              <a:t>L</a:t>
            </a:r>
            <a:r>
              <a:rPr lang="cs-CZ" sz="1800" dirty="0" err="1">
                <a:latin typeface="Monotype Corsiva" pitchFamily="66" charset="0"/>
              </a:rPr>
              <a:t>iegt</a:t>
            </a:r>
            <a:r>
              <a:rPr lang="cs-CZ" sz="1800" dirty="0">
                <a:latin typeface="Monotype Corsiva" pitchFamily="66" charset="0"/>
              </a:rPr>
              <a:t> direkt </a:t>
            </a:r>
            <a:r>
              <a:rPr lang="cs-CZ" sz="1800" dirty="0" err="1">
                <a:latin typeface="Monotype Corsiva" pitchFamily="66" charset="0"/>
              </a:rPr>
              <a:t>im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Zentrum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von</a:t>
            </a:r>
            <a:r>
              <a:rPr lang="cs-CZ" sz="1800" dirty="0">
                <a:latin typeface="Monotype Corsiva" pitchFamily="66" charset="0"/>
              </a:rPr>
              <a:t> Štrbské Pleso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zwischen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dem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Zentralparkplatz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und</a:t>
            </a:r>
            <a:r>
              <a:rPr lang="sk-SK" sz="1800" dirty="0">
                <a:latin typeface="Monotype Corsiva" pitchFamily="66" charset="0"/>
              </a:rPr>
              <a:t> der </a:t>
            </a:r>
            <a:r>
              <a:rPr lang="sk-SK" sz="1800" dirty="0" err="1">
                <a:latin typeface="Monotype Corsiva" pitchFamily="66" charset="0"/>
              </a:rPr>
              <a:t>Eisenbahnstation</a:t>
            </a:r>
            <a:r>
              <a:rPr lang="sk-SK" sz="1800" dirty="0">
                <a:latin typeface="Monotype Corsiva" pitchFamily="66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sz="1800" dirty="0" err="1">
                <a:latin typeface="Monotype Corsiva" pitchFamily="66" charset="0"/>
              </a:rPr>
              <a:t>Hat</a:t>
            </a:r>
            <a:r>
              <a:rPr lang="sk-SK" sz="1800" dirty="0">
                <a:latin typeface="Monotype Corsiva" pitchFamily="66" charset="0"/>
              </a:rPr>
              <a:t> 65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komfortable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Zimmer</a:t>
            </a:r>
            <a:r>
              <a:rPr lang="sk-SK" sz="1800" dirty="0">
                <a:latin typeface="Monotype Corsiva" pitchFamily="66" charset="0"/>
              </a:rPr>
              <a:t>. In </a:t>
            </a:r>
            <a:r>
              <a:rPr lang="sk-SK" sz="1800" dirty="0" err="1">
                <a:latin typeface="Monotype Corsiva" pitchFamily="66" charset="0"/>
              </a:rPr>
              <a:t>den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Zimmern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haben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die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Gäste</a:t>
            </a:r>
            <a:r>
              <a:rPr lang="sk-SK" sz="1800" dirty="0">
                <a:latin typeface="Monotype Corsiva" pitchFamily="66" charset="0"/>
              </a:rPr>
              <a:t> TV-SAT, </a:t>
            </a:r>
            <a:r>
              <a:rPr lang="sk-SK" sz="1800" dirty="0" err="1">
                <a:latin typeface="Monotype Corsiva" pitchFamily="66" charset="0"/>
              </a:rPr>
              <a:t>kostenlosen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Internetanschluss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Safe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Telephon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Kaminofen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Kochecke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und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separaten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Kleiderschrank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zur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Verfügung</a:t>
            </a:r>
            <a:r>
              <a:rPr lang="sk-SK" sz="1800" dirty="0">
                <a:latin typeface="Monotype Corsiva" pitchFamily="66" charset="0"/>
              </a:rPr>
              <a:t>. </a:t>
            </a:r>
            <a:r>
              <a:rPr lang="sk-SK" sz="1800" dirty="0" err="1">
                <a:latin typeface="Monotype Corsiva" pitchFamily="66" charset="0"/>
              </a:rPr>
              <a:t>Für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die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Hotelgäste</a:t>
            </a:r>
            <a:r>
              <a:rPr lang="sk-SK" sz="1800" dirty="0">
                <a:latin typeface="Monotype Corsiva" pitchFamily="66" charset="0"/>
              </a:rPr>
              <a:t> - </a:t>
            </a:r>
            <a:r>
              <a:rPr lang="sk-SK" sz="1800" dirty="0" err="1">
                <a:latin typeface="Monotype Corsiva" pitchFamily="66" charset="0"/>
              </a:rPr>
              <a:t>Jacuzzi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Infra-Sauna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Finische</a:t>
            </a:r>
            <a:r>
              <a:rPr lang="sk-SK" sz="1800" dirty="0">
                <a:latin typeface="Monotype Corsiva" pitchFamily="66" charset="0"/>
              </a:rPr>
              <a:t> Sauna </a:t>
            </a:r>
            <a:r>
              <a:rPr lang="sk-SK" sz="1800" dirty="0" err="1">
                <a:latin typeface="Monotype Corsiva" pitchFamily="66" charset="0"/>
              </a:rPr>
              <a:t>und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Massageduschen</a:t>
            </a:r>
            <a:r>
              <a:rPr lang="sk-SK" sz="1800" dirty="0">
                <a:latin typeface="Monotype Corsiva" pitchFamily="66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sk-SK" sz="1800" dirty="0">
                <a:latin typeface="Monotype Corsiva" pitchFamily="66" charset="0"/>
              </a:rPr>
              <a:t>Im </a:t>
            </a:r>
            <a:r>
              <a:rPr lang="sk-SK" sz="1800" dirty="0" err="1">
                <a:latin typeface="Monotype Corsiva" pitchFamily="66" charset="0"/>
              </a:rPr>
              <a:t>Restaurant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werden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traditionelle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slowakische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Speisen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angeboten</a:t>
            </a:r>
            <a:r>
              <a:rPr lang="sk-SK" sz="1800" dirty="0">
                <a:latin typeface="Monotype Corsiva" pitchFamily="66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cs-CZ" sz="18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pic>
        <p:nvPicPr>
          <p:cNvPr id="3076" name="Picture 4" descr="E:\Net\Miso2\tt\DSCN5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10858500"/>
            <a:ext cx="10555287" cy="791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E:\Net\Miso2\tt\DSCN5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0" y="-10858500"/>
            <a:ext cx="10555287" cy="791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E:\Net\Miso2\tt\DSCN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19200" y="-533400"/>
            <a:ext cx="10541000" cy="790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23528" y="0"/>
            <a:ext cx="54864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 dirty="0" err="1">
                <a:latin typeface="Monotype Corsiva" pitchFamily="66" charset="0"/>
              </a:rPr>
              <a:t>Luxusappartmenthaus</a:t>
            </a:r>
            <a:r>
              <a:rPr lang="cs-CZ" sz="2800" b="1" dirty="0">
                <a:latin typeface="Monotype Corsiva" pitchFamily="66" charset="0"/>
              </a:rPr>
              <a:t> OLIVER</a:t>
            </a:r>
            <a:endParaRPr lang="sk-SK" sz="2800" b="1" dirty="0"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sk-SK" sz="1800" dirty="0">
                <a:latin typeface="Monotype Corsiva" pitchFamily="66" charset="0"/>
              </a:rPr>
              <a:t>-</a:t>
            </a:r>
            <a:r>
              <a:rPr lang="cs-CZ" sz="1800" dirty="0" err="1">
                <a:latin typeface="Monotype Corsiva" pitchFamily="66" charset="0"/>
              </a:rPr>
              <a:t>Appartmen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bietet</a:t>
            </a:r>
            <a:r>
              <a:rPr lang="cs-CZ" sz="1800" dirty="0">
                <a:latin typeface="Monotype Corsiva" pitchFamily="66" charset="0"/>
              </a:rPr>
              <a:t> 57 </a:t>
            </a:r>
            <a:r>
              <a:rPr lang="cs-CZ" sz="1800" dirty="0" err="1">
                <a:latin typeface="Monotype Corsiva" pitchFamily="66" charset="0"/>
              </a:rPr>
              <a:t>Appartements</a:t>
            </a:r>
            <a:r>
              <a:rPr lang="sk-SK" sz="1800" dirty="0">
                <a:latin typeface="Monotype Corsiva" pitchFamily="66" charset="0"/>
              </a:rPr>
              <a:t>. </a:t>
            </a:r>
            <a:r>
              <a:rPr lang="sk-SK" sz="1800" dirty="0" err="1">
                <a:latin typeface="Monotype Corsiva" pitchFamily="66" charset="0"/>
              </a:rPr>
              <a:t>Liegt</a:t>
            </a:r>
            <a:r>
              <a:rPr lang="sk-SK" sz="1800" dirty="0">
                <a:latin typeface="Monotype Corsiva" pitchFamily="66" charset="0"/>
              </a:rPr>
              <a:t> im </a:t>
            </a:r>
            <a:r>
              <a:rPr lang="sk-SK" sz="1800" dirty="0" err="1">
                <a:latin typeface="Monotype Corsiva" pitchFamily="66" charset="0"/>
              </a:rPr>
              <a:t>Zentrum</a:t>
            </a:r>
            <a:r>
              <a:rPr lang="sk-SK" sz="1800" dirty="0">
                <a:latin typeface="Monotype Corsiva" pitchFamily="66" charset="0"/>
              </a:rPr>
              <a:t> von Štrbské Pleso.</a:t>
            </a:r>
          </a:p>
          <a:p>
            <a:pPr>
              <a:spcBef>
                <a:spcPct val="50000"/>
              </a:spcBef>
            </a:pPr>
            <a:r>
              <a:rPr lang="sk-SK" sz="1800" dirty="0">
                <a:latin typeface="Monotype Corsiva" pitchFamily="66" charset="0"/>
              </a:rPr>
              <a:t>-In </a:t>
            </a:r>
            <a:r>
              <a:rPr lang="sk-SK" sz="1800" dirty="0" err="1">
                <a:latin typeface="Monotype Corsiva" pitchFamily="66" charset="0"/>
              </a:rPr>
              <a:t>dem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Appartementhaus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ist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Wellnesszentrum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mit</a:t>
            </a:r>
            <a:r>
              <a:rPr lang="sk-SK" sz="1800" dirty="0">
                <a:latin typeface="Monotype Corsiva" pitchFamily="66" charset="0"/>
              </a:rPr>
              <a:t> Sauna, </a:t>
            </a:r>
            <a:r>
              <a:rPr lang="sk-SK" sz="1800" dirty="0" err="1">
                <a:latin typeface="Monotype Corsiva" pitchFamily="66" charset="0"/>
              </a:rPr>
              <a:t>Dampfbad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Massagen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und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Fitness</a:t>
            </a:r>
            <a:r>
              <a:rPr lang="sk-SK" sz="1800" dirty="0">
                <a:latin typeface="Monotype Corsiva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sk-SK" sz="1800" dirty="0">
                <a:latin typeface="Monotype Corsiva" pitchFamily="66" charset="0"/>
              </a:rPr>
              <a:t>Es </a:t>
            </a:r>
            <a:r>
              <a:rPr lang="sk-SK" sz="1800" dirty="0" err="1">
                <a:latin typeface="Monotype Corsiva" pitchFamily="66" charset="0"/>
              </a:rPr>
              <a:t>hat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ein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Restaurant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und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einen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Raum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mit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Billiarde</a:t>
            </a:r>
            <a:r>
              <a:rPr lang="sk-SK" sz="1800" dirty="0">
                <a:latin typeface="Monotype Corsiva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cs-CZ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smtClean="0"/>
          </a:p>
        </p:txBody>
      </p:sp>
      <p:pic>
        <p:nvPicPr>
          <p:cNvPr id="4100" name="Picture 4" descr="E:\Net\Miso2\tt\DSCN5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381000"/>
            <a:ext cx="10509250" cy="788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936625" y="0"/>
            <a:ext cx="8207375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 dirty="0">
                <a:latin typeface="Monotype Corsiva" pitchFamily="66" charset="0"/>
              </a:rPr>
              <a:t>Grand Hotel </a:t>
            </a:r>
            <a:r>
              <a:rPr lang="cs-CZ" sz="2800" b="1" dirty="0" err="1">
                <a:latin typeface="Monotype Corsiva" pitchFamily="66" charset="0"/>
              </a:rPr>
              <a:t>Kempinski</a:t>
            </a:r>
            <a:endParaRPr lang="sk-SK" sz="2800" b="1" dirty="0">
              <a:latin typeface="Monotype Corsiva" pitchFamily="66" charset="0"/>
            </a:endParaRPr>
          </a:p>
          <a:p>
            <a:pPr>
              <a:spcBef>
                <a:spcPct val="50000"/>
              </a:spcBef>
            </a:pPr>
            <a:r>
              <a:rPr lang="sk-SK" sz="1800" dirty="0">
                <a:latin typeface="Monotype Corsiva" pitchFamily="66" charset="0"/>
              </a:rPr>
              <a:t>L</a:t>
            </a:r>
            <a:r>
              <a:rPr lang="cs-CZ" sz="1800" dirty="0" err="1">
                <a:latin typeface="Monotype Corsiva" pitchFamily="66" charset="0"/>
              </a:rPr>
              <a:t>iegt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inmitten</a:t>
            </a:r>
            <a:r>
              <a:rPr lang="cs-CZ" sz="1800" dirty="0">
                <a:latin typeface="Monotype Corsiva" pitchFamily="66" charset="0"/>
              </a:rPr>
              <a:t> des Tatra-</a:t>
            </a:r>
            <a:r>
              <a:rPr lang="cs-CZ" sz="1800" dirty="0" err="1">
                <a:latin typeface="Monotype Corsiva" pitchFamily="66" charset="0"/>
              </a:rPr>
              <a:t>Gebirges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am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Seeufer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von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</a:rPr>
              <a:t>Strbske</a:t>
            </a:r>
            <a:r>
              <a:rPr lang="cs-CZ" sz="1800" dirty="0">
                <a:latin typeface="Monotype Corsiva" pitchFamily="66" charset="0"/>
              </a:rPr>
              <a:t> Pleso. </a:t>
            </a:r>
            <a:r>
              <a:rPr lang="sk-SK" sz="1800" dirty="0">
                <a:latin typeface="Monotype Corsiva" pitchFamily="66" charset="0"/>
              </a:rPr>
              <a:t>Hotel </a:t>
            </a:r>
            <a:r>
              <a:rPr lang="sk-SK" sz="1800" dirty="0" err="1">
                <a:latin typeface="Monotype Corsiva" pitchFamily="66" charset="0"/>
              </a:rPr>
              <a:t>hat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cs-CZ" sz="1800" dirty="0">
                <a:latin typeface="Monotype Corsiva" pitchFamily="66" charset="0"/>
              </a:rPr>
              <a:t>78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Zimmer</a:t>
            </a:r>
            <a:r>
              <a:rPr lang="cs-CZ" sz="1800" dirty="0">
                <a:latin typeface="Monotype Corsiva" pitchFamily="66" charset="0"/>
              </a:rPr>
              <a:t>,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zwei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cs-CZ" sz="1800" dirty="0">
                <a:latin typeface="Monotype Corsiva" pitchFamily="66" charset="0"/>
                <a:cs typeface="Times New Roman" charset="0"/>
              </a:rPr>
              <a:t> </a:t>
            </a:r>
            <a:r>
              <a:rPr lang="cs-CZ" sz="1800" dirty="0" err="1">
                <a:latin typeface="Monotype Corsiva" pitchFamily="66" charset="0"/>
                <a:cs typeface="Times New Roman" charset="0"/>
              </a:rPr>
              <a:t>barrierenlose</a:t>
            </a:r>
            <a:r>
              <a:rPr lang="cs-CZ" sz="1800" dirty="0">
                <a:latin typeface="Monotype Corsiva" pitchFamily="66" charset="0"/>
              </a:rPr>
              <a:t> 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cs-CZ" sz="1800" dirty="0" err="1">
                <a:latin typeface="Monotype Corsiva" pitchFamily="66" charset="0"/>
                <a:cs typeface="Times New Roman" charset="0"/>
              </a:rPr>
              <a:t>Räume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zwei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Honeymoon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Appartements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und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Präsidentenappartement</a:t>
            </a:r>
            <a:r>
              <a:rPr lang="sk-SK" sz="1800" dirty="0">
                <a:latin typeface="Monotype Corsiva" pitchFamily="66" charset="0"/>
              </a:rPr>
              <a:t>. Hotel </a:t>
            </a:r>
            <a:r>
              <a:rPr lang="sk-SK" sz="1800" dirty="0" err="1">
                <a:latin typeface="Monotype Corsiva" pitchFamily="66" charset="0"/>
              </a:rPr>
              <a:t>hat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ein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Hallenbad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Finnische</a:t>
            </a:r>
            <a:r>
              <a:rPr lang="sk-SK" sz="1800" dirty="0">
                <a:latin typeface="Monotype Corsiva" pitchFamily="66" charset="0"/>
              </a:rPr>
              <a:t> Sauna, </a:t>
            </a:r>
            <a:r>
              <a:rPr lang="sk-SK" sz="1800" dirty="0" err="1">
                <a:latin typeface="Monotype Corsiva" pitchFamily="66" charset="0"/>
              </a:rPr>
              <a:t>Fitness-Centrum</a:t>
            </a:r>
            <a:r>
              <a:rPr lang="sk-SK" sz="1800" dirty="0">
                <a:latin typeface="Monotype Corsiva" pitchFamily="66" charset="0"/>
              </a:rPr>
              <a:t>, </a:t>
            </a:r>
            <a:r>
              <a:rPr lang="sk-SK" sz="1800" dirty="0" err="1">
                <a:latin typeface="Monotype Corsiva" pitchFamily="66" charset="0"/>
              </a:rPr>
              <a:t>Indoor-Pool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mit</a:t>
            </a:r>
            <a:r>
              <a:rPr lang="sk-SK" sz="1800" dirty="0">
                <a:latin typeface="Monotype Corsiva" pitchFamily="66" charset="0"/>
              </a:rPr>
              <a:t> </a:t>
            </a:r>
            <a:r>
              <a:rPr lang="sk-SK" sz="1800" dirty="0" err="1">
                <a:latin typeface="Monotype Corsiva" pitchFamily="66" charset="0"/>
              </a:rPr>
              <a:t>Hydromassage</a:t>
            </a:r>
            <a:r>
              <a:rPr lang="sk-SK" sz="1800" dirty="0">
                <a:latin typeface="Monotype Corsiva" pitchFamily="66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cs-CZ" sz="1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build="allAtOnce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393</Words>
  <Application>Microsoft Office PowerPoint</Application>
  <PresentationFormat>Prezentácia na obrazovke (4:3)</PresentationFormat>
  <Paragraphs>50</Paragraphs>
  <Slides>24</Slides>
  <Notes>3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24</vt:i4>
      </vt:variant>
    </vt:vector>
  </HeadingPairs>
  <TitlesOfParts>
    <vt:vector size="25" baseType="lpstr">
      <vt:lpstr>Motív Office</vt:lpstr>
      <vt:lpstr>Štrbské Pleso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Tschirmer See  </vt:lpstr>
      <vt:lpstr>Der  See liegt in einer Höhe von 1.346 m. </vt:lpstr>
      <vt:lpstr>Er ist der zweitgrößte  Gletschersee in der Slowakei, mit einer Tiefe von bis zu 20 m.</vt:lpstr>
      <vt:lpstr>Hier kann man  Bootfahren</vt:lpstr>
      <vt:lpstr>Er ist im Winter mit Eis bedeckt.</vt:lpstr>
      <vt:lpstr>Das Wasser ist sauber.</vt:lpstr>
      <vt:lpstr>Skigebiet</vt:lpstr>
      <vt:lpstr>Snímka 17</vt:lpstr>
      <vt:lpstr>Snímka 18</vt:lpstr>
      <vt:lpstr>Snímka 19</vt:lpstr>
      <vt:lpstr>Eichhörnchenpark</vt:lpstr>
      <vt:lpstr>Hier ist kein Nebel</vt:lpstr>
      <vt:lpstr>Die Informationstafel</vt:lpstr>
      <vt:lpstr>Snímka 23</vt:lpstr>
      <vt:lpstr>     Danke für eure Aufmerksamkeit.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Pavol</dc:creator>
  <cp:lastModifiedBy>student</cp:lastModifiedBy>
  <cp:revision>56</cp:revision>
  <dcterms:created xsi:type="dcterms:W3CDTF">2011-10-04T20:40:44Z</dcterms:created>
  <dcterms:modified xsi:type="dcterms:W3CDTF">2011-11-22T07:51:23Z</dcterms:modified>
</cp:coreProperties>
</file>