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4D18C7-EC47-4DAB-8661-6E31CDFC079E}" v="1521" dt="2024-05-08T17:04:34.2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>
      <p:cViewPr>
        <p:scale>
          <a:sx n="100" d="100"/>
          <a:sy n="100" d="100"/>
        </p:scale>
        <p:origin x="-990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577363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86009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6193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19386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295318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436811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607526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64976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801303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360976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5/8/2024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080476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85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>
    <p:cover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m.com/topics/artificial-intelligence-medicine" TargetMode="External"/><Relationship Id="rId2" Type="http://schemas.openxmlformats.org/officeDocument/2006/relationships/hyperlink" Target="https://www.ncbi.nlm.nih.gov/pmc/articles/PMC8285156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cbi.nlm.nih.gov/pmc/articles/PMC4914739/" TargetMode="External"/><Relationship Id="rId4" Type="http://schemas.openxmlformats.org/officeDocument/2006/relationships/hyperlink" Target="https://www.ncbi.nlm.nih.gov/pmc/articles/PMC8455830/#abstract-a.t.b.actit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208588" y="3252870"/>
            <a:ext cx="14700772" cy="4754670"/>
          </a:xfrm>
        </p:spPr>
        <p:txBody>
          <a:bodyPr>
            <a:normAutofit/>
          </a:bodyPr>
          <a:lstStyle/>
          <a:p>
            <a:pPr algn="ctr"/>
            <a:r>
              <a:rPr lang="sk-SK" sz="5400" b="1" dirty="0">
                <a:latin typeface="Aptos Narrow"/>
                <a:ea typeface="MS Mincho"/>
              </a:rPr>
              <a:t>Počítač a zdravotníctvo</a:t>
            </a:r>
            <a:endParaRPr lang="sk-SK" sz="5400" b="1" dirty="0">
              <a:latin typeface="Rockwell Condensed"/>
              <a:ea typeface="MS Mincho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77050" y="5832274"/>
            <a:ext cx="3563938" cy="12829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dirty="0">
                <a:latin typeface="Aptos"/>
              </a:rPr>
              <a:t>Alexandra Liptáková 1.A</a:t>
            </a:r>
          </a:p>
        </p:txBody>
      </p:sp>
      <p:pic>
        <p:nvPicPr>
          <p:cNvPr id="4" name="Obrázok 3" descr="Top 10 Healthcare Technology Trends - KnowHow">
            <a:extLst>
              <a:ext uri="{FF2B5EF4-FFF2-40B4-BE49-F238E27FC236}">
                <a16:creationId xmlns:a16="http://schemas.microsoft.com/office/drawing/2014/main" xmlns="" id="{5FDF3DFB-5EAB-9797-9641-D8D97E1C4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58" y="756777"/>
            <a:ext cx="10417480" cy="439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572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2B113260-4FB6-EE19-E34F-B5CD3B2C9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58" y="775716"/>
            <a:ext cx="11164390" cy="49350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k-SK" sz="4400" b="1" dirty="0">
                <a:solidFill>
                  <a:srgbClr val="161616"/>
                </a:solidFill>
                <a:latin typeface="Aptos Narrow"/>
                <a:ea typeface="+mn-lt"/>
                <a:cs typeface="+mn-lt"/>
              </a:rPr>
              <a:t>Obsah :</a:t>
            </a:r>
          </a:p>
          <a:p>
            <a:pPr marL="742950" indent="-742950">
              <a:buClr>
                <a:srgbClr val="9E3611"/>
              </a:buClr>
              <a:buAutoNum type="arabicPeriod"/>
            </a:pPr>
            <a:r>
              <a:rPr lang="sk-SK" sz="3600" dirty="0">
                <a:solidFill>
                  <a:srgbClr val="161616"/>
                </a:solidFill>
                <a:latin typeface="Aptos"/>
                <a:ea typeface="+mn-lt"/>
                <a:cs typeface="+mn-lt"/>
              </a:rPr>
              <a:t>technológie využívané pri </a:t>
            </a:r>
            <a:r>
              <a:rPr lang="sk-SK" sz="3600" err="1">
                <a:solidFill>
                  <a:srgbClr val="161616"/>
                </a:solidFill>
                <a:latin typeface="Aptos"/>
                <a:ea typeface="+mn-lt"/>
                <a:cs typeface="+mn-lt"/>
              </a:rPr>
              <a:t>mikrooperáciach</a:t>
            </a:r>
            <a:endParaRPr lang="sk-SK" sz="3600">
              <a:solidFill>
                <a:srgbClr val="161616"/>
              </a:solidFill>
              <a:latin typeface="Aptos"/>
            </a:endParaRPr>
          </a:p>
          <a:p>
            <a:pPr marL="742950" indent="-742950">
              <a:buAutoNum type="arabicPeriod"/>
            </a:pPr>
            <a:r>
              <a:rPr lang="sk-SK" sz="3600" dirty="0">
                <a:solidFill>
                  <a:srgbClr val="161616"/>
                </a:solidFill>
                <a:latin typeface="Aptos"/>
                <a:ea typeface="+mn-lt"/>
                <a:cs typeface="+mn-lt"/>
              </a:rPr>
              <a:t>mikročipové implantáty</a:t>
            </a:r>
            <a:endParaRPr lang="sk-SK" sz="3600" dirty="0">
              <a:solidFill>
                <a:srgbClr val="161616"/>
              </a:solidFill>
              <a:latin typeface="Aptos"/>
            </a:endParaRPr>
          </a:p>
          <a:p>
            <a:pPr marL="742950" indent="-742950">
              <a:buClr>
                <a:srgbClr val="9E3611"/>
              </a:buClr>
              <a:buAutoNum type="arabicPeriod"/>
            </a:pPr>
            <a:r>
              <a:rPr lang="sk-SK" sz="3600" dirty="0">
                <a:solidFill>
                  <a:srgbClr val="161616"/>
                </a:solidFill>
                <a:latin typeface="Aptos"/>
              </a:rPr>
              <a:t>umelá inteligencia v zdravotníctve</a:t>
            </a:r>
          </a:p>
          <a:p>
            <a:pPr marL="0" indent="0">
              <a:buClr>
                <a:srgbClr val="9E3611"/>
              </a:buClr>
              <a:buNone/>
            </a:pPr>
            <a:endParaRPr lang="sk-SK" sz="4300" dirty="0">
              <a:solidFill>
                <a:srgbClr val="161616"/>
              </a:solidFill>
            </a:endParaRPr>
          </a:p>
        </p:txBody>
      </p:sp>
      <p:pic>
        <p:nvPicPr>
          <p:cNvPr id="5" name="Obrázok 4" descr="Sensoreal">
            <a:extLst>
              <a:ext uri="{FF2B5EF4-FFF2-40B4-BE49-F238E27FC236}">
                <a16:creationId xmlns:a16="http://schemas.microsoft.com/office/drawing/2014/main" xmlns="" id="{12F02F90-E95F-4892-2978-03940FCBD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9" r="28066" b="-182"/>
          <a:stretch/>
        </p:blipFill>
        <p:spPr>
          <a:xfrm>
            <a:off x="1120498" y="3429900"/>
            <a:ext cx="4775661" cy="3018238"/>
          </a:xfrm>
          <a:prstGeom prst="rect">
            <a:avLst/>
          </a:prstGeom>
        </p:spPr>
      </p:pic>
      <p:pic>
        <p:nvPicPr>
          <p:cNvPr id="4" name="Obrázok 3" descr="Microchip implants: would you like this chip in your vein or your brain ...">
            <a:extLst>
              <a:ext uri="{FF2B5EF4-FFF2-40B4-BE49-F238E27FC236}">
                <a16:creationId xmlns:a16="http://schemas.microsoft.com/office/drawing/2014/main" xmlns="" id="{28DECB45-0D2E-A059-1165-21591D9A9F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07" r="7520" b="-741"/>
          <a:stretch/>
        </p:blipFill>
        <p:spPr>
          <a:xfrm>
            <a:off x="6090893" y="3434203"/>
            <a:ext cx="5102935" cy="30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824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C5850C7-3911-F601-FD19-55DE3A68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479" y="282164"/>
            <a:ext cx="11262553" cy="1430189"/>
          </a:xfrm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</a:pPr>
            <a:r>
              <a:rPr lang="sk-SK" sz="2800" dirty="0">
                <a:solidFill>
                  <a:srgbClr val="161616"/>
                </a:solidFill>
                <a:latin typeface="Arial"/>
                <a:cs typeface="Arial"/>
              </a:rPr>
              <a:t>technológie využívané pri </a:t>
            </a:r>
            <a:r>
              <a:rPr lang="sk-SK" sz="2800" err="1">
                <a:solidFill>
                  <a:srgbClr val="161616"/>
                </a:solidFill>
                <a:latin typeface="Arial"/>
                <a:cs typeface="Arial"/>
              </a:rPr>
              <a:t>mikrooperáciach</a:t>
            </a:r>
            <a:endParaRPr lang="sk-SK" sz="2800" err="1">
              <a:solidFill>
                <a:srgbClr val="000000"/>
              </a:solidFill>
              <a:latin typeface="Arial"/>
              <a:cs typeface="Arial"/>
            </a:endParaRPr>
          </a:p>
          <a:p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9A00DC5E-C133-A640-6C51-58476D9D3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13" y="863576"/>
            <a:ext cx="7692387" cy="61182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k-SK" sz="4400" b="1" dirty="0">
                <a:latin typeface="Aptos Narrow"/>
              </a:rPr>
              <a:t>Lasery</a:t>
            </a:r>
          </a:p>
          <a:p>
            <a:pPr marL="0" indent="0">
              <a:buNone/>
            </a:pPr>
            <a:r>
              <a:rPr lang="sk-SK" dirty="0">
                <a:solidFill>
                  <a:srgbClr val="212121"/>
                </a:solidFill>
                <a:latin typeface="Aptos"/>
                <a:ea typeface="Cambria"/>
              </a:rPr>
              <a:t>Lasery sú čoraz bežnejší chirurgický nástroj na presnú liečbu patologických stavov na citlivých a životne dôležitých ľudských orgánoch. Jedným z príkladov je </a:t>
            </a:r>
            <a:r>
              <a:rPr lang="sk-SK" dirty="0" err="1">
                <a:solidFill>
                  <a:srgbClr val="212121"/>
                </a:solidFill>
                <a:latin typeface="Aptos"/>
                <a:ea typeface="Cambria"/>
              </a:rPr>
              <a:t>transorálna</a:t>
            </a:r>
            <a:r>
              <a:rPr lang="sk-SK" dirty="0">
                <a:solidFill>
                  <a:srgbClr val="212121"/>
                </a:solidFill>
                <a:latin typeface="Aptos"/>
                <a:ea typeface="Cambria"/>
              </a:rPr>
              <a:t> laserová </a:t>
            </a:r>
            <a:r>
              <a:rPr lang="sk-SK" dirty="0" err="1">
                <a:solidFill>
                  <a:srgbClr val="212121"/>
                </a:solidFill>
                <a:latin typeface="Aptos"/>
                <a:ea typeface="Cambria"/>
              </a:rPr>
              <a:t>mikrochirurgia</a:t>
            </a:r>
            <a:r>
              <a:rPr lang="sk-SK" dirty="0">
                <a:solidFill>
                  <a:srgbClr val="212121"/>
                </a:solidFill>
                <a:latin typeface="Aptos"/>
                <a:ea typeface="Cambria"/>
              </a:rPr>
              <a:t> , ktorá zahŕňa použitie chirurgického lasera a náročných chirurgických techník na liečbu abnormalít v hrtane a </a:t>
            </a:r>
            <a:r>
              <a:rPr lang="sk-SK" dirty="0" err="1">
                <a:solidFill>
                  <a:srgbClr val="212121"/>
                </a:solidFill>
                <a:latin typeface="Aptos"/>
                <a:ea typeface="Cambria"/>
              </a:rPr>
              <a:t>supraglotických</a:t>
            </a:r>
            <a:r>
              <a:rPr lang="sk-SK" dirty="0">
                <a:solidFill>
                  <a:srgbClr val="212121"/>
                </a:solidFill>
                <a:latin typeface="Aptos"/>
                <a:ea typeface="Cambria"/>
              </a:rPr>
              <a:t> oblastiach.</a:t>
            </a:r>
          </a:p>
          <a:p>
            <a:pPr marL="0" indent="0">
              <a:buNone/>
            </a:pPr>
            <a:r>
              <a:rPr lang="sk-SK" dirty="0">
                <a:solidFill>
                  <a:srgbClr val="212121"/>
                </a:solidFill>
                <a:latin typeface="Aptos"/>
                <a:ea typeface="Cambria"/>
              </a:rPr>
              <a:t>Ide o chúlostivé operácie, ktoré vyžadujú vysokú chirurgickú </a:t>
            </a:r>
            <a:r>
              <a:rPr lang="sk-SK" dirty="0" smtClean="0">
                <a:solidFill>
                  <a:srgbClr val="212121"/>
                </a:solidFill>
                <a:latin typeface="Aptos"/>
                <a:ea typeface="Cambria"/>
              </a:rPr>
              <a:t>presnosť</a:t>
            </a:r>
            <a:r>
              <a:rPr lang="en-US" dirty="0" smtClean="0">
                <a:solidFill>
                  <a:srgbClr val="212121"/>
                </a:solidFill>
                <a:latin typeface="Aptos"/>
                <a:ea typeface="Cambria"/>
              </a:rPr>
              <a:t> a </a:t>
            </a:r>
            <a:r>
              <a:rPr lang="sk-SK" dirty="0" smtClean="0">
                <a:solidFill>
                  <a:srgbClr val="212121"/>
                </a:solidFill>
                <a:latin typeface="Aptos"/>
                <a:ea typeface="Cambria"/>
              </a:rPr>
              <a:t>odborné </a:t>
            </a:r>
            <a:r>
              <a:rPr lang="sk-SK" dirty="0">
                <a:solidFill>
                  <a:srgbClr val="212121"/>
                </a:solidFill>
                <a:latin typeface="Aptos"/>
                <a:ea typeface="Cambria"/>
              </a:rPr>
              <a:t>znalosti. Kvalita takýchto operácií úplne závisí od obratnosti </a:t>
            </a:r>
            <a:r>
              <a:rPr lang="sk-SK" dirty="0" smtClean="0">
                <a:solidFill>
                  <a:srgbClr val="212121"/>
                </a:solidFill>
                <a:latin typeface="Aptos"/>
                <a:ea typeface="Cambria"/>
              </a:rPr>
              <a:t>operačného </a:t>
            </a:r>
            <a:r>
              <a:rPr lang="sk-SK" dirty="0">
                <a:solidFill>
                  <a:srgbClr val="212121"/>
                </a:solidFill>
                <a:latin typeface="Aptos"/>
                <a:ea typeface="Cambria"/>
              </a:rPr>
              <a:t>chirurga, ktorý musí ovládať chirurgické nástroje s </a:t>
            </a:r>
            <a:r>
              <a:rPr lang="sk-SK" dirty="0" err="1">
                <a:solidFill>
                  <a:srgbClr val="212121"/>
                </a:solidFill>
                <a:latin typeface="Aptos"/>
                <a:ea typeface="Cambria"/>
              </a:rPr>
              <a:t>mikrometrickou</a:t>
            </a:r>
            <a:r>
              <a:rPr lang="sk-SK" dirty="0">
                <a:solidFill>
                  <a:srgbClr val="212121"/>
                </a:solidFill>
                <a:latin typeface="Aptos"/>
                <a:ea typeface="Cambria"/>
              </a:rPr>
              <a:t> presnosťou, aby odstránil ochorenie a minimalizoval poškodenie zdravého tkaniva.</a:t>
            </a:r>
            <a:endParaRPr lang="sk-SK" dirty="0">
              <a:latin typeface="Aptos"/>
            </a:endParaRPr>
          </a:p>
          <a:p>
            <a:pPr marL="0" indent="0">
              <a:buNone/>
            </a:pPr>
            <a:r>
              <a:rPr lang="sk-SK" dirty="0">
                <a:solidFill>
                  <a:srgbClr val="212121"/>
                </a:solidFill>
                <a:latin typeface="Aptos"/>
                <a:ea typeface="Cambria"/>
              </a:rPr>
              <a:t>Už v roku 2011 bolo k dispozícii množstvo  zariadení na laserovú chirurgiu, vrátane optických skalpelov a manuálnych laserových </a:t>
            </a:r>
            <a:r>
              <a:rPr lang="sk-SK" dirty="0" err="1">
                <a:solidFill>
                  <a:srgbClr val="212121"/>
                </a:solidFill>
                <a:latin typeface="Aptos"/>
                <a:ea typeface="Cambria"/>
              </a:rPr>
              <a:t>mikromanipulátorov</a:t>
            </a:r>
            <a:r>
              <a:rPr lang="sk-SK" dirty="0">
                <a:solidFill>
                  <a:srgbClr val="212121"/>
                </a:solidFill>
                <a:latin typeface="Aptos"/>
                <a:ea typeface="Cambria"/>
              </a:rPr>
              <a:t>.</a:t>
            </a:r>
            <a:endParaRPr lang="sk-SK" dirty="0">
              <a:latin typeface="Aptos"/>
            </a:endParaRPr>
          </a:p>
          <a:p>
            <a:pPr marL="0" indent="0">
              <a:buNone/>
            </a:pPr>
            <a:endParaRPr lang="sk-SK" sz="1500" dirty="0">
              <a:solidFill>
                <a:srgbClr val="212121"/>
              </a:solidFill>
              <a:latin typeface="Cambria"/>
              <a:ea typeface="Cambria"/>
            </a:endParaRPr>
          </a:p>
        </p:txBody>
      </p:sp>
      <p:pic>
        <p:nvPicPr>
          <p:cNvPr id="4" name="Obrázok 3" descr="An external file that holds a picture, illustration, etc.&#10;Object name is frobt-08-664655-g001.jpg">
            <a:extLst>
              <a:ext uri="{FF2B5EF4-FFF2-40B4-BE49-F238E27FC236}">
                <a16:creationId xmlns:a16="http://schemas.microsoft.com/office/drawing/2014/main" xmlns="" id="{8302AB5A-062D-DAAE-8F43-5C070C1F03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258" t="45918" r="36578" b="340"/>
          <a:stretch/>
        </p:blipFill>
        <p:spPr>
          <a:xfrm>
            <a:off x="8813664" y="3737614"/>
            <a:ext cx="1709429" cy="2376959"/>
          </a:xfrm>
          <a:prstGeom prst="rect">
            <a:avLst/>
          </a:prstGeom>
        </p:spPr>
      </p:pic>
      <p:pic>
        <p:nvPicPr>
          <p:cNvPr id="6" name="Obrázok 5" descr="Obrázok, na ktorom je zdravotnícke zariadenie, lekár(sky), osoba, vedecký nástroj&#10;&#10;Automaticky generovaný popis">
            <a:extLst>
              <a:ext uri="{FF2B5EF4-FFF2-40B4-BE49-F238E27FC236}">
                <a16:creationId xmlns:a16="http://schemas.microsoft.com/office/drawing/2014/main" xmlns="" id="{C5C25616-BDC9-8337-3D6C-97351E5091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28" t="161" r="-435" b="-498"/>
          <a:stretch/>
        </p:blipFill>
        <p:spPr>
          <a:xfrm>
            <a:off x="8532898" y="966112"/>
            <a:ext cx="3186422" cy="262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936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95E9980-8328-EE9C-E42C-5C7951473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237" y="-251973"/>
            <a:ext cx="11741623" cy="1632090"/>
          </a:xfrm>
        </p:spPr>
        <p:txBody>
          <a:bodyPr/>
          <a:lstStyle/>
          <a:p>
            <a:pPr algn="ctr"/>
            <a:r>
              <a:rPr lang="sk-SK" sz="2800" dirty="0">
                <a:solidFill>
                  <a:srgbClr val="161616"/>
                </a:solidFill>
                <a:latin typeface="Aptos Narrow"/>
                <a:cs typeface="Arial"/>
              </a:rPr>
              <a:t>TECHNOLÓGIE</a:t>
            </a:r>
            <a:r>
              <a:rPr lang="sk-SK" sz="3200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lang="sk-SK" sz="2800" dirty="0">
                <a:solidFill>
                  <a:srgbClr val="161616"/>
                </a:solidFill>
                <a:latin typeface="Aptos Narrow"/>
                <a:cs typeface="Arial"/>
              </a:rPr>
              <a:t>VYUŽÍVANÉ PRI MIKROOPERÁCIACH</a:t>
            </a:r>
            <a:endParaRPr lang="sk-SK" sz="2800">
              <a:latin typeface="Aptos Narrow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DA8D6ECE-9097-A972-A010-8FCBC4EA9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43" y="792602"/>
            <a:ext cx="6176661" cy="613207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sk-SK" sz="4000" b="1" dirty="0">
                <a:solidFill>
                  <a:srgbClr val="080808"/>
                </a:solidFill>
                <a:latin typeface="Aptos Narrow"/>
                <a:ea typeface="+mn-lt"/>
                <a:cs typeface="+mn-lt"/>
              </a:rPr>
              <a:t>   </a:t>
            </a:r>
            <a:r>
              <a:rPr lang="sk-SK" sz="4400" b="1" dirty="0">
                <a:solidFill>
                  <a:srgbClr val="080808"/>
                </a:solidFill>
                <a:latin typeface="Aptos Narrow"/>
                <a:ea typeface="+mn-lt"/>
                <a:cs typeface="+mn-lt"/>
              </a:rPr>
              <a:t>Robotická chirurgia</a:t>
            </a:r>
            <a:endParaRPr lang="sk-SK" sz="4400" b="1" dirty="0">
              <a:solidFill>
                <a:srgbClr val="000000"/>
              </a:solidFill>
              <a:latin typeface="Aptos Narrow"/>
              <a:ea typeface="+mn-lt"/>
              <a:cs typeface="+mn-lt"/>
            </a:endParaRPr>
          </a:p>
          <a:p>
            <a:pPr>
              <a:buNone/>
            </a:pPr>
            <a:r>
              <a:rPr lang="sk-SK" sz="2400" dirty="0">
                <a:solidFill>
                  <a:srgbClr val="080808"/>
                </a:solidFill>
                <a:latin typeface="Aptos"/>
                <a:ea typeface="+mn-lt"/>
                <a:cs typeface="+mn-lt"/>
              </a:rPr>
              <a:t>   </a:t>
            </a:r>
            <a:r>
              <a:rPr lang="sk-SK" sz="2200" dirty="0">
                <a:latin typeface="Aptos"/>
                <a:ea typeface="+mn-lt"/>
                <a:cs typeface="+mn-lt"/>
              </a:rPr>
              <a:t>Robotická chirurgia umožňuje lekárom vykonávať mnoho typov zložitých chirurgických  zákrokov s väčšou presnosťou, flexibilitou a kontrolou, ako je možné pri tradičných postupoch. Robotická chirurgia sa často vykonáva cez malé rezy, ale niekedy sa používa pri otvorených operáciách.</a:t>
            </a:r>
            <a:endParaRPr lang="sk-SK" sz="2200" dirty="0">
              <a:latin typeface="Aptos"/>
            </a:endParaRPr>
          </a:p>
          <a:p>
            <a:pPr>
              <a:buNone/>
            </a:pPr>
            <a:r>
              <a:rPr lang="sk-SK" sz="2200" dirty="0">
                <a:solidFill>
                  <a:srgbClr val="080808"/>
                </a:solidFill>
                <a:latin typeface="Aptos"/>
                <a:ea typeface="+mn-lt"/>
                <a:cs typeface="+mn-lt"/>
              </a:rPr>
              <a:t>    Najčastejšie systém robotickej chirurgie obsahuje kamerové rameno, mechanické ramená s chirurgickými nástrojmi, ktoré sú k nim pripojené. Chirurg ovláda ramená, keď sedí v riadiacom centre, nazývanom konzola, v blízkosti operačného stola. Chirurg vidí zväčšený 3D pohľad na miesto chirurgického zákroku s vysokým rozlíšením.</a:t>
            </a:r>
            <a:endParaRPr lang="sk-SK" sz="2200" dirty="0">
              <a:latin typeface="Aptos"/>
            </a:endParaRPr>
          </a:p>
          <a:p>
            <a:pPr marL="0" indent="0">
              <a:buNone/>
            </a:pPr>
            <a:endParaRPr lang="sk-SK" sz="2200" dirty="0">
              <a:latin typeface="Aptos"/>
            </a:endParaRPr>
          </a:p>
          <a:p>
            <a:pPr>
              <a:lnSpc>
                <a:spcPct val="70000"/>
              </a:lnSpc>
              <a:buNone/>
            </a:pPr>
            <a:endParaRPr lang="sk-SK" sz="2200" cap="all" dirty="0">
              <a:solidFill>
                <a:srgbClr val="080808"/>
              </a:solidFill>
            </a:endParaRPr>
          </a:p>
          <a:p>
            <a:pPr>
              <a:buNone/>
            </a:pPr>
            <a:endParaRPr lang="sk-SK" sz="2200" cap="all" dirty="0">
              <a:solidFill>
                <a:srgbClr val="080808"/>
              </a:solidFill>
              <a:latin typeface="Rockwell"/>
              <a:cs typeface="Arial"/>
            </a:endParaRPr>
          </a:p>
          <a:p>
            <a:pPr marL="0" indent="0">
              <a:buNone/>
            </a:pPr>
            <a:endParaRPr lang="sk-SK" sz="2200" cap="all" dirty="0">
              <a:solidFill>
                <a:srgbClr val="161616"/>
              </a:solidFill>
              <a:latin typeface="Arial"/>
              <a:cs typeface="Arial"/>
            </a:endParaRPr>
          </a:p>
        </p:txBody>
      </p:sp>
      <p:pic>
        <p:nvPicPr>
          <p:cNvPr id="4" name="Obrázok 3" descr="Asistovaná robotická chirurgia na Slovensku | TV Doktor">
            <a:extLst>
              <a:ext uri="{FF2B5EF4-FFF2-40B4-BE49-F238E27FC236}">
                <a16:creationId xmlns:a16="http://schemas.microsoft.com/office/drawing/2014/main" xmlns="" id="{06BBE1C2-1977-19FD-2AC9-E633FE750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235" y="991350"/>
            <a:ext cx="5253251" cy="3007769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xmlns="" id="{6C193EB6-7D50-7CE0-E359-98B738D7B978}"/>
              </a:ext>
            </a:extLst>
          </p:cNvPr>
          <p:cNvSpPr txBox="1"/>
          <p:nvPr/>
        </p:nvSpPr>
        <p:spPr>
          <a:xfrm>
            <a:off x="6602104" y="4227963"/>
            <a:ext cx="523448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"/>
              <a:buChar char="•"/>
            </a:pPr>
            <a:r>
              <a:rPr lang="sk-SK" sz="2400" dirty="0">
                <a:solidFill>
                  <a:srgbClr val="080808"/>
                </a:solidFill>
                <a:latin typeface="Aptos"/>
                <a:ea typeface="mayo-sans"/>
                <a:cs typeface="mayo-sans"/>
              </a:rPr>
              <a:t>menej komplikácií, ako je infekcia v mieste chirurgického zákroku</a:t>
            </a:r>
          </a:p>
          <a:p>
            <a:pPr>
              <a:buFont typeface=""/>
              <a:buChar char="•"/>
            </a:pPr>
            <a:r>
              <a:rPr lang="sk-SK" sz="2400" dirty="0">
                <a:solidFill>
                  <a:srgbClr val="080808"/>
                </a:solidFill>
                <a:latin typeface="Aptos"/>
                <a:ea typeface="mayo-sans"/>
                <a:cs typeface="mayo-sans"/>
              </a:rPr>
              <a:t>menej bolesti a straty krvi</a:t>
            </a:r>
          </a:p>
          <a:p>
            <a:pPr>
              <a:buFont typeface=""/>
              <a:buChar char="•"/>
            </a:pPr>
            <a:r>
              <a:rPr lang="sk-SK" sz="2400" dirty="0">
                <a:solidFill>
                  <a:srgbClr val="080808"/>
                </a:solidFill>
                <a:latin typeface="Aptos"/>
                <a:ea typeface="mayo-sans"/>
                <a:cs typeface="mayo-sans"/>
              </a:rPr>
              <a:t>kratší pobyt v nemocnici a rýchlejšie zotavenie.</a:t>
            </a:r>
          </a:p>
          <a:p>
            <a:pPr>
              <a:buFont typeface=""/>
              <a:buChar char="•"/>
            </a:pPr>
            <a:r>
              <a:rPr lang="sk-SK" sz="2400" dirty="0">
                <a:solidFill>
                  <a:srgbClr val="080808"/>
                </a:solidFill>
                <a:latin typeface="Aptos"/>
                <a:ea typeface="mayo-sans"/>
                <a:cs typeface="mayo-sans"/>
              </a:rPr>
              <a:t>menšie, menej nápadné jazvy</a:t>
            </a:r>
            <a:endParaRPr lang="sk-SK" sz="2400" dirty="0">
              <a:latin typeface="Aptos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7FA5FDA0-770A-637B-A3C5-D1465BB26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99" y="2326620"/>
            <a:ext cx="5097437" cy="334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449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D502FCC-EDB2-CB14-FC3B-A859A456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548" y="4308"/>
            <a:ext cx="10058400" cy="1609344"/>
          </a:xfrm>
        </p:spPr>
        <p:txBody>
          <a:bodyPr>
            <a:normAutofit/>
          </a:bodyPr>
          <a:lstStyle/>
          <a:p>
            <a:r>
              <a:rPr lang="sk-SK" sz="4400" b="1" dirty="0">
                <a:solidFill>
                  <a:srgbClr val="0C0C0C"/>
                </a:solidFill>
                <a:latin typeface="Aptos Narrow"/>
                <a:ea typeface="+mj-lt"/>
                <a:cs typeface="+mj-lt"/>
              </a:rPr>
              <a:t>mikročipové implantáty</a:t>
            </a:r>
            <a:endParaRPr lang="sk-SK" sz="4400" b="1" dirty="0">
              <a:solidFill>
                <a:srgbClr val="0C0C0C"/>
              </a:solidFill>
              <a:latin typeface="Aptos Narrow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3E00614-DC32-AC4B-EA1E-EE928883B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351634"/>
            <a:ext cx="8810625" cy="57209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k-SK" sz="2400" dirty="0">
                <a:latin typeface="Aptos Narrow"/>
                <a:ea typeface="Cambria"/>
              </a:rPr>
              <a:t>   Implantované mikročipy umožňujú uvoľňovanie lieku na požiadanie.</a:t>
            </a:r>
            <a:r>
              <a:rPr lang="sk-SK" sz="2400" dirty="0">
                <a:latin typeface="Aptos Narrow"/>
                <a:ea typeface="Cambria"/>
                <a:cs typeface="+mn-lt"/>
              </a:rPr>
              <a:t> </a:t>
            </a:r>
            <a:r>
              <a:rPr lang="sk-SK" sz="2400" dirty="0">
                <a:latin typeface="Aptos Narrow"/>
                <a:ea typeface="+mn-lt"/>
                <a:cs typeface="+mn-lt"/>
              </a:rPr>
              <a:t>Mikročipy </a:t>
            </a:r>
            <a:r>
              <a:rPr lang="sk-SK" sz="2400" dirty="0" smtClean="0">
                <a:latin typeface="Aptos Narrow"/>
                <a:ea typeface="+mn-lt"/>
                <a:cs typeface="+mn-lt"/>
              </a:rPr>
              <a:t>majú zvýšenú presnosť </a:t>
            </a:r>
            <a:r>
              <a:rPr lang="sk-SK" sz="2400" dirty="0">
                <a:latin typeface="Aptos Narrow"/>
                <a:ea typeface="+mn-lt"/>
                <a:cs typeface="+mn-lt"/>
              </a:rPr>
              <a:t>a </a:t>
            </a:r>
            <a:r>
              <a:rPr lang="sk-SK" sz="2400" dirty="0" smtClean="0">
                <a:latin typeface="Aptos Narrow"/>
                <a:ea typeface="+mn-lt"/>
                <a:cs typeface="+mn-lt"/>
              </a:rPr>
              <a:t>izoláciu </a:t>
            </a:r>
            <a:r>
              <a:rPr lang="sk-SK" sz="2400" dirty="0">
                <a:latin typeface="Aptos Narrow"/>
                <a:ea typeface="+mn-lt"/>
                <a:cs typeface="+mn-lt"/>
              </a:rPr>
              <a:t>lieku od vonkajšieho prostredia.</a:t>
            </a:r>
            <a:r>
              <a:rPr lang="sk-SK" sz="2400" dirty="0">
                <a:latin typeface="Aptos Narrow"/>
                <a:ea typeface="Cambria"/>
              </a:rPr>
              <a:t> </a:t>
            </a:r>
            <a:r>
              <a:rPr lang="sk-SK" sz="2400" dirty="0">
                <a:latin typeface="Aptos Narrow"/>
                <a:ea typeface="Cambria"/>
                <a:cs typeface="+mn-lt"/>
              </a:rPr>
              <a:t> </a:t>
            </a:r>
            <a:r>
              <a:rPr lang="sk-SK" sz="2400" dirty="0">
                <a:latin typeface="Aptos Narrow"/>
                <a:ea typeface="Cambria"/>
              </a:rPr>
              <a:t>Pevné kremíkové mikročipy pozostávajú zo stoviek zásobníkov naplnených až 1 ml liečiva v  pevnom, kvapalnom alebo gélovom podaní. </a:t>
            </a:r>
            <a:r>
              <a:rPr lang="sk-SK" sz="2400" dirty="0">
                <a:latin typeface="Aptos Narrow"/>
                <a:ea typeface="Cambria"/>
                <a:cs typeface="+mn-lt"/>
              </a:rPr>
              <a:t> </a:t>
            </a:r>
            <a:r>
              <a:rPr lang="sk-SK" sz="2400" dirty="0">
                <a:latin typeface="Aptos Narrow"/>
                <a:ea typeface="+mn-lt"/>
                <a:cs typeface="+mn-lt"/>
              </a:rPr>
              <a:t>Prvé skúmanie účinnosti mikročipov pri liečbe rakoviny mozgu ukázalo, že tieto mikročipy, správne použité s vhodnými liekmi, môžu byť účinne použité pri liečbe rôznych chorôb. Rôzne dávky </a:t>
            </a:r>
            <a:r>
              <a:rPr lang="sk-SK" sz="2400" dirty="0" err="1" smtClean="0">
                <a:latin typeface="Aptos Narrow"/>
                <a:ea typeface="+mn-lt"/>
                <a:cs typeface="+mn-lt"/>
              </a:rPr>
              <a:t>chemoterapeutika</a:t>
            </a:r>
            <a:r>
              <a:rPr lang="sk-SK" sz="2400" dirty="0">
                <a:latin typeface="Aptos Narrow"/>
                <a:ea typeface="+mn-lt"/>
                <a:cs typeface="+mn-lt"/>
              </a:rPr>
              <a:t> </a:t>
            </a:r>
            <a:r>
              <a:rPr lang="sk-SK" sz="2400" dirty="0" smtClean="0">
                <a:latin typeface="Aptos Narrow"/>
                <a:ea typeface="+mn-lt"/>
                <a:cs typeface="+mn-lt"/>
              </a:rPr>
              <a:t>na mikročipoch boli implantované </a:t>
            </a:r>
            <a:r>
              <a:rPr lang="sk-SK" sz="2400" dirty="0">
                <a:latin typeface="Aptos Narrow"/>
                <a:ea typeface="+mn-lt"/>
                <a:cs typeface="+mn-lt"/>
              </a:rPr>
              <a:t>do boku potkanov s nádorom mozgu. Vedci zistili, že mikročipy  dosahovali podobné účinky ako polymérne </a:t>
            </a:r>
            <a:r>
              <a:rPr lang="sk-SK" sz="2400" dirty="0" smtClean="0">
                <a:latin typeface="Aptos Narrow"/>
                <a:ea typeface="+mn-lt"/>
                <a:cs typeface="+mn-lt"/>
              </a:rPr>
              <a:t>dosky. Implantácia pri chronických </a:t>
            </a:r>
            <a:r>
              <a:rPr lang="sk-SK" sz="2400" dirty="0">
                <a:latin typeface="Aptos Narrow"/>
                <a:ea typeface="+mn-lt"/>
                <a:cs typeface="+mn-lt"/>
              </a:rPr>
              <a:t>ochoreniach, ako je rakovina mozgu, kde je potrebné dlhodobé a presné miestne podávanie liekov, sú perspektívne oblasti </a:t>
            </a:r>
            <a:r>
              <a:rPr lang="sk-SK" sz="2400" dirty="0" smtClean="0">
                <a:latin typeface="Aptos Narrow"/>
                <a:ea typeface="+mn-lt"/>
                <a:cs typeface="+mn-lt"/>
              </a:rPr>
              <a:t>na využitie mikročipov.</a:t>
            </a:r>
            <a:r>
              <a:rPr lang="sk-SK" sz="2400" dirty="0">
                <a:latin typeface="Aptos Narrow"/>
                <a:ea typeface="Cambria"/>
              </a:rPr>
              <a:t>  </a:t>
            </a:r>
            <a:endParaRPr lang="sk-SK" sz="2400" dirty="0">
              <a:latin typeface="Aptos Narrow"/>
            </a:endParaRPr>
          </a:p>
        </p:txBody>
      </p:sp>
      <p:pic>
        <p:nvPicPr>
          <p:cNvPr id="5" name="Obrázok 4" descr="Externý súbor, ktorý obsahuje obrázok, ilustráciu atď.&#10;Názov objektu je BMRI2016-1743472.003.jpg">
            <a:extLst>
              <a:ext uri="{FF2B5EF4-FFF2-40B4-BE49-F238E27FC236}">
                <a16:creationId xmlns:a16="http://schemas.microsoft.com/office/drawing/2014/main" xmlns="" id="{989E02AA-1F59-D060-1726-884E6C8F1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868" y="336067"/>
            <a:ext cx="2385153" cy="2385153"/>
          </a:xfrm>
          <a:prstGeom prst="rect">
            <a:avLst/>
          </a:prstGeom>
        </p:spPr>
      </p:pic>
      <p:pic>
        <p:nvPicPr>
          <p:cNvPr id="6" name="Obrázok 5" descr="Microchip implants: would you like this chip in your vein or your brain ...">
            <a:extLst>
              <a:ext uri="{FF2B5EF4-FFF2-40B4-BE49-F238E27FC236}">
                <a16:creationId xmlns:a16="http://schemas.microsoft.com/office/drawing/2014/main" xmlns="" id="{E785E0D2-8622-508A-21FD-781C7972F4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37" r="15434"/>
          <a:stretch/>
        </p:blipFill>
        <p:spPr>
          <a:xfrm>
            <a:off x="9376708" y="2928285"/>
            <a:ext cx="2392552" cy="2995156"/>
          </a:xfrm>
          <a:prstGeom prst="rect">
            <a:avLst/>
          </a:prstGeom>
        </p:spPr>
      </p:pic>
      <p:pic>
        <p:nvPicPr>
          <p:cNvPr id="7" name="Obrázok 6" descr="An external file that holds a picture, illustration, etc.&#10;Object name is BMRI2016-1743472.001.jpg">
            <a:extLst>
              <a:ext uri="{FF2B5EF4-FFF2-40B4-BE49-F238E27FC236}">
                <a16:creationId xmlns:a16="http://schemas.microsoft.com/office/drawing/2014/main" xmlns="" id="{AD626361-A885-ECC3-58AF-E815E42F42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18" b="11191"/>
          <a:stretch/>
        </p:blipFill>
        <p:spPr>
          <a:xfrm>
            <a:off x="3356544" y="752474"/>
            <a:ext cx="4101490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763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F6D3843-374D-0007-EB44-0B403FB3F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58691" y="0"/>
            <a:ext cx="13544550" cy="1692850"/>
          </a:xfrm>
        </p:spPr>
        <p:txBody>
          <a:bodyPr>
            <a:normAutofit/>
          </a:bodyPr>
          <a:lstStyle/>
          <a:p>
            <a:pPr algn="ctr"/>
            <a:r>
              <a:rPr lang="sk-SK" sz="4400" b="1" baseline="0" dirty="0">
                <a:solidFill>
                  <a:srgbClr val="161616"/>
                </a:solidFill>
                <a:latin typeface="Aptos Narrow"/>
              </a:rPr>
              <a:t>umelá inteligencia v zdravotníctve</a:t>
            </a:r>
            <a:endParaRPr lang="sk-SK" sz="4400" b="1" dirty="0">
              <a:latin typeface="Aptos Narrow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8CD207-E650-F5CC-9060-371BB8508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70" y="1380285"/>
            <a:ext cx="11519769" cy="521988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sk-SK" sz="2400" dirty="0" smtClean="0">
                <a:solidFill>
                  <a:srgbClr val="161616"/>
                </a:solidFill>
                <a:latin typeface="Aptos"/>
                <a:ea typeface="+mn-lt"/>
                <a:cs typeface="+mn-lt"/>
              </a:rPr>
              <a:t>Zatiaľ </a:t>
            </a:r>
            <a:r>
              <a:rPr lang="sk-SK" sz="2400" dirty="0">
                <a:solidFill>
                  <a:srgbClr val="161616"/>
                </a:solidFill>
                <a:latin typeface="Aptos"/>
                <a:ea typeface="+mn-lt"/>
                <a:cs typeface="+mn-lt"/>
              </a:rPr>
              <a:t>čo zdravotnícke pomôcky, ako sú monitory srdca, môžu sledovať vitálne funkcie, AI môže zhromažďovať údaje z týchto zariadení a zamerať sa na diagnózu  zložitejších problémov a chorôb, ako je sepsa. Bol vyvinutý prediktívny model umelej inteligencie pre predčasne narodené deti, ktorý je 75% presný pri detekcii ťažkej sepsy.</a:t>
            </a:r>
            <a:endParaRPr lang="sk-SK" sz="2400" dirty="0">
              <a:latin typeface="Aptos"/>
            </a:endParaRPr>
          </a:p>
          <a:p>
            <a:pPr marL="0" indent="0">
              <a:buNone/>
            </a:pPr>
            <a:r>
              <a:rPr lang="sk-SK" sz="2400" dirty="0">
                <a:solidFill>
                  <a:srgbClr val="161616"/>
                </a:solidFill>
                <a:latin typeface="Aptos"/>
                <a:ea typeface="+mn-lt"/>
                <a:cs typeface="+mn-lt"/>
              </a:rPr>
              <a:t>Počas  štúdií sa veľa času venuje priraďovaniu lekárskych kódov výsledkom pacientov a aktualizácii príslušných súborov údajov. Umelá inteligencia môže pomôcť urýchliť tento proces tým, že poskytne rýchlejšie a inteligentnejšie vyhľadávanie lekárskych kódov.</a:t>
            </a:r>
          </a:p>
          <a:p>
            <a:pPr marL="0" indent="0">
              <a:buNone/>
            </a:pPr>
            <a:r>
              <a:rPr lang="sk-SK" sz="2400" dirty="0">
                <a:solidFill>
                  <a:srgbClr val="212121"/>
                </a:solidFill>
                <a:latin typeface="Aptos Narrow"/>
                <a:ea typeface="Cambria"/>
              </a:rPr>
              <a:t>Dôležitou úlohou AI je pomôcť  lekárom pri príprave obrazu a plánovaní úloh pri liečbe rakoviny rádioterapiou. V súčasnosti je segmentácia obrázkov časovo náročnou a namáhavou úlohou, ktorú manuálne vykonáva </a:t>
            </a:r>
            <a:r>
              <a:rPr lang="sk-SK" sz="2400" dirty="0" smtClean="0">
                <a:solidFill>
                  <a:srgbClr val="212121"/>
                </a:solidFill>
                <a:latin typeface="Aptos Narrow"/>
                <a:ea typeface="Cambria"/>
              </a:rPr>
              <a:t>onkológ. Technológia </a:t>
            </a:r>
            <a:r>
              <a:rPr lang="sk-SK" sz="2400" dirty="0">
                <a:solidFill>
                  <a:srgbClr val="212121"/>
                </a:solidFill>
                <a:latin typeface="Aptos Narrow"/>
                <a:ea typeface="Cambria"/>
              </a:rPr>
              <a:t>založená na AI môže skrátiť tento čas prípravy na liečbu rakoviny až o 90%, čo znamená, že čakacie doby na začatie potenciálne život zachraňujúcej rádioterapie sa môžu dramaticky skrátiť.  </a:t>
            </a:r>
            <a:endParaRPr lang="sk-SK" sz="2400" dirty="0">
              <a:latin typeface="Aptos Narrow"/>
            </a:endParaRPr>
          </a:p>
        </p:txBody>
      </p:sp>
      <p:pic>
        <p:nvPicPr>
          <p:cNvPr id="4" name="Obrázok 3" descr="AI-Based Medical Devices: The Regulatory Landscape | Medical Product  Outsourcing">
            <a:extLst>
              <a:ext uri="{FF2B5EF4-FFF2-40B4-BE49-F238E27FC236}">
                <a16:creationId xmlns:a16="http://schemas.microsoft.com/office/drawing/2014/main" xmlns="" id="{92A5E9AF-E9B1-A19B-A867-80C4DF044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759" y="1714500"/>
            <a:ext cx="7048500" cy="3810000"/>
          </a:xfrm>
          <a:prstGeom prst="rect">
            <a:avLst/>
          </a:prstGeom>
        </p:spPr>
      </p:pic>
      <p:pic>
        <p:nvPicPr>
          <p:cNvPr id="5" name="Obrázok 4" descr="Artificial Intelligence (AI) in Medical Devices">
            <a:extLst>
              <a:ext uri="{FF2B5EF4-FFF2-40B4-BE49-F238E27FC236}">
                <a16:creationId xmlns:a16="http://schemas.microsoft.com/office/drawing/2014/main" xmlns="" id="{D92643A8-C718-B8B0-86CA-12C17403F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26" y="1714500"/>
            <a:ext cx="4821116" cy="380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627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D317B350-A351-CCBB-C849-671905C6E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906" y="4683811"/>
            <a:ext cx="9860186" cy="1195419"/>
          </a:xfrm>
        </p:spPr>
        <p:txBody>
          <a:bodyPr>
            <a:normAutofit fontScale="90000"/>
          </a:bodyPr>
          <a:lstStyle/>
          <a:p>
            <a:r>
              <a:rPr lang="sk-SK" sz="6000" b="1" dirty="0">
                <a:solidFill>
                  <a:schemeClr val="tx1"/>
                </a:solidFill>
                <a:latin typeface="Aptos Narrow"/>
              </a:rPr>
              <a:t>Ďakujem za </a:t>
            </a:r>
            <a:r>
              <a:rPr lang="sk-SK" sz="6000" b="1" dirty="0" err="1">
                <a:solidFill>
                  <a:schemeClr val="tx1"/>
                </a:solidFill>
                <a:latin typeface="Aptos Narrow"/>
              </a:rPr>
              <a:t>pozornosŤ</a:t>
            </a:r>
            <a:r>
              <a:rPr lang="sk-SK" sz="6000" b="1" dirty="0">
                <a:solidFill>
                  <a:schemeClr val="tx1"/>
                </a:solidFill>
                <a:latin typeface="Aptos Narrow"/>
              </a:rPr>
              <a:t>!</a:t>
            </a:r>
          </a:p>
        </p:txBody>
      </p:sp>
      <p:pic>
        <p:nvPicPr>
          <p:cNvPr id="3" name="Obrázok 2" descr="Sanjeev Dahiwadkar: How do Technology and Healthcare go hand in hand, ET  HealthWorld">
            <a:extLst>
              <a:ext uri="{FF2B5EF4-FFF2-40B4-BE49-F238E27FC236}">
                <a16:creationId xmlns:a16="http://schemas.microsoft.com/office/drawing/2014/main" xmlns="" id="{11BE0AC8-D811-9E18-9C63-A1D008FD70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95" b="13212"/>
          <a:stretch/>
        </p:blipFill>
        <p:spPr>
          <a:xfrm>
            <a:off x="2157046" y="809473"/>
            <a:ext cx="7877906" cy="36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99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0742AD8-2380-887B-812F-2CAEB8AE5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>
                <a:solidFill>
                  <a:srgbClr val="000000"/>
                </a:solidFill>
                <a:latin typeface="Aptos Narrow"/>
              </a:rPr>
              <a:t>Zdroje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59AE7CD-8A12-5742-617D-870930C15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957285"/>
            <a:ext cx="10058400" cy="40507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/>
            <a:r>
              <a:rPr lang="sk-SK" sz="1800" b="1" dirty="0">
                <a:highlight>
                  <a:srgbClr val="FFFFFF"/>
                </a:highlight>
                <a:latin typeface="Cambria"/>
                <a:ea typeface="Cambria"/>
              </a:rPr>
              <a:t>Umelá inteligencia v zdravotníctve : </a:t>
            </a:r>
            <a:endParaRPr lang="sk-SK" b="1" dirty="0">
              <a:highlight>
                <a:srgbClr val="FFFFFF"/>
              </a:highlight>
              <a:ea typeface="+mn-lt"/>
              <a:cs typeface="+mn-lt"/>
            </a:endParaRPr>
          </a:p>
          <a:p>
            <a:pPr>
              <a:buNone/>
            </a:pPr>
            <a:r>
              <a:rPr lang="sk-SK" sz="1800" dirty="0">
                <a:solidFill>
                  <a:schemeClr val="tx2">
                    <a:lumMod val="40000"/>
                    <a:lumOff val="60000"/>
                  </a:schemeClr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Umelá inteligencia v zdravotníctve: transformácia lekárskej praxe - PMC (nih.gov)</a:t>
            </a:r>
            <a:endParaRPr lang="sk-SK" dirty="0">
              <a:solidFill>
                <a:schemeClr val="tx2">
                  <a:lumMod val="40000"/>
                  <a:lumOff val="60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>
              <a:buNone/>
            </a:pPr>
            <a:r>
              <a:rPr lang="sk-SK" sz="1800" dirty="0">
                <a:solidFill>
                  <a:schemeClr val="tx2">
                    <a:lumMod val="40000"/>
                    <a:lumOff val="60000"/>
                  </a:schemeClr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Čo je umelá inteligencia v medicíne? | IBM</a:t>
            </a:r>
            <a:r>
              <a:rPr lang="sk-SK" sz="1800" dirty="0">
                <a:solidFill>
                  <a:schemeClr val="tx2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 </a:t>
            </a:r>
            <a:endParaRPr lang="sk-SK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285750" indent="-285750"/>
            <a:r>
              <a:rPr lang="sk-SK" sz="1800" b="1" dirty="0">
                <a:latin typeface="Cambria"/>
                <a:ea typeface="Cambria"/>
                <a:cs typeface="Arial"/>
              </a:rPr>
              <a:t>Technológie využívané pri </a:t>
            </a:r>
            <a:r>
              <a:rPr lang="sk-SK" sz="1800" b="1" dirty="0" err="1">
                <a:latin typeface="Cambria"/>
                <a:ea typeface="Cambria"/>
                <a:cs typeface="Arial"/>
              </a:rPr>
              <a:t>mikrooperáciach</a:t>
            </a:r>
            <a:r>
              <a:rPr lang="sk-SK" sz="1800" b="1" dirty="0">
                <a:latin typeface="Cambria"/>
                <a:ea typeface="Cambria"/>
                <a:cs typeface="Arial"/>
              </a:rPr>
              <a:t> :</a:t>
            </a:r>
          </a:p>
          <a:p>
            <a:pPr marL="0" indent="0">
              <a:buNone/>
            </a:pPr>
            <a:r>
              <a:rPr lang="sk-SK" sz="1800" dirty="0"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μRALP a ďalšie: Mikrotechnológie a systémy pre roboticky asistovanú endoskopickú laserovú mikrochirurgiu - PMC (nih.gov)</a:t>
            </a:r>
          </a:p>
          <a:p>
            <a:pPr marL="285750" indent="-285750"/>
            <a:r>
              <a:rPr lang="sk-SK" sz="1800" b="1" dirty="0">
                <a:ea typeface="+mn-lt"/>
                <a:cs typeface="+mn-lt"/>
              </a:rPr>
              <a:t>Mikročipové implantáty:</a:t>
            </a:r>
          </a:p>
          <a:p>
            <a:pPr marL="0" indent="0">
              <a:buNone/>
            </a:pPr>
            <a:r>
              <a:rPr lang="sk-SK" sz="1800" dirty="0"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Microchips in Medicine: Current and Future Applications - PMC (nih.gov)</a:t>
            </a:r>
            <a:endParaRPr lang="sk-SK" dirty="0">
              <a:hlinkClick r:id="rId5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2884696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191</Words>
  <Application>Microsoft Office PowerPoint</Application>
  <PresentationFormat>Vlastná</PresentationFormat>
  <Paragraphs>36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Wood Type</vt:lpstr>
      <vt:lpstr>Počítač a zdravotníctvo</vt:lpstr>
      <vt:lpstr>Prezentácia programu PowerPoint</vt:lpstr>
      <vt:lpstr>technológie využívané pri mikrooperáciach </vt:lpstr>
      <vt:lpstr>TECHNOLÓGIE VYUŽÍVANÉ PRI MIKROOPERÁCIACH</vt:lpstr>
      <vt:lpstr>mikročipové implantáty</vt:lpstr>
      <vt:lpstr>umelá inteligencia v zdravotníctve</vt:lpstr>
      <vt:lpstr>Ďakujem za pozornosŤ!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pc2</dc:creator>
  <cp:lastModifiedBy>Používateľ systému Windows</cp:lastModifiedBy>
  <cp:revision>775</cp:revision>
  <dcterms:created xsi:type="dcterms:W3CDTF">2024-05-04T13:24:41Z</dcterms:created>
  <dcterms:modified xsi:type="dcterms:W3CDTF">2024-05-08T17:55:57Z</dcterms:modified>
</cp:coreProperties>
</file>