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1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9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99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1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03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4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6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2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1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5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7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8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9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1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sk-SK" sz="7200" dirty="0">
                <a:latin typeface="Calibri"/>
                <a:ea typeface="Calibri"/>
                <a:cs typeface="Calibri"/>
              </a:rPr>
              <a:t>Study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Calibri"/>
                <a:ea typeface="Calibri"/>
                <a:cs typeface="Calibri"/>
              </a:rPr>
              <a:t>Eva </a:t>
            </a:r>
            <a:r>
              <a:rPr lang="sk-SK" sz="2400" err="1">
                <a:latin typeface="Calibri"/>
                <a:ea typeface="Calibri"/>
                <a:cs typeface="Calibri"/>
              </a:rPr>
              <a:t>Havírová</a:t>
            </a:r>
            <a:r>
              <a:rPr lang="sk-SK" sz="2400" dirty="0">
                <a:latin typeface="Calibri"/>
                <a:ea typeface="Calibri"/>
                <a:cs typeface="Calibri"/>
              </a:rPr>
              <a:t> 2.B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75DBF-5F8B-493E-996A-B3B8CCD8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4800" b="1" dirty="0">
                <a:latin typeface="Calibri"/>
                <a:ea typeface="Calibri"/>
                <a:cs typeface="Calibri"/>
              </a:rPr>
              <a:t>School system in Great Britain </a:t>
            </a:r>
            <a:endParaRPr lang="sk-SK" sz="48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753B13-2E54-F80D-05A7-960795425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charset="2"/>
              <a:buChar char="•"/>
            </a:pPr>
            <a:r>
              <a:rPr lang="sk-SK" sz="2000" dirty="0" err="1">
                <a:latin typeface="Calibri"/>
                <a:ea typeface="+mn-lt"/>
                <a:cs typeface="+mn-lt"/>
              </a:rPr>
              <a:t>Education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is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mandatory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for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children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between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the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ages</a:t>
            </a:r>
            <a:r>
              <a:rPr lang="sk-SK" sz="2000" dirty="0">
                <a:latin typeface="Calibri"/>
                <a:ea typeface="+mn-lt"/>
                <a:cs typeface="+mn-lt"/>
              </a:rPr>
              <a:t> of 5 and 18.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r>
              <a:rPr lang="sk-SK" sz="2000" dirty="0" err="1">
                <a:latin typeface="Calibri"/>
                <a:ea typeface="+mn-lt"/>
                <a:cs typeface="+mn-lt"/>
              </a:rPr>
              <a:t>Stages</a:t>
            </a:r>
            <a:r>
              <a:rPr lang="sk-SK" sz="2000" dirty="0">
                <a:latin typeface="Calibri"/>
                <a:ea typeface="+mn-lt"/>
                <a:cs typeface="+mn-lt"/>
              </a:rPr>
              <a:t> in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the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education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system</a:t>
            </a:r>
            <a:r>
              <a:rPr lang="sk-SK" sz="2000" dirty="0">
                <a:latin typeface="Calibri"/>
                <a:ea typeface="+mn-lt"/>
                <a:cs typeface="+mn-lt"/>
              </a:rPr>
              <a:t>:  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 lvl="1" indent="-342900">
              <a:buAutoNum type="arabicPeriod"/>
            </a:pPr>
            <a:r>
              <a:rPr lang="sk-SK" sz="2000" dirty="0" err="1">
                <a:latin typeface="Calibri"/>
                <a:ea typeface="+mn-lt"/>
                <a:cs typeface="+mn-lt"/>
              </a:rPr>
              <a:t>Nursery</a:t>
            </a:r>
            <a:r>
              <a:rPr lang="sk-SK" sz="2000" dirty="0">
                <a:latin typeface="Calibri"/>
                <a:ea typeface="+mn-lt"/>
                <a:cs typeface="+mn-lt"/>
              </a:rPr>
              <a:t>/</a:t>
            </a:r>
            <a:r>
              <a:rPr lang="sk-SK" sz="2000" dirty="0" err="1">
                <a:latin typeface="Calibri"/>
                <a:ea typeface="+mn-lt"/>
                <a:cs typeface="+mn-lt"/>
              </a:rPr>
              <a:t>Preschool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 lvl="1" indent="-342900">
              <a:buAutoNum type="arabicPeriod"/>
            </a:pPr>
            <a:r>
              <a:rPr lang="sk-SK" sz="2000" dirty="0" err="1">
                <a:latin typeface="Calibri"/>
                <a:ea typeface="Calibri"/>
                <a:cs typeface="Calibri"/>
              </a:rPr>
              <a:t>Primary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dirty="0" err="1">
                <a:latin typeface="Calibri"/>
                <a:ea typeface="Calibri"/>
                <a:cs typeface="Calibri"/>
              </a:rPr>
              <a:t>school</a:t>
            </a:r>
            <a:endParaRPr lang="sk-SK" sz="2000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lvl="1" indent="-342900">
              <a:buAutoNum type="arabicPeriod"/>
            </a:pPr>
            <a:r>
              <a:rPr lang="sk-SK" sz="2000" dirty="0" err="1">
                <a:latin typeface="Calibri"/>
                <a:ea typeface="Calibri"/>
                <a:cs typeface="Calibri"/>
              </a:rPr>
              <a:t>Secondary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dirty="0" err="1">
                <a:latin typeface="Calibri"/>
                <a:ea typeface="Calibri"/>
                <a:cs typeface="Calibri"/>
              </a:rPr>
              <a:t>school</a:t>
            </a:r>
            <a:r>
              <a:rPr lang="sk-SK" sz="2000" dirty="0">
                <a:latin typeface="Calibri"/>
                <a:ea typeface="Calibri"/>
                <a:cs typeface="Calibri"/>
              </a:rPr>
              <a:t>     </a:t>
            </a:r>
            <a:endParaRPr lang="sk-SK" sz="200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lvl="1" indent="-342900">
              <a:buAutoNum type="arabicPeriod"/>
            </a:pPr>
            <a:r>
              <a:rPr lang="sk-SK" sz="2000" dirty="0" err="1">
                <a:latin typeface="Calibri"/>
                <a:ea typeface="Calibri"/>
                <a:cs typeface="Calibri"/>
              </a:rPr>
              <a:t>Advanced</a:t>
            </a:r>
            <a:r>
              <a:rPr lang="sk-SK" sz="2000" dirty="0">
                <a:latin typeface="Calibri"/>
                <a:ea typeface="Calibri"/>
                <a:cs typeface="Calibri"/>
              </a:rPr>
              <a:t> level </a:t>
            </a:r>
            <a:r>
              <a:rPr lang="sk-SK" sz="2000" dirty="0" err="1">
                <a:latin typeface="Calibri"/>
                <a:ea typeface="Calibri"/>
                <a:cs typeface="Calibri"/>
              </a:rPr>
              <a:t>programme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 lvl="1" indent="-342900">
              <a:buAutoNum type="arabicPeriod"/>
            </a:pPr>
            <a:r>
              <a:rPr lang="sk-SK" sz="2000" dirty="0" err="1">
                <a:latin typeface="Calibri"/>
                <a:ea typeface="Calibri"/>
                <a:cs typeface="Calibri"/>
              </a:rPr>
              <a:t>Higher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dirty="0" err="1">
                <a:latin typeface="Calibri"/>
                <a:ea typeface="Calibri"/>
                <a:cs typeface="Calibri"/>
              </a:rPr>
              <a:t>Education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All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countries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of Great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Britain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 has a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similar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school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system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but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there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are 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some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differences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sk-SK" sz="20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101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4142B-90E6-69A0-CAED-6D497007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494" y="624110"/>
            <a:ext cx="813155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" sz="4400" b="1" dirty="0">
                <a:latin typeface="Calibri"/>
                <a:ea typeface="Calibri"/>
                <a:cs typeface="Calibri"/>
              </a:rPr>
              <a:t> </a:t>
            </a:r>
            <a:r>
              <a:rPr lang="en" sz="5400" b="1" dirty="0">
                <a:latin typeface="Calibri"/>
                <a:ea typeface="Calibri"/>
                <a:cs typeface="Calibri"/>
              </a:rPr>
              <a:t>School system in Great Britain </a:t>
            </a:r>
            <a:endParaRPr lang="sk-SK" sz="540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0FDA66E-118F-527B-49A4-A694E598B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3440" y="1501899"/>
            <a:ext cx="8131550" cy="513175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>
                <a:latin typeface="Calibri"/>
                <a:ea typeface="Calibri"/>
                <a:cs typeface="Calibri"/>
              </a:rPr>
              <a:t>1.Nursery/ </a:t>
            </a:r>
            <a:r>
              <a:rPr lang="sk-SK" sz="2400" b="1" err="1">
                <a:latin typeface="Calibri"/>
                <a:ea typeface="Calibri"/>
                <a:cs typeface="Calibri"/>
              </a:rPr>
              <a:t>Preschool</a:t>
            </a:r>
            <a:endParaRPr lang="sk-SK" sz="2400" b="1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r>
              <a:rPr lang="sk-SK" sz="2000" dirty="0">
                <a:latin typeface="Calibri"/>
                <a:ea typeface="Calibri"/>
                <a:cs typeface="Calibri"/>
              </a:rPr>
              <a:t>3 - 5 </a:t>
            </a:r>
            <a:r>
              <a:rPr lang="sk-SK" sz="2000" err="1">
                <a:latin typeface="Calibri"/>
                <a:ea typeface="Calibri"/>
                <a:cs typeface="Calibri"/>
              </a:rPr>
              <a:t>years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latin typeface="Calibri"/>
                <a:ea typeface="Calibri"/>
                <a:cs typeface="Calibri"/>
              </a:rPr>
              <a:t>old</a:t>
            </a:r>
            <a:endParaRPr lang="sk-SK" sz="2000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r>
              <a:rPr lang="sk-SK" sz="2000" err="1">
                <a:latin typeface="Calibri"/>
                <a:ea typeface="Calibri"/>
                <a:cs typeface="Calibri"/>
              </a:rPr>
              <a:t>prepare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latin typeface="Calibri"/>
                <a:ea typeface="Calibri"/>
                <a:cs typeface="Calibri"/>
              </a:rPr>
              <a:t>for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latin typeface="Calibri"/>
                <a:ea typeface="Calibri"/>
                <a:cs typeface="Calibri"/>
              </a:rPr>
              <a:t>primary</a:t>
            </a:r>
            <a:r>
              <a:rPr lang="sk-SK" sz="2000" dirty="0">
                <a:latin typeface="Calibri"/>
                <a:ea typeface="Calibri"/>
                <a:cs typeface="Calibri"/>
              </a:rPr>
              <a:t> </a:t>
            </a:r>
            <a:r>
              <a:rPr lang="sk-SK" sz="2000" err="1">
                <a:latin typeface="Calibri"/>
                <a:ea typeface="Calibri"/>
                <a:cs typeface="Calibri"/>
              </a:rPr>
              <a:t>school</a:t>
            </a:r>
            <a:endParaRPr lang="sk-SK" sz="2000">
              <a:latin typeface="Calibri"/>
              <a:ea typeface="Calibri"/>
              <a:cs typeface="Calibri"/>
            </a:endParaRPr>
          </a:p>
          <a:p>
            <a:pPr marL="285750" indent="-285750">
              <a:buFont typeface="Arial" charset="2"/>
              <a:buChar char="•"/>
            </a:pPr>
            <a:endParaRPr lang="sk-SK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sk-SK" sz="2400" b="1" dirty="0">
                <a:latin typeface="Calibri"/>
                <a:ea typeface="Calibri"/>
                <a:cs typeface="Calibri"/>
              </a:rPr>
              <a:t>2. </a:t>
            </a:r>
            <a:r>
              <a:rPr lang="sk-SK" sz="2400" b="1" dirty="0" err="1">
                <a:latin typeface="Calibri"/>
                <a:ea typeface="Calibri"/>
                <a:cs typeface="Calibri"/>
              </a:rPr>
              <a:t>Primary</a:t>
            </a:r>
            <a:r>
              <a:rPr lang="sk-SK" sz="2400" b="1" dirty="0">
                <a:latin typeface="Calibri"/>
                <a:ea typeface="Calibri"/>
                <a:cs typeface="Calibri"/>
              </a:rPr>
              <a:t> </a:t>
            </a:r>
            <a:r>
              <a:rPr lang="sk-SK" sz="2400" b="1" dirty="0" err="1">
                <a:latin typeface="Calibri"/>
                <a:ea typeface="Calibri"/>
                <a:cs typeface="Calibri"/>
              </a:rPr>
              <a:t>school</a:t>
            </a:r>
            <a:endParaRPr lang="sk-SK" sz="2400" b="1" dirty="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5 – 11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years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old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basic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subject</a:t>
            </a:r>
            <a:r>
              <a:rPr lang="sk-SK" sz="2000" dirty="0">
                <a:latin typeface="Calibri"/>
                <a:ea typeface="+mn-lt"/>
                <a:cs typeface="+mn-lt"/>
              </a:rPr>
              <a:t>: 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English,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math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, </a:t>
            </a:r>
            <a:r>
              <a:rPr lang="sk-SK" sz="2000" err="1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science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+mn-lt"/>
                <a:cs typeface="+mn-lt"/>
              </a:rPr>
              <a:t>, and art </a:t>
            </a:r>
            <a:endParaRPr lang="sk-SK" sz="2000" dirty="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endParaRPr lang="sk-SK">
              <a:latin typeface="Century Gothic"/>
              <a:ea typeface="Calibri"/>
              <a:cs typeface="Calibri"/>
            </a:endParaRPr>
          </a:p>
          <a:p>
            <a:pPr marL="0" indent="0">
              <a:buNone/>
            </a:pPr>
            <a:r>
              <a:rPr lang="sk-SK" sz="2400" b="1" dirty="0">
                <a:latin typeface="Calibri"/>
                <a:ea typeface="Calibri"/>
                <a:cs typeface="Calibri"/>
              </a:rPr>
              <a:t>3. </a:t>
            </a:r>
            <a:r>
              <a:rPr lang="sk-SK" sz="2400" b="1" dirty="0" err="1">
                <a:latin typeface="Calibri"/>
                <a:ea typeface="Calibri"/>
                <a:cs typeface="Calibri"/>
              </a:rPr>
              <a:t>Secondary</a:t>
            </a:r>
            <a:r>
              <a:rPr lang="sk-SK" sz="2400" b="1" dirty="0">
                <a:latin typeface="Calibri"/>
                <a:ea typeface="Calibri"/>
                <a:cs typeface="Calibri"/>
              </a:rPr>
              <a:t> </a:t>
            </a:r>
            <a:r>
              <a:rPr lang="sk-SK" sz="2400" b="1" dirty="0" err="1">
                <a:latin typeface="Calibri"/>
                <a:ea typeface="Calibri"/>
                <a:cs typeface="Calibri"/>
              </a:rPr>
              <a:t>school</a:t>
            </a:r>
            <a:endParaRPr lang="sk-SK" sz="2400" b="1" dirty="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11 – 16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years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old</a:t>
            </a:r>
            <a:endParaRPr lang="sk-SK" sz="2000" dirty="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 more </a:t>
            </a:r>
            <a:r>
              <a:rPr lang="sk-SK" sz="2000" err="1">
                <a:latin typeface="Calibri"/>
                <a:ea typeface="+mn-lt"/>
                <a:cs typeface="+mn-lt"/>
              </a:rPr>
              <a:t>subjects</a:t>
            </a:r>
            <a:endParaRPr lang="sk-SK" sz="2000">
              <a:latin typeface="Century Gothic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 err="1">
                <a:latin typeface="Calibri"/>
                <a:ea typeface="+mn-lt"/>
                <a:cs typeface="+mn-lt"/>
              </a:rPr>
              <a:t>prepare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for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GCSEs</a:t>
            </a:r>
            <a:r>
              <a:rPr lang="sk-SK" sz="2000" dirty="0">
                <a:latin typeface="Calibri"/>
                <a:ea typeface="+mn-lt"/>
                <a:cs typeface="+mn-lt"/>
              </a:rPr>
              <a:t> (General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Certificate</a:t>
            </a:r>
            <a:r>
              <a:rPr lang="sk-SK" sz="2000" dirty="0">
                <a:latin typeface="Calibri"/>
                <a:ea typeface="+mn-lt"/>
                <a:cs typeface="+mn-lt"/>
              </a:rPr>
              <a:t> of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Secondary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Education</a:t>
            </a:r>
            <a:r>
              <a:rPr lang="sk-SK" sz="2000" dirty="0">
                <a:latin typeface="Calibri"/>
                <a:ea typeface="+mn-lt"/>
                <a:cs typeface="+mn-lt"/>
              </a:rPr>
              <a:t>)</a:t>
            </a:r>
            <a:endParaRPr lang="sk-SK" sz="20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585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DFCD46-7E1E-8B4F-6148-27FFE5BAE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745" y="2131666"/>
            <a:ext cx="813155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k-SK" sz="2400" b="1" dirty="0">
                <a:latin typeface="Calibri"/>
                <a:ea typeface="Calibri"/>
                <a:cs typeface="Calibri"/>
              </a:rPr>
              <a:t>4. </a:t>
            </a:r>
            <a:r>
              <a:rPr lang="sk-SK" sz="2400" b="1" err="1">
                <a:latin typeface="Calibri"/>
                <a:ea typeface="Open Sans"/>
                <a:cs typeface="Open Sans"/>
              </a:rPr>
              <a:t>Advanced</a:t>
            </a:r>
            <a:r>
              <a:rPr lang="sk-SK" sz="2400" b="1" dirty="0">
                <a:latin typeface="Calibri"/>
                <a:ea typeface="Open Sans"/>
                <a:cs typeface="Open Sans"/>
              </a:rPr>
              <a:t> level </a:t>
            </a:r>
            <a:r>
              <a:rPr lang="sk-SK" sz="2400" b="1" err="1">
                <a:latin typeface="Calibri"/>
                <a:ea typeface="Open Sans"/>
                <a:cs typeface="Open Sans"/>
              </a:rPr>
              <a:t>programme</a:t>
            </a:r>
            <a:endParaRPr lang="sk-SK" sz="2400" b="1">
              <a:latin typeface="Calibri"/>
              <a:ea typeface="Open Sans"/>
              <a:cs typeface="Open Sans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16 – 18 </a:t>
            </a:r>
            <a:r>
              <a:rPr lang="sk-SK" sz="2000" err="1">
                <a:latin typeface="Calibri"/>
                <a:ea typeface="+mn-lt"/>
                <a:cs typeface="+mn-lt"/>
              </a:rPr>
              <a:t>years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old</a:t>
            </a:r>
            <a:endParaRPr lang="sk-SK" sz="2000">
              <a:latin typeface="Calibri"/>
              <a:ea typeface="Open Sans"/>
              <a:cs typeface="Open Sans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two-year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courses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where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students</a:t>
            </a:r>
            <a:r>
              <a:rPr lang="sk-SK" sz="2000" dirty="0">
                <a:latin typeface="Calibri"/>
                <a:ea typeface="+mn-lt"/>
                <a:cs typeface="+mn-lt"/>
              </a:rPr>
              <a:t> study a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few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subjects</a:t>
            </a:r>
            <a:r>
              <a:rPr lang="sk-SK" sz="2000" dirty="0">
                <a:latin typeface="Calibri"/>
                <a:ea typeface="+mn-lt"/>
                <a:cs typeface="+mn-lt"/>
              </a:rPr>
              <a:t> in-</a:t>
            </a:r>
            <a:r>
              <a:rPr lang="sk-SK" sz="2000" dirty="0" err="1">
                <a:latin typeface="Calibri"/>
                <a:ea typeface="+mn-lt"/>
                <a:cs typeface="+mn-lt"/>
              </a:rPr>
              <a:t>depth</a:t>
            </a:r>
            <a:r>
              <a:rPr lang="sk-SK" sz="2000" dirty="0">
                <a:latin typeface="Calibri"/>
                <a:ea typeface="+mn-lt"/>
                <a:cs typeface="+mn-lt"/>
              </a:rPr>
              <a:t>.</a:t>
            </a:r>
            <a:endParaRPr lang="sk-SK" sz="2000">
              <a:latin typeface="Calibri"/>
              <a:ea typeface="Calibri"/>
              <a:cs typeface="Calibri"/>
            </a:endParaRPr>
          </a:p>
          <a:p>
            <a:pPr>
              <a:buFont typeface="Arial" charset="2"/>
              <a:buChar char="•"/>
            </a:pPr>
            <a:r>
              <a:rPr lang="sk-SK" sz="2000" dirty="0">
                <a:latin typeface="Calibri"/>
                <a:ea typeface="+mn-lt"/>
                <a:cs typeface="+mn-lt"/>
              </a:rPr>
              <a:t> </a:t>
            </a:r>
            <a:r>
              <a:rPr lang="sk-SK" sz="2000" dirty="0" err="1">
                <a:latin typeface="Calibri"/>
                <a:ea typeface="+mn-lt"/>
                <a:cs typeface="+mn-lt"/>
              </a:rPr>
              <a:t>prepare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students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for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university</a:t>
            </a:r>
            <a:endParaRPr lang="sk-SK" sz="2000">
              <a:latin typeface="Century Gothic"/>
              <a:ea typeface="Calibri"/>
              <a:cs typeface="Calibri"/>
            </a:endParaRPr>
          </a:p>
          <a:p>
            <a:pPr marL="0" indent="0">
              <a:buNone/>
            </a:pPr>
            <a:endParaRPr lang="sk-SK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sk-SK" sz="2400" b="1" dirty="0">
                <a:latin typeface="Calibri"/>
                <a:ea typeface="+mn-lt"/>
                <a:cs typeface="+mn-lt"/>
              </a:rPr>
              <a:t>5.</a:t>
            </a:r>
            <a:r>
              <a:rPr lang="sk-SK" sz="2400" b="1" dirty="0">
                <a:latin typeface="Century Gothic"/>
                <a:ea typeface="Calibri"/>
                <a:cs typeface="Calibri"/>
              </a:rPr>
              <a:t> </a:t>
            </a:r>
            <a:r>
              <a:rPr lang="sk-SK" sz="2400" b="1" err="1">
                <a:latin typeface="Century Gothic"/>
                <a:ea typeface="Calibri"/>
                <a:cs typeface="Calibri"/>
              </a:rPr>
              <a:t>Higher</a:t>
            </a:r>
            <a:r>
              <a:rPr lang="sk-SK" sz="2400" b="1" dirty="0">
                <a:latin typeface="Century Gothic"/>
                <a:ea typeface="Calibri"/>
                <a:cs typeface="Calibri"/>
              </a:rPr>
              <a:t> </a:t>
            </a:r>
            <a:r>
              <a:rPr lang="sk-SK" sz="2400" b="1" err="1">
                <a:latin typeface="Century Gothic"/>
                <a:ea typeface="Calibri"/>
                <a:cs typeface="Calibri"/>
              </a:rPr>
              <a:t>Education</a:t>
            </a:r>
            <a:r>
              <a:rPr lang="sk-SK" sz="2400" dirty="0">
                <a:latin typeface="Calibri"/>
                <a:ea typeface="+mn-lt"/>
                <a:cs typeface="+mn-lt"/>
              </a:rPr>
              <a:t>:</a:t>
            </a:r>
            <a:endParaRPr lang="sk-SK" sz="2400" dirty="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sk-SK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lang="sk-SK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or a </a:t>
            </a:r>
            <a:r>
              <a:rPr lang="sk-SK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college</a:t>
            </a:r>
            <a:endParaRPr lang="sk-SK" sz="200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sk-SK">
              <a:latin typeface="Century Gothic"/>
              <a:ea typeface="Calibri"/>
              <a:cs typeface="Calibri"/>
            </a:endParaRPr>
          </a:p>
        </p:txBody>
      </p:sp>
      <p:pic>
        <p:nvPicPr>
          <p:cNvPr id="5" name="Obrázok 4" descr="Navigating Higher Education">
            <a:extLst>
              <a:ext uri="{FF2B5EF4-FFF2-40B4-BE49-F238E27FC236}">
                <a16:creationId xmlns:a16="http://schemas.microsoft.com/office/drawing/2014/main" id="{B06A7147-7E6D-36D7-63B2-D69A64387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044" y="3889808"/>
            <a:ext cx="3312102" cy="2204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BB1489D-1D4A-413A-C825-B3D7757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873" y="624110"/>
            <a:ext cx="8914144" cy="1280890"/>
          </a:xfrm>
        </p:spPr>
        <p:txBody>
          <a:bodyPr>
            <a:noAutofit/>
          </a:bodyPr>
          <a:lstStyle/>
          <a:p>
            <a:pPr algn="ctr"/>
            <a:r>
              <a:rPr lang="en" sz="4800" b="1" dirty="0">
                <a:latin typeface="Calibri"/>
                <a:ea typeface="Calibri"/>
                <a:cs typeface="Calibri"/>
              </a:rPr>
              <a:t>School system in Great Britain</a:t>
            </a:r>
            <a:r>
              <a:rPr lang="en" sz="5400" b="1" dirty="0">
                <a:latin typeface="Calibri"/>
                <a:ea typeface="Calibri"/>
                <a:cs typeface="Calibri"/>
              </a:rPr>
              <a:t>  </a:t>
            </a:r>
            <a:endParaRPr lang="sk-SK" sz="54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28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D89C8-3B9C-89F2-0EA3-3D407DDD7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725" y="689424"/>
            <a:ext cx="8911687" cy="1280890"/>
          </a:xfrm>
        </p:spPr>
        <p:txBody>
          <a:bodyPr/>
          <a:lstStyle/>
          <a:p>
            <a:pPr algn="ctr"/>
            <a:r>
              <a:rPr lang="sk-SK" sz="4800" b="1" dirty="0"/>
              <a:t>Study </a:t>
            </a:r>
            <a:r>
              <a:rPr lang="sk-SK" sz="4800" b="1" err="1"/>
              <a:t>tips</a:t>
            </a:r>
            <a:endParaRPr lang="sk-SK" sz="4800" b="1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C5665-72F9-B672-3B02-83BD3E90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203" y="1221554"/>
            <a:ext cx="3666806" cy="390118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sk-SK" err="1">
              <a:latin typeface="Calibri"/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r>
              <a:rPr lang="sk-SK" sz="2400" b="1" dirty="0" err="1">
                <a:latin typeface="Calibri"/>
                <a:ea typeface="+mn-lt"/>
                <a:cs typeface="+mn-lt"/>
              </a:rPr>
              <a:t>Make</a:t>
            </a:r>
            <a:r>
              <a:rPr lang="sk-SK" sz="2400" b="1" dirty="0">
                <a:latin typeface="Calibri"/>
                <a:ea typeface="+mn-lt"/>
                <a:cs typeface="+mn-lt"/>
              </a:rPr>
              <a:t> a Study Schedule</a:t>
            </a:r>
            <a:endParaRPr lang="sk-SK" sz="2400" dirty="0"/>
          </a:p>
          <a:p>
            <a:pPr>
              <a:buFont typeface="Arial" charset="2"/>
              <a:buChar char="•"/>
            </a:pPr>
            <a:r>
              <a:rPr lang="sk-SK" sz="2400" b="1" dirty="0" err="1">
                <a:latin typeface="Calibri"/>
                <a:ea typeface="+mn-lt"/>
                <a:cs typeface="+mn-lt"/>
              </a:rPr>
              <a:t>Stay</a:t>
            </a:r>
            <a:r>
              <a:rPr lang="sk-SK" sz="2400" b="1" dirty="0">
                <a:latin typeface="Calibri"/>
                <a:ea typeface="+mn-lt"/>
                <a:cs typeface="+mn-lt"/>
              </a:rPr>
              <a:t> </a:t>
            </a:r>
            <a:r>
              <a:rPr lang="sk-SK" sz="2400" b="1" dirty="0" err="1">
                <a:latin typeface="Calibri"/>
                <a:ea typeface="+mn-lt"/>
                <a:cs typeface="+mn-lt"/>
              </a:rPr>
              <a:t>Organized</a:t>
            </a:r>
          </a:p>
          <a:p>
            <a:pPr>
              <a:buFont typeface="Arial" charset="2"/>
              <a:buChar char="•"/>
            </a:pPr>
            <a:r>
              <a:rPr lang="sk-SK" sz="2400" b="1" dirty="0">
                <a:latin typeface="Calibri"/>
                <a:ea typeface="+mn-lt"/>
                <a:cs typeface="+mn-lt"/>
              </a:rPr>
              <a:t>Set </a:t>
            </a:r>
            <a:r>
              <a:rPr lang="sk-SK" sz="2400" b="1" dirty="0" err="1">
                <a:latin typeface="Calibri"/>
                <a:ea typeface="+mn-lt"/>
                <a:cs typeface="+mn-lt"/>
              </a:rPr>
              <a:t>Goals</a:t>
            </a:r>
          </a:p>
          <a:p>
            <a:pPr>
              <a:buFont typeface="Arial" charset="2"/>
              <a:buChar char="•"/>
            </a:pPr>
            <a:r>
              <a:rPr lang="sk-SK" sz="2400" b="1" dirty="0" err="1">
                <a:latin typeface="Calibri"/>
                <a:ea typeface="+mn-lt"/>
                <a:cs typeface="+mn-lt"/>
              </a:rPr>
              <a:t>Learn</a:t>
            </a:r>
            <a:r>
              <a:rPr lang="sk-SK" sz="2400" b="1" dirty="0">
                <a:latin typeface="Calibri"/>
                <a:ea typeface="+mn-lt"/>
                <a:cs typeface="+mn-lt"/>
              </a:rPr>
              <a:t> </a:t>
            </a:r>
            <a:r>
              <a:rPr lang="sk-SK" sz="2400" b="1" dirty="0" err="1">
                <a:latin typeface="Calibri"/>
                <a:ea typeface="+mn-lt"/>
                <a:cs typeface="+mn-lt"/>
              </a:rPr>
              <a:t>Actively</a:t>
            </a:r>
            <a:endParaRPr lang="sk-SK" sz="2400" b="1" dirty="0">
              <a:latin typeface="Calibri"/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endParaRPr lang="sk-SK" sz="2400" b="1" dirty="0">
              <a:latin typeface="Century Gothic" panose="020B0502020202020204"/>
              <a:ea typeface="Calibri"/>
              <a:cs typeface="Calibri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7D7A7805-B639-5450-66DA-0F363C518741}"/>
              </a:ext>
            </a:extLst>
          </p:cNvPr>
          <p:cNvSpPr txBox="1"/>
          <p:nvPr/>
        </p:nvSpPr>
        <p:spPr>
          <a:xfrm>
            <a:off x="6815517" y="1221577"/>
            <a:ext cx="4221000" cy="32470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endParaRPr lang="sk-SK" sz="1700" b="1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sk-SK" sz="2400" b="1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Study </a:t>
            </a:r>
            <a:r>
              <a:rPr lang="sk-SK" sz="2400" b="1" dirty="0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Regularly</a:t>
            </a:r>
            <a:endParaRPr lang="sk-SK" sz="2400" dirty="0" err="1"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sk-SK" sz="2400" b="1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Take</a:t>
            </a:r>
            <a:r>
              <a:rPr lang="sk-SK" sz="2400" b="1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400" b="1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Breaks</a:t>
            </a:r>
            <a:endParaRPr lang="sk-SK" sz="2400" err="1"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sk-SK" sz="2400" b="1" dirty="0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Focus</a:t>
            </a:r>
            <a:r>
              <a:rPr lang="sk-SK" sz="2400" b="1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 on </a:t>
            </a:r>
            <a:r>
              <a:rPr lang="sk-SK" sz="2400" b="1" dirty="0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One</a:t>
            </a:r>
            <a:r>
              <a:rPr lang="sk-SK" sz="2400" b="1" dirty="0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sk-SK" sz="2400" b="1" dirty="0" err="1">
                <a:solidFill>
                  <a:srgbClr val="404040"/>
                </a:solidFill>
                <a:latin typeface="Calibri"/>
                <a:ea typeface="Calibri"/>
                <a:cs typeface="Calibri"/>
              </a:rPr>
              <a:t>Task</a:t>
            </a:r>
            <a:endParaRPr lang="sk-SK" sz="2400" b="1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r>
              <a:rPr lang="sk-SK" sz="2400" b="1" err="1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Use</a:t>
            </a:r>
            <a:r>
              <a:rPr lang="sk-SK" sz="2400" b="1" dirty="0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sk-SK" sz="2400" b="1" err="1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Memory</a:t>
            </a:r>
            <a:r>
              <a:rPr lang="sk-SK" sz="2400" b="1" dirty="0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sk-SK" sz="2400" b="1" err="1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Tricks</a:t>
            </a:r>
            <a:endParaRPr lang="sk-SK" sz="2400" b="1">
              <a:solidFill>
                <a:srgbClr val="404040"/>
              </a:solidFill>
              <a:latin typeface="Calibri"/>
              <a:ea typeface="+mn-lt"/>
              <a:cs typeface="+mn-lt"/>
            </a:endParaRPr>
          </a:p>
          <a:p>
            <a:pPr>
              <a:spcBef>
                <a:spcPts val="1000"/>
              </a:spcBef>
            </a:pPr>
            <a:endParaRPr lang="sk-SK" sz="2400" b="1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285750" indent="-285750">
              <a:spcBef>
                <a:spcPts val="1000"/>
              </a:spcBef>
              <a:buFont typeface="Arial,Sans-Serif"/>
              <a:buChar char="•"/>
            </a:pPr>
            <a:endParaRPr lang="sk-SK" b="1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Obrázok 4" descr="3 Successful Study Techniques">
            <a:extLst>
              <a:ext uri="{FF2B5EF4-FFF2-40B4-BE49-F238E27FC236}">
                <a16:creationId xmlns:a16="http://schemas.microsoft.com/office/drawing/2014/main" id="{01FBBC50-1902-F88F-E7BF-55ECD554B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43" y="3951514"/>
            <a:ext cx="5018314" cy="2569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2780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F305C72-8769-4E0F-B31D-F4B1C9DC9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583CFC-05A3-4743-9A2E-7C2095B8D4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A751892-92F2-4CB4-BCAB-6D0AAF8F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934046E-4D7C-4AA6-8633-29944553F1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21462AB-19D6-42DB-A850-F35B82C7B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08D8C07-9637-45D3-9E40-7C5C40077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83C90A1-D75A-4818-9F01-B4BF19D74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808F87B-C4B8-4084-BD89-E41A1A44E7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7FC0B23-1372-4455-98CE-E0FC7FF99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D14B79DD-45AC-487C-B361-0312B3C85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DA09C7F-7AF3-4B6C-BC42-92780A682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F7EBDD4-71BF-4FAF-B00B-444F9AE20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F5E4290-F8B0-440E-A418-613A1552D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F0BF04A-FCC8-42BF-AD17-10F0ACB44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06F0A57-55BB-457C-9C8C-3DEE71009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0DB408E-A426-4658-B39D-0BBF09463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BEFFABCA-CAA4-45E4-A7D4-DB3D2C864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99494AF8-97E4-4473-AA6E-B4AB127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D05C67DC-0E54-4C69-90BE-8374C7E97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B2B38B94-E895-4324-B699-EEF28E052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41E77CC3-723C-4C87-A1BA-D8E35B801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CC5757E8-4CBE-4EA3-98AF-96361C91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51E4772B-9FB7-4AC7-B352-C44489167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F853444-696F-4B42-8C91-1F6EDD53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D1A3085-30B0-496B-B9D3-55280769A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1B2519D7-F51F-4583-9B50-41B493C14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E1141E0-4F4D-4B40-BDB5-B2DD0FAEB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6D5137C-8E52-1672-E1C8-809AF84F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sk-SK" b="1" err="1"/>
              <a:t>Interesting</a:t>
            </a:r>
            <a:r>
              <a:rPr lang="sk-SK" b="1"/>
              <a:t> </a:t>
            </a:r>
            <a:r>
              <a:rPr lang="sk-SK" b="1" err="1"/>
              <a:t>fact</a:t>
            </a:r>
            <a:endParaRPr lang="sk-SK" b="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E0C91A-3F1D-43D7-9AB4-5D0A17D5C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3A6C27A1-A438-4EC6-93BF-EC26F29BB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Obrázok 3" descr="Obrázok, na ktorom je exteriér, oblak, strom, voda&#10;&#10;Obsah vygenerovaný umelou inteligenciou môže byť nesprávny.">
            <a:extLst>
              <a:ext uri="{FF2B5EF4-FFF2-40B4-BE49-F238E27FC236}">
                <a16:creationId xmlns:a16="http://schemas.microsoft.com/office/drawing/2014/main" id="{B46AEF20-B66E-028B-8ECC-1938D0E9DB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17146"/>
          <a:stretch/>
        </p:blipFill>
        <p:spPr>
          <a:xfrm>
            <a:off x="-1554" y="1731"/>
            <a:ext cx="4655850" cy="685800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BC9E39E-96C7-7A31-CF47-433BAB0CD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z="2400" b="1" dirty="0" err="1">
                <a:latin typeface="Calibri"/>
                <a:ea typeface="+mn-lt"/>
                <a:cs typeface="+mn-lt"/>
              </a:rPr>
              <a:t>Boat</a:t>
            </a:r>
            <a:r>
              <a:rPr lang="sk-SK" sz="2400" b="1" dirty="0">
                <a:latin typeface="Calibri"/>
                <a:ea typeface="+mn-lt"/>
                <a:cs typeface="+mn-lt"/>
              </a:rPr>
              <a:t> </a:t>
            </a:r>
            <a:r>
              <a:rPr lang="sk-SK" sz="2400" b="1" dirty="0" err="1">
                <a:latin typeface="Calibri"/>
                <a:ea typeface="+mn-lt"/>
                <a:cs typeface="+mn-lt"/>
              </a:rPr>
              <a:t>Schools</a:t>
            </a:r>
            <a:r>
              <a:rPr lang="sk-SK" sz="2400" b="1" dirty="0">
                <a:latin typeface="Calibri"/>
                <a:ea typeface="+mn-lt"/>
                <a:cs typeface="+mn-lt"/>
              </a:rPr>
              <a:t> in </a:t>
            </a:r>
            <a:r>
              <a:rPr lang="sk-SK" sz="2400" b="1" dirty="0" err="1">
                <a:latin typeface="Calibri"/>
                <a:ea typeface="+mn-lt"/>
                <a:cs typeface="+mn-lt"/>
              </a:rPr>
              <a:t>Bangladesh</a:t>
            </a:r>
            <a:endParaRPr lang="sk-SK" sz="2400" b="1" dirty="0">
              <a:latin typeface="Calibri"/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sk-SK" sz="2000" err="1">
                <a:latin typeface="Calibri"/>
                <a:ea typeface="+mn-lt"/>
                <a:cs typeface="+mn-lt"/>
              </a:rPr>
              <a:t>boat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schools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help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children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learn</a:t>
            </a:r>
            <a:r>
              <a:rPr lang="sk-SK" sz="2000" dirty="0">
                <a:latin typeface="Calibri"/>
                <a:ea typeface="+mn-lt"/>
                <a:cs typeface="+mn-lt"/>
              </a:rPr>
              <a:t> in </a:t>
            </a:r>
            <a:r>
              <a:rPr lang="sk-SK" sz="2000" err="1">
                <a:latin typeface="Calibri"/>
                <a:ea typeface="+mn-lt"/>
                <a:cs typeface="+mn-lt"/>
              </a:rPr>
              <a:t>areas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where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regular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schools</a:t>
            </a:r>
            <a:r>
              <a:rPr lang="sk-SK" sz="2000" dirty="0">
                <a:latin typeface="Calibri"/>
                <a:ea typeface="+mn-lt"/>
                <a:cs typeface="+mn-lt"/>
              </a:rPr>
              <a:t> are </a:t>
            </a:r>
            <a:r>
              <a:rPr lang="sk-SK" sz="2000" err="1">
                <a:latin typeface="Calibri"/>
                <a:ea typeface="+mn-lt"/>
                <a:cs typeface="+mn-lt"/>
              </a:rPr>
              <a:t>hard</a:t>
            </a:r>
            <a:r>
              <a:rPr lang="sk-SK" sz="2000" dirty="0">
                <a:latin typeface="Calibri"/>
                <a:ea typeface="+mn-lt"/>
                <a:cs typeface="+mn-lt"/>
              </a:rPr>
              <a:t> to </a:t>
            </a:r>
            <a:r>
              <a:rPr lang="sk-SK" sz="2000" err="1">
                <a:latin typeface="Calibri"/>
                <a:ea typeface="+mn-lt"/>
                <a:cs typeface="+mn-lt"/>
              </a:rPr>
              <a:t>reach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because</a:t>
            </a:r>
            <a:r>
              <a:rPr lang="sk-SK" sz="2000" dirty="0">
                <a:latin typeface="Calibri"/>
                <a:ea typeface="+mn-lt"/>
                <a:cs typeface="+mn-lt"/>
              </a:rPr>
              <a:t> of </a:t>
            </a:r>
            <a:r>
              <a:rPr lang="sk-SK" sz="2000" err="1">
                <a:latin typeface="Calibri"/>
                <a:ea typeface="+mn-lt"/>
                <a:cs typeface="+mn-lt"/>
              </a:rPr>
              <a:t>floods</a:t>
            </a:r>
            <a:r>
              <a:rPr lang="sk-SK" sz="2000" dirty="0">
                <a:latin typeface="Calibri"/>
                <a:ea typeface="+mn-lt"/>
                <a:cs typeface="+mn-lt"/>
              </a:rPr>
              <a:t>.</a:t>
            </a:r>
            <a:endParaRPr lang="sk-SK" sz="2000" b="1" dirty="0">
              <a:latin typeface="Calibri"/>
              <a:ea typeface="Calibri"/>
              <a:cs typeface="Calibri"/>
            </a:endParaRPr>
          </a:p>
          <a:p>
            <a:pPr lvl="1">
              <a:buFont typeface="Arial" charset="2"/>
              <a:buChar char="•"/>
            </a:pPr>
            <a:r>
              <a:rPr lang="sk-SK" sz="2000" err="1">
                <a:latin typeface="Calibri"/>
                <a:ea typeface="+mn-lt"/>
                <a:cs typeface="+mn-lt"/>
              </a:rPr>
              <a:t>boats</a:t>
            </a:r>
            <a:r>
              <a:rPr lang="sk-SK" sz="2000" dirty="0">
                <a:latin typeface="Calibri"/>
                <a:ea typeface="+mn-lt"/>
                <a:cs typeface="+mn-lt"/>
              </a:rPr>
              <a:t>  are </a:t>
            </a:r>
            <a:r>
              <a:rPr lang="sk-SK" sz="2000" err="1">
                <a:latin typeface="Calibri"/>
                <a:ea typeface="+mn-lt"/>
                <a:cs typeface="+mn-lt"/>
              </a:rPr>
              <a:t>equipped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with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classrooms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</a:p>
          <a:p>
            <a:pPr lvl="1">
              <a:buFont typeface="Arial" charset="2"/>
              <a:buChar char="•"/>
            </a:pPr>
            <a:r>
              <a:rPr lang="sk-SK" sz="2000" dirty="0" err="1">
                <a:latin typeface="Calibri"/>
                <a:ea typeface="+mn-lt"/>
                <a:cs typeface="+mn-lt"/>
              </a:rPr>
              <a:t>teachers</a:t>
            </a:r>
            <a:r>
              <a:rPr lang="sk-SK" sz="2000" dirty="0">
                <a:latin typeface="Calibri"/>
                <a:ea typeface="+mn-lt"/>
                <a:cs typeface="+mn-lt"/>
              </a:rPr>
              <a:t> 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travel</a:t>
            </a:r>
            <a:r>
              <a:rPr lang="sk-SK" sz="2000" dirty="0">
                <a:latin typeface="Calibri"/>
                <a:ea typeface="+mn-lt"/>
                <a:cs typeface="+mn-lt"/>
              </a:rPr>
              <a:t> to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different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dirty="0" err="1">
                <a:latin typeface="Calibri"/>
                <a:ea typeface="+mn-lt"/>
                <a:cs typeface="+mn-lt"/>
              </a:rPr>
              <a:t>locations</a:t>
            </a:r>
            <a:endParaRPr lang="sk-SK" sz="2000" dirty="0">
              <a:latin typeface="Calibri"/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sk-SK" sz="2000" err="1">
                <a:latin typeface="Calibri"/>
                <a:ea typeface="+mn-lt"/>
                <a:cs typeface="+mn-lt"/>
              </a:rPr>
              <a:t>students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come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aboard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the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boats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for</a:t>
            </a:r>
            <a:r>
              <a:rPr lang="sk-SK" sz="2000" dirty="0">
                <a:latin typeface="Calibri"/>
                <a:ea typeface="+mn-lt"/>
                <a:cs typeface="+mn-lt"/>
              </a:rPr>
              <a:t> </a:t>
            </a:r>
            <a:r>
              <a:rPr lang="sk-SK" sz="2000" err="1">
                <a:latin typeface="Calibri"/>
                <a:ea typeface="+mn-lt"/>
                <a:cs typeface="+mn-lt"/>
              </a:rPr>
              <a:t>lessons</a:t>
            </a:r>
            <a:endParaRPr lang="sk-SK" sz="2000">
              <a:latin typeface="Century Gothic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563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51B31-CC4E-32C3-237F-985B7DAE8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15" y="1344921"/>
            <a:ext cx="10703416" cy="128089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z="6000" b="1" err="1"/>
              <a:t>Thak</a:t>
            </a:r>
            <a:r>
              <a:rPr lang="sk-SK" sz="6000" b="1" dirty="0">
                <a:solidFill>
                  <a:srgbClr val="178DBB"/>
                </a:solidFill>
                <a:latin typeface="Century Gothic"/>
              </a:rPr>
              <a:t> </a:t>
            </a:r>
            <a:r>
              <a:rPr lang="sk-SK" sz="6000" b="1" err="1">
                <a:solidFill>
                  <a:srgbClr val="178DBB"/>
                </a:solidFill>
                <a:latin typeface="Century Gothic"/>
              </a:rPr>
              <a:t>you</a:t>
            </a:r>
            <a:r>
              <a:rPr lang="sk-SK" sz="6000" b="1" dirty="0">
                <a:solidFill>
                  <a:srgbClr val="178DBB"/>
                </a:solidFill>
                <a:latin typeface="Century Gothic"/>
              </a:rPr>
              <a:t> </a:t>
            </a:r>
            <a:r>
              <a:rPr lang="sk-SK" sz="6000" b="1" err="1">
                <a:solidFill>
                  <a:srgbClr val="178DBB"/>
                </a:solidFill>
                <a:latin typeface="Century Gothic"/>
              </a:rPr>
              <a:t>for</a:t>
            </a:r>
            <a:r>
              <a:rPr lang="sk-SK" sz="6000" b="1" dirty="0">
                <a:solidFill>
                  <a:srgbClr val="178DBB"/>
                </a:solidFill>
                <a:latin typeface="Century Gothic"/>
              </a:rPr>
              <a:t> </a:t>
            </a:r>
            <a:r>
              <a:rPr lang="sk-SK" sz="6000" b="1" err="1">
                <a:solidFill>
                  <a:srgbClr val="178DBB"/>
                </a:solidFill>
                <a:latin typeface="Century Gothic"/>
              </a:rPr>
              <a:t>your</a:t>
            </a:r>
            <a:r>
              <a:rPr lang="sk-SK" sz="6000" b="1" dirty="0">
                <a:solidFill>
                  <a:srgbClr val="178DBB"/>
                </a:solidFill>
                <a:latin typeface="Century Gothic"/>
              </a:rPr>
              <a:t> </a:t>
            </a:r>
            <a:r>
              <a:rPr lang="sk-SK" sz="6000" b="1" err="1">
                <a:solidFill>
                  <a:srgbClr val="178DBB"/>
                </a:solidFill>
                <a:latin typeface="Century Gothic"/>
              </a:rPr>
              <a:t>attention</a:t>
            </a:r>
            <a:endParaRPr lang="en" sz="6000" b="1" err="1">
              <a:solidFill>
                <a:srgbClr val="1F1F1F"/>
              </a:solidFill>
              <a:latin typeface="Consola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9FB85F-8D5E-53A8-EDCA-B122816B3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936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Study</vt:lpstr>
      <vt:lpstr>School system in Great Britain  </vt:lpstr>
      <vt:lpstr> School system in Great Britain </vt:lpstr>
      <vt:lpstr>School system in Great Britain  </vt:lpstr>
      <vt:lpstr>Study tips</vt:lpstr>
      <vt:lpstr>Interesting fact</vt:lpstr>
      <vt:lpstr>Thak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265</cp:revision>
  <dcterms:created xsi:type="dcterms:W3CDTF">2025-03-02T18:24:30Z</dcterms:created>
  <dcterms:modified xsi:type="dcterms:W3CDTF">2025-06-03T18:30:10Z</dcterms:modified>
</cp:coreProperties>
</file>