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680FD-ADA1-9DFD-62A0-065187C1C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70CA0-5D34-7E50-93CD-71E9EE5DD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650967B-DA9A-AFE8-2AA3-2AB5D663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FC12-A316-426D-90CB-A0246516616D}" type="datetimeFigureOut">
              <a:rPr lang="sk-SK" smtClean="0"/>
              <a:t>4. 4. 2024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4C37C5-2A71-DFAC-2291-DBAB75F6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A2003CA-D36A-E5C8-6A1C-FB3F0B81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FE4-8060-4D1E-86FC-B7A17D139C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484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18438-3BD2-A919-86ED-EC01D0F3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B5A5C15-B5F0-FA62-5532-EA0C24FAF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D91CCCC-DACA-6BEC-FD95-A926CB1A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FC12-A316-426D-90CB-A0246516616D}" type="datetimeFigureOut">
              <a:rPr lang="sk-SK" smtClean="0"/>
              <a:t>4. 4. 2024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21270E0-FDF7-FD49-87B2-462B77F9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DE352B5-C2A4-515A-2EE5-ADB06E41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FE4-8060-4D1E-86FC-B7A17D139C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025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3C2AE61-C28D-985E-EC59-58B07502F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4AC98F8-843B-D887-4ABE-664028782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8FCD00D-75B8-9DEF-F9F1-F5C44FB7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FC12-A316-426D-90CB-A0246516616D}" type="datetimeFigureOut">
              <a:rPr lang="sk-SK" smtClean="0"/>
              <a:t>4. 4. 2024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33D90CE-5D49-849A-C969-0800C1EC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D5AECC-C5C3-8644-7560-81FF778C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FE4-8060-4D1E-86FC-B7A17D139C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567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FC883-7008-CA08-0FE1-B2DAA579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39D756-6765-984D-DAA2-122D6B32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13F8B3-6681-D975-7914-00059E52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FC12-A316-426D-90CB-A0246516616D}" type="datetimeFigureOut">
              <a:rPr lang="sk-SK" smtClean="0"/>
              <a:t>4. 4. 2024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529720D-A5AB-8F58-5DF7-0D3E253C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330DA1E-ECC4-C0E6-FD72-F62F648A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FE4-8060-4D1E-86FC-B7A17D139C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047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CE613-2D70-4B96-EB96-3D4EB4CF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EAC9F7-A11E-FF69-6BB2-CEF62BA71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64BF13-77D8-B658-2B66-5AF34F5F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FC12-A316-426D-90CB-A0246516616D}" type="datetimeFigureOut">
              <a:rPr lang="sk-SK" smtClean="0"/>
              <a:t>4. 4. 2024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D2A5C3D-7500-336C-258E-2F55CDA0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D26B070-B994-61F5-9090-BC3776F4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FE4-8060-4D1E-86FC-B7A17D139C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887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1F176-25D0-97C1-1A87-998BCCB1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65B230-6412-DF7E-832C-20A77C868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1D71B3B-9B06-55DC-0805-628170E92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D235BD6-0D26-43CC-8784-C32F95E3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FC12-A316-426D-90CB-A0246516616D}" type="datetimeFigureOut">
              <a:rPr lang="sk-SK" smtClean="0"/>
              <a:t>4. 4. 2024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BC6D98B-AF6B-FF64-A775-DEBB6EBA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F786A70-9BD2-1A3F-FED5-23D92078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FE4-8060-4D1E-86FC-B7A17D139C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583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F1D1F-5970-12CC-372F-D849FF60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B0878F-5A56-931A-14DA-FAB5C9A55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81105C2-2F6E-7B0A-1FCE-CD5FC2B59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A43D12-2480-52B5-231B-1CCE39050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10ABF9EC-EC64-8B65-081A-4ED5BED22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31CA780-BEA4-9403-3438-947CA571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FC12-A316-426D-90CB-A0246516616D}" type="datetimeFigureOut">
              <a:rPr lang="sk-SK" smtClean="0"/>
              <a:t>4. 4. 2024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AA7B410-5CB6-6AA0-BE41-AA23262E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84C4080-342D-DE6D-02F3-9F451509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FE4-8060-4D1E-86FC-B7A17D139C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404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4BF5A-AFC0-FBF4-1082-5C561BBA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0B89BFF-FF6C-AA30-9B1D-53CBD43C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FC12-A316-426D-90CB-A0246516616D}" type="datetimeFigureOut">
              <a:rPr lang="sk-SK" smtClean="0"/>
              <a:t>4. 4. 2024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3EB070A-1670-BA13-08FD-6F2C0A78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B34557E-AE21-40E5-3E32-6560143B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FE4-8060-4D1E-86FC-B7A17D139C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835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31C7534-A282-CCB8-BE2D-F469619B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FC12-A316-426D-90CB-A0246516616D}" type="datetimeFigureOut">
              <a:rPr lang="sk-SK" smtClean="0"/>
              <a:t>4. 4. 2024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2FC9039-2439-6837-B687-0469E055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8DDAABE-990B-3485-6E8E-370F6776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FE4-8060-4D1E-86FC-B7A17D139C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8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E724A-CEF6-A06A-7EE5-909B994D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10D4B3-ADB7-3FB5-6B94-ED1055E0F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17A117-4C9C-C580-5D7F-B56F24538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366AB6E-D964-0830-2DA5-C92A8272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FC12-A316-426D-90CB-A0246516616D}" type="datetimeFigureOut">
              <a:rPr lang="sk-SK" smtClean="0"/>
              <a:t>4. 4. 2024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0183925-1481-C833-5231-BBDAC618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52B86C2-A457-07D4-F88F-26B90C0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FE4-8060-4D1E-86FC-B7A17D139C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87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4AE5B-28F0-0428-02CF-F6C20C3F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05BCA25-664C-6544-E90E-BEEF31968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8421D8-3531-ECCA-5066-BB899ADE5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85E4C66-EBB2-7B13-D1ED-8D10AB44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FC12-A316-426D-90CB-A0246516616D}" type="datetimeFigureOut">
              <a:rPr lang="sk-SK" smtClean="0"/>
              <a:t>4. 4. 2024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E910F00-C6ED-17CF-4D17-19229AA7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37BFC91-E4B8-0A4E-2609-EC8E8AE1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FE4-8060-4D1E-86FC-B7A17D139C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618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F7FF33A3-A7E5-AC9F-74D5-71F88EB5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C057E7-5B62-6308-673B-FC5C3B482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69570E6-0FFD-BE20-98B2-631C1E4B8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D0FC12-A316-426D-90CB-A0246516616D}" type="datetimeFigureOut">
              <a:rPr lang="sk-SK" smtClean="0"/>
              <a:t>4. 4. 2024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ABA84C-1E45-6EF4-45E4-B998248EF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B78D73-FFBF-4339-FF64-C171A826E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45BFE4-8060-4D1E-86FC-B7A17D139C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92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b20yIVJjDY&amp;ab_channel=GoschaTV1" TargetMode="External"/><Relationship Id="rId2" Type="http://schemas.openxmlformats.org/officeDocument/2006/relationships/hyperlink" Target="https://www.youtube.com/watch?v=PpESCnOsGog&amp;ab_channel=VICET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YcnaYEzX7Y&amp;ab_channel=ESP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en.wikipedia.org/wiki/Colorado_River_toad?oldid=439319834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huby.sk/" TargetMode="External"/><Relationship Id="rId5" Type="http://schemas.openxmlformats.org/officeDocument/2006/relationships/hyperlink" Target="https://en.wikipedia.org/wiki/Bufotenin" TargetMode="External"/><Relationship Id="rId4" Type="http://schemas.openxmlformats.org/officeDocument/2006/relationships/hyperlink" Target="https://cs.wikipedia.org/wiki/Psiloci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obojživelník, žaba, plaz, Skokanovité&#10;&#10;Automaticky generovaný popis">
            <a:extLst>
              <a:ext uri="{FF2B5EF4-FFF2-40B4-BE49-F238E27FC236}">
                <a16:creationId xmlns:a16="http://schemas.microsoft.com/office/drawing/2014/main" id="{6248ED0E-7765-ADA9-DF8F-6D9A3BAF7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44DEDD4-AFE8-58D1-398A-F7335AB0B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sk-SK" sz="6600">
                <a:solidFill>
                  <a:schemeClr val="bg1"/>
                </a:solidFill>
              </a:rPr>
              <a:t>BUFOTENÍN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C6A515-4A90-A3E6-1FCB-143AC54A7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Filip Krištof 3. 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Chemistry Background PowerPoint Templates &amp; Google Slides">
            <a:extLst>
              <a:ext uri="{FF2B5EF4-FFF2-40B4-BE49-F238E27FC236}">
                <a16:creationId xmlns:a16="http://schemas.microsoft.com/office/drawing/2014/main" id="{76205C1B-1899-F2DB-79BC-DCB7902B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E3633C-6676-4F06-E652-ABEFA91F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874" y="2251481"/>
            <a:ext cx="5973147" cy="4351338"/>
          </a:xfrm>
        </p:spPr>
        <p:txBody>
          <a:bodyPr/>
          <a:lstStyle/>
          <a:p>
            <a:r>
              <a:rPr lang="sk-SK" sz="2000" dirty="0">
                <a:solidFill>
                  <a:schemeClr val="bg1"/>
                </a:solidFill>
              </a:rPr>
              <a:t>Halucinogénny alkaloid</a:t>
            </a:r>
          </a:p>
          <a:p>
            <a:r>
              <a:rPr lang="sk-SK" sz="2000" dirty="0">
                <a:solidFill>
                  <a:schemeClr val="bg1"/>
                </a:solidFill>
              </a:rPr>
              <a:t>V mnohých rastlinách</a:t>
            </a:r>
          </a:p>
          <a:p>
            <a:r>
              <a:rPr lang="sk-SK" sz="2000" dirty="0">
                <a:solidFill>
                  <a:schemeClr val="bg1"/>
                </a:solidFill>
              </a:rPr>
              <a:t>V zmesi, ktorú obsahuje koža Ropuchy Coloradskej</a:t>
            </a:r>
          </a:p>
          <a:p>
            <a:r>
              <a:rPr lang="sk-SK" sz="2000" dirty="0">
                <a:solidFill>
                  <a:schemeClr val="bg1"/>
                </a:solidFill>
              </a:rPr>
              <a:t>Používa sa aj ako droga – olizovaním kože ropúch alebo fajčením usušenej kože </a:t>
            </a:r>
          </a:p>
          <a:p>
            <a:r>
              <a:rPr lang="sk-SK" sz="2000" dirty="0">
                <a:solidFill>
                  <a:schemeClr val="bg1"/>
                </a:solidFill>
              </a:rPr>
              <a:t>O užívaní jedu – film </a:t>
            </a:r>
            <a:r>
              <a:rPr lang="sk-SK" sz="2000" dirty="0" err="1">
                <a:solidFill>
                  <a:schemeClr val="bg1"/>
                </a:solidFill>
              </a:rPr>
              <a:t>Bufo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Alvarius</a:t>
            </a:r>
            <a:r>
              <a:rPr lang="sk-SK" sz="2000" dirty="0">
                <a:solidFill>
                  <a:schemeClr val="bg1"/>
                </a:solidFill>
              </a:rPr>
              <a:t> – </a:t>
            </a:r>
            <a:r>
              <a:rPr lang="sk-SK" sz="2000" dirty="0" err="1">
                <a:solidFill>
                  <a:schemeClr val="bg1"/>
                </a:solidFill>
              </a:rPr>
              <a:t>The</a:t>
            </a:r>
            <a:r>
              <a:rPr lang="sk-SK" sz="2000" dirty="0">
                <a:solidFill>
                  <a:schemeClr val="bg1"/>
                </a:solidFill>
              </a:rPr>
              <a:t> Underground </a:t>
            </a:r>
            <a:r>
              <a:rPr lang="sk-SK" sz="2000" dirty="0" err="1">
                <a:solidFill>
                  <a:schemeClr val="bg1"/>
                </a:solidFill>
              </a:rPr>
              <a:t>Secret</a:t>
            </a:r>
            <a:r>
              <a:rPr lang="sk-SK" sz="2000" dirty="0">
                <a:solidFill>
                  <a:schemeClr val="bg1"/>
                </a:solidFill>
              </a:rPr>
              <a:t> (2017)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719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Chemistry Background PowerPoint Templates &amp; Google Slides">
            <a:extLst>
              <a:ext uri="{FF2B5EF4-FFF2-40B4-BE49-F238E27FC236}">
                <a16:creationId xmlns:a16="http://schemas.microsoft.com/office/drawing/2014/main" id="{55C1CA1D-A5E1-B488-6025-71DA11398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FBE94D-BA0A-5A48-A247-6A90DA3FA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502" y="2263424"/>
            <a:ext cx="6551645" cy="4351338"/>
          </a:xfrm>
        </p:spPr>
        <p:txBody>
          <a:bodyPr/>
          <a:lstStyle/>
          <a:p>
            <a:r>
              <a:rPr lang="sk-SK" sz="2000" dirty="0">
                <a:solidFill>
                  <a:schemeClr val="bg1"/>
                </a:solidFill>
              </a:rPr>
              <a:t>Patrí do skupiny </a:t>
            </a:r>
            <a:r>
              <a:rPr lang="sk-SK" sz="2000" dirty="0" err="1">
                <a:solidFill>
                  <a:schemeClr val="bg1"/>
                </a:solidFill>
              </a:rPr>
              <a:t>bufotoxínov</a:t>
            </a:r>
            <a:endParaRPr lang="sk-SK" sz="2000" dirty="0">
              <a:solidFill>
                <a:schemeClr val="bg1"/>
              </a:solidFill>
            </a:endParaRPr>
          </a:p>
          <a:p>
            <a:r>
              <a:rPr lang="sk-SK" sz="2000" dirty="0">
                <a:solidFill>
                  <a:schemeClr val="bg1"/>
                </a:solidFill>
              </a:rPr>
              <a:t>Pri zmiešaní so srdcovými </a:t>
            </a:r>
            <a:r>
              <a:rPr lang="sk-SK" sz="2000" dirty="0" err="1">
                <a:solidFill>
                  <a:schemeClr val="bg1"/>
                </a:solidFill>
              </a:rPr>
              <a:t>steroidmi</a:t>
            </a:r>
            <a:r>
              <a:rPr lang="sk-SK" sz="2000" dirty="0">
                <a:solidFill>
                  <a:schemeClr val="bg1"/>
                </a:solidFill>
              </a:rPr>
              <a:t> spôsobuje infarkt</a:t>
            </a:r>
          </a:p>
          <a:p>
            <a:r>
              <a:rPr lang="sk-SK" sz="2000" dirty="0">
                <a:solidFill>
                  <a:schemeClr val="bg1"/>
                </a:solidFill>
              </a:rPr>
              <a:t>Veľmi podobný – </a:t>
            </a:r>
            <a:r>
              <a:rPr lang="sk-SK" sz="2000" dirty="0" err="1">
                <a:solidFill>
                  <a:schemeClr val="bg1"/>
                </a:solidFill>
              </a:rPr>
              <a:t>psilocín</a:t>
            </a:r>
            <a:r>
              <a:rPr lang="sk-SK" sz="2000" dirty="0">
                <a:solidFill>
                  <a:schemeClr val="bg1"/>
                </a:solidFill>
              </a:rPr>
              <a:t> – psychotropná látka, líši sa polohou  </a:t>
            </a:r>
            <a:r>
              <a:rPr lang="sk-SK" sz="2000" i="1" dirty="0">
                <a:solidFill>
                  <a:schemeClr val="bg1"/>
                </a:solidFill>
              </a:rPr>
              <a:t>-OH </a:t>
            </a:r>
            <a:r>
              <a:rPr lang="sk-SK" sz="2000" dirty="0">
                <a:solidFill>
                  <a:schemeClr val="bg1"/>
                </a:solidFill>
              </a:rPr>
              <a:t>skupiny, nachádza sa v hubách (napr. </a:t>
            </a:r>
            <a:r>
              <a:rPr lang="sk-SK" sz="2000" dirty="0" err="1">
                <a:solidFill>
                  <a:schemeClr val="bg1"/>
                </a:solidFill>
              </a:rPr>
              <a:t>lysohlávkach</a:t>
            </a:r>
            <a:r>
              <a:rPr lang="sk-SK" sz="2000" dirty="0">
                <a:solidFill>
                  <a:schemeClr val="bg1"/>
                </a:solidFill>
              </a:rPr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077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EA78F49-0E7D-FC50-5243-68F41F06E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E10FD8-604F-4E4A-19F7-E006AAC5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bg1"/>
                </a:solidFill>
                <a:cs typeface="Dreaming Outloud Pro" panose="020F0502020204030204" pitchFamily="66" charset="0"/>
              </a:rPr>
              <a:t>Vzorec </a:t>
            </a:r>
            <a:r>
              <a:rPr lang="sk-SK" dirty="0" err="1">
                <a:solidFill>
                  <a:schemeClr val="bg1"/>
                </a:solidFill>
                <a:cs typeface="Dreaming Outloud Pro" panose="020F0502020204030204" pitchFamily="66" charset="0"/>
              </a:rPr>
              <a:t>bufotenínu</a:t>
            </a:r>
            <a:endParaRPr lang="sk-SK" dirty="0">
              <a:solidFill>
                <a:schemeClr val="bg1"/>
              </a:solidFill>
              <a:cs typeface="Dreaming Outloud Pro" panose="020F0502020204030204" pitchFamily="66" charset="0"/>
            </a:endParaRPr>
          </a:p>
        </p:txBody>
      </p:sp>
      <p:pic>
        <p:nvPicPr>
          <p:cNvPr id="4" name="Zástupný objekt pre obsah 3" descr="Výsledok vyhľadávania obrázkov pre dopyt bufotenin vzorec">
            <a:extLst>
              <a:ext uri="{FF2B5EF4-FFF2-40B4-BE49-F238E27FC236}">
                <a16:creationId xmlns:a16="http://schemas.microsoft.com/office/drawing/2014/main" id="{44ABC622-3ED0-4AE2-5D2F-1EAE7B499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0553" y="2055813"/>
            <a:ext cx="5830893" cy="283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7EBE3A73-4AC6-BA8C-F4DB-38AD99E30174}"/>
              </a:ext>
            </a:extLst>
          </p:cNvPr>
          <p:cNvSpPr/>
          <p:nvPr/>
        </p:nvSpPr>
        <p:spPr>
          <a:xfrm>
            <a:off x="3019647" y="2232837"/>
            <a:ext cx="3572539" cy="2660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7944A54F-D4B8-D8F1-DB1B-1D307EBAB41F}"/>
              </a:ext>
            </a:extLst>
          </p:cNvPr>
          <p:cNvCxnSpPr/>
          <p:nvPr/>
        </p:nvCxnSpPr>
        <p:spPr>
          <a:xfrm>
            <a:off x="5923753" y="4674055"/>
            <a:ext cx="829339" cy="1169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29BCC258-E4B0-B686-CD40-6F95EED9B14E}"/>
              </a:ext>
            </a:extLst>
          </p:cNvPr>
          <p:cNvSpPr txBox="1"/>
          <p:nvPr/>
        </p:nvSpPr>
        <p:spPr>
          <a:xfrm>
            <a:off x="6709853" y="5715851"/>
            <a:ext cx="492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Heterocyklická zlúčenina - </a:t>
            </a:r>
            <a:r>
              <a:rPr lang="sk-SK" sz="2400" b="1" dirty="0" err="1">
                <a:solidFill>
                  <a:srgbClr val="FF0000"/>
                </a:solidFill>
              </a:rPr>
              <a:t>indol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9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ok 3" descr="Výsledok vyhľadávania obrázkov pre dopyt Ropucha koloradská">
            <a:extLst>
              <a:ext uri="{FF2B5EF4-FFF2-40B4-BE49-F238E27FC236}">
                <a16:creationId xmlns:a16="http://schemas.microsoft.com/office/drawing/2014/main" id="{DBCEF059-C4E6-D41D-188D-149F9BB3F3FB}"/>
              </a:ext>
            </a:extLst>
          </p:cNvPr>
          <p:cNvPicPr/>
          <p:nvPr/>
        </p:nvPicPr>
        <p:blipFill rotWithShape="1">
          <a:blip r:embed="rId2" cstate="print">
            <a:alphaModFix amt="60000"/>
          </a:blip>
          <a:srcRect t="14992" b="739"/>
          <a:stretch/>
        </p:blipFill>
        <p:spPr bwMode="auto">
          <a:xfrm>
            <a:off x="0" y="10"/>
            <a:ext cx="12192001" cy="6857990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B780AED-0293-81CA-68BE-44A343E0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375" y="-213749"/>
            <a:ext cx="5319577" cy="2057037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Ropucha coloradská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36E255-52C8-369E-0150-23CF9F6E0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26" y="3686567"/>
            <a:ext cx="6606117" cy="317142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rgbClr val="FFFFFF"/>
                </a:solidFill>
              </a:rPr>
              <a:t>Iný názov: </a:t>
            </a:r>
            <a:r>
              <a:rPr lang="sk-SK" sz="2000" dirty="0" err="1">
                <a:solidFill>
                  <a:srgbClr val="FFFFFF"/>
                </a:solidFill>
              </a:rPr>
              <a:t>Bufo</a:t>
            </a:r>
            <a:r>
              <a:rPr lang="sk-SK" sz="2000" dirty="0">
                <a:solidFill>
                  <a:srgbClr val="FFFFFF"/>
                </a:solidFill>
              </a:rPr>
              <a:t> </a:t>
            </a:r>
            <a:r>
              <a:rPr lang="sk-SK" sz="2000" dirty="0" err="1">
                <a:solidFill>
                  <a:srgbClr val="FFFFFF"/>
                </a:solidFill>
              </a:rPr>
              <a:t>Alvarius</a:t>
            </a:r>
            <a:r>
              <a:rPr lang="sk-SK" sz="2000" dirty="0">
                <a:solidFill>
                  <a:srgbClr val="FFFFFF"/>
                </a:solidFill>
              </a:rPr>
              <a:t> alebo </a:t>
            </a:r>
            <a:r>
              <a:rPr lang="sk-SK" sz="2000" dirty="0" err="1">
                <a:solidFill>
                  <a:srgbClr val="FFFFFF"/>
                </a:solidFill>
              </a:rPr>
              <a:t>Incilius</a:t>
            </a:r>
            <a:r>
              <a:rPr lang="sk-SK" sz="2000" dirty="0">
                <a:solidFill>
                  <a:srgbClr val="FFFFFF"/>
                </a:solidFill>
              </a:rPr>
              <a:t> </a:t>
            </a:r>
            <a:r>
              <a:rPr lang="sk-SK" sz="2000" dirty="0" err="1">
                <a:solidFill>
                  <a:srgbClr val="FFFFFF"/>
                </a:solidFill>
              </a:rPr>
              <a:t>Alvarius</a:t>
            </a:r>
            <a:endParaRPr lang="sk-SK" sz="2000" dirty="0">
              <a:solidFill>
                <a:srgbClr val="FFFFFF"/>
              </a:solidFill>
            </a:endParaRPr>
          </a:p>
          <a:p>
            <a:r>
              <a:rPr lang="sk-SK" sz="2000" dirty="0">
                <a:solidFill>
                  <a:srgbClr val="FFFFFF"/>
                </a:solidFill>
              </a:rPr>
              <a:t>Výskyt: Severné Mexiko, juhozápad USA, rieka Colorado</a:t>
            </a:r>
          </a:p>
          <a:p>
            <a:r>
              <a:rPr lang="sk-SK" sz="2000" dirty="0">
                <a:solidFill>
                  <a:srgbClr val="FFFFFF"/>
                </a:solidFill>
              </a:rPr>
              <a:t>Potrava: malé hlodavce, plazy, žaby, hmyz (mäsožravá)</a:t>
            </a:r>
          </a:p>
          <a:p>
            <a:r>
              <a:rPr lang="sk-SK" sz="2000" dirty="0">
                <a:solidFill>
                  <a:srgbClr val="FFFFFF"/>
                </a:solidFill>
              </a:rPr>
              <a:t>Aktivita: v noci</a:t>
            </a:r>
          </a:p>
          <a:p>
            <a:r>
              <a:rPr lang="sk-SK" sz="2000" dirty="0">
                <a:solidFill>
                  <a:srgbClr val="FFFFFF"/>
                </a:solidFill>
              </a:rPr>
              <a:t>Zaujímavosť: jed dokáže usmrtiť aj dospelého psa</a:t>
            </a:r>
          </a:p>
          <a:p>
            <a:endParaRPr lang="sk-SK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1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xico Map and Satellite Image">
            <a:extLst>
              <a:ext uri="{FF2B5EF4-FFF2-40B4-BE49-F238E27FC236}">
                <a16:creationId xmlns:a16="http://schemas.microsoft.com/office/drawing/2014/main" id="{649A84A4-CA10-EA40-D520-DA69D90E1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997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73D88BB9-0303-DD65-EDE7-5FA89AC9E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158" y="223284"/>
            <a:ext cx="3925728" cy="2511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9B674CDF-1BBC-8A98-A00C-C877906EFD2B}"/>
              </a:ext>
            </a:extLst>
          </p:cNvPr>
          <p:cNvCxnSpPr/>
          <p:nvPr/>
        </p:nvCxnSpPr>
        <p:spPr>
          <a:xfrm>
            <a:off x="1967023" y="223284"/>
            <a:ext cx="5316279" cy="1222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0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0DE04-F6D3-8F87-DADC-36A993A1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Video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E973B2-9C03-3ACC-DF2F-C03777C23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https://www.youtube.com/watch?v=PpESCnOsGog&amp;ab_channel=VICETV</a:t>
            </a:r>
            <a:endParaRPr lang="sk-SK" dirty="0"/>
          </a:p>
          <a:p>
            <a:r>
              <a:rPr lang="sk-SK" dirty="0">
                <a:hlinkClick r:id="rId3"/>
              </a:rPr>
              <a:t>https://www.youtube.com/watch?v=lb20yIVJjDY&amp;ab_channel=GoschaTV1</a:t>
            </a:r>
            <a:r>
              <a:rPr lang="sk-SK" dirty="0"/>
              <a:t> – trailer k filmu</a:t>
            </a:r>
          </a:p>
          <a:p>
            <a:r>
              <a:rPr lang="sk-SK" dirty="0"/>
              <a:t>Existuje aj veľa videí o skúsenostiach ľudí, čo užívali </a:t>
            </a:r>
            <a:r>
              <a:rPr lang="sk-SK" dirty="0" err="1"/>
              <a:t>bufotenín</a:t>
            </a:r>
            <a:r>
              <a:rPr lang="sk-SK" dirty="0"/>
              <a:t>, napr. aj </a:t>
            </a:r>
            <a:r>
              <a:rPr lang="sk-SK" dirty="0" err="1">
                <a:hlinkClick r:id="rId4"/>
              </a:rPr>
              <a:t>Mike</a:t>
            </a:r>
            <a:r>
              <a:rPr lang="sk-SK" dirty="0">
                <a:hlinkClick r:id="rId4"/>
              </a:rPr>
              <a:t> </a:t>
            </a:r>
            <a:r>
              <a:rPr lang="sk-SK" dirty="0" err="1">
                <a:hlinkClick r:id="rId4"/>
              </a:rPr>
              <a:t>Tyson</a:t>
            </a:r>
            <a:r>
              <a:rPr lang="sk-SK" dirty="0">
                <a:hlinkClick r:id="rId4"/>
              </a:rPr>
              <a:t> </a:t>
            </a:r>
            <a:r>
              <a:rPr lang="sk-SK" dirty="0"/>
              <a:t>alebo syn prezidenta J. </a:t>
            </a:r>
            <a:r>
              <a:rPr lang="sk-SK" dirty="0" err="1"/>
              <a:t>Bidena</a:t>
            </a:r>
            <a:r>
              <a:rPr lang="sk-SK" dirty="0"/>
              <a:t> </a:t>
            </a:r>
            <a:r>
              <a:rPr lang="sk-SK" dirty="0" err="1"/>
              <a:t>Hunter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702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 descr="Obrázok, na ktorom je príroda, oblak, kaňon, nebo&#10;&#10;Automaticky generovaný popis">
            <a:extLst>
              <a:ext uri="{FF2B5EF4-FFF2-40B4-BE49-F238E27FC236}">
                <a16:creationId xmlns:a16="http://schemas.microsoft.com/office/drawing/2014/main" id="{41DD36B2-2C2C-EA38-EECB-97010C236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75A4E8-DE7A-295B-DC54-D3BEB8DC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Zdroje: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AEDCCA-31BA-E2BA-DA52-22D56512B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>
            <a:normAutofit/>
          </a:bodyPr>
          <a:lstStyle/>
          <a:p>
            <a:r>
              <a:rPr lang="sk-SK" sz="2000">
                <a:solidFill>
                  <a:srgbClr val="FFFFFF"/>
                </a:solidFill>
                <a:hlinkClick r:id="rId3"/>
              </a:rPr>
              <a:t>https://en.wikipedia.org/wiki/Colorado_River_toad?oldid=439319834</a:t>
            </a:r>
            <a:r>
              <a:rPr lang="sk-SK" sz="2000">
                <a:solidFill>
                  <a:srgbClr val="FFFFFF"/>
                </a:solidFill>
              </a:rPr>
              <a:t> </a:t>
            </a:r>
          </a:p>
          <a:p>
            <a:r>
              <a:rPr lang="sk-SK" sz="2000">
                <a:solidFill>
                  <a:srgbClr val="FFFFFF"/>
                </a:solidFill>
                <a:hlinkClick r:id="rId4"/>
              </a:rPr>
              <a:t>https://cs.wikipedia.org/wiki/Psilocin</a:t>
            </a:r>
            <a:r>
              <a:rPr lang="sk-SK" sz="2000">
                <a:solidFill>
                  <a:srgbClr val="FFFFFF"/>
                </a:solidFill>
              </a:rPr>
              <a:t> </a:t>
            </a:r>
          </a:p>
          <a:p>
            <a:r>
              <a:rPr lang="sk-SK" sz="2000">
                <a:solidFill>
                  <a:srgbClr val="FFFFFF"/>
                </a:solidFill>
                <a:hlinkClick r:id="rId5"/>
              </a:rPr>
              <a:t>https://en.wikipedia.org/wiki/Bufotenin</a:t>
            </a:r>
            <a:r>
              <a:rPr lang="sk-SK" sz="2000">
                <a:solidFill>
                  <a:srgbClr val="FFFFFF"/>
                </a:solidFill>
              </a:rPr>
              <a:t> </a:t>
            </a:r>
          </a:p>
          <a:p>
            <a:r>
              <a:rPr lang="sk-SK" sz="2000">
                <a:solidFill>
                  <a:srgbClr val="FFFFFF"/>
                </a:solidFill>
                <a:hlinkClick r:id="rId6"/>
              </a:rPr>
              <a:t>www.nahuby.sk</a:t>
            </a:r>
            <a:r>
              <a:rPr lang="sk-SK" sz="2000">
                <a:solidFill>
                  <a:srgbClr val="FFFFFF"/>
                </a:solidFill>
              </a:rPr>
              <a:t> </a:t>
            </a:r>
          </a:p>
          <a:p>
            <a:endParaRPr lang="sk-SK" sz="2000">
              <a:solidFill>
                <a:srgbClr val="FFFFFF"/>
              </a:solidFill>
            </a:endParaRPr>
          </a:p>
        </p:txBody>
      </p:sp>
      <p:pic>
        <p:nvPicPr>
          <p:cNvPr id="6" name="Obrázok 5" descr="Výsledok vyhľadávania obrázkov pre dopyt Ropucha koloradská">
            <a:extLst>
              <a:ext uri="{FF2B5EF4-FFF2-40B4-BE49-F238E27FC236}">
                <a16:creationId xmlns:a16="http://schemas.microsoft.com/office/drawing/2014/main" id="{935CF9F7-19BD-0ED6-2310-B38B1F5FB83D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4" b="89885" l="9924" r="96947">
                        <a14:foregroundMark x1="19975" y1="36260" x2="29898" y2="59733"/>
                        <a14:foregroundMark x1="29898" y1="59733" x2="20992" y2="84542"/>
                        <a14:foregroundMark x1="20992" y1="84542" x2="40967" y2="90267"/>
                        <a14:foregroundMark x1="40967" y1="90267" x2="89440" y2="89504"/>
                        <a14:foregroundMark x1="89440" y1="89504" x2="96947" y2="65267"/>
                        <a14:foregroundMark x1="96947" y1="65267" x2="40840" y2="19275"/>
                        <a14:foregroundMark x1="40840" y1="19275" x2="21756" y2="25573"/>
                        <a14:foregroundMark x1="21756" y1="25573" x2="19975" y2="3301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89087" y="5295014"/>
            <a:ext cx="744279" cy="6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459A65B0-C673-7C2C-7687-92918C6D9120}"/>
              </a:ext>
            </a:extLst>
          </p:cNvPr>
          <p:cNvCxnSpPr>
            <a:cxnSpLocks/>
          </p:cNvCxnSpPr>
          <p:nvPr/>
        </p:nvCxnSpPr>
        <p:spPr>
          <a:xfrm flipH="1">
            <a:off x="8984461" y="4235290"/>
            <a:ext cx="584840" cy="11530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45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E62A337-7396-103D-8FB9-A1FED42EF4BF}"/>
              </a:ext>
            </a:extLst>
          </p:cNvPr>
          <p:cNvGrpSpPr/>
          <p:nvPr/>
        </p:nvGrpSpPr>
        <p:grpSpPr>
          <a:xfrm>
            <a:off x="-106326" y="-614502"/>
            <a:ext cx="12298326" cy="8198883"/>
            <a:chOff x="-106326" y="-614502"/>
            <a:chExt cx="12298326" cy="8198883"/>
          </a:xfrm>
        </p:grpSpPr>
        <p:pic>
          <p:nvPicPr>
            <p:cNvPr id="4" name="Obrázok 3">
              <a:extLst>
                <a:ext uri="{FF2B5EF4-FFF2-40B4-BE49-F238E27FC236}">
                  <a16:creationId xmlns:a16="http://schemas.microsoft.com/office/drawing/2014/main" id="{A5D09BB0-55A2-00B6-329C-39F80E4B4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6326" y="-614502"/>
              <a:ext cx="12298326" cy="8198883"/>
            </a:xfrm>
            <a:prstGeom prst="rect">
              <a:avLst/>
            </a:prstGeom>
          </p:spPr>
        </p:pic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B2986729-7580-024B-81E6-B583350AE78E}"/>
                </a:ext>
              </a:extLst>
            </p:cNvPr>
            <p:cNvGrpSpPr/>
            <p:nvPr/>
          </p:nvGrpSpPr>
          <p:grpSpPr>
            <a:xfrm>
              <a:off x="0" y="-85061"/>
              <a:ext cx="4699591" cy="2169042"/>
              <a:chOff x="3094074" y="1605516"/>
              <a:chExt cx="4699591" cy="2169042"/>
            </a:xfrm>
          </p:grpSpPr>
          <p:sp>
            <p:nvSpPr>
              <p:cNvPr id="5" name="Oblak 4">
                <a:extLst>
                  <a:ext uri="{FF2B5EF4-FFF2-40B4-BE49-F238E27FC236}">
                    <a16:creationId xmlns:a16="http://schemas.microsoft.com/office/drawing/2014/main" id="{FB2FAD65-989B-DDED-FB7F-27C37B271E64}"/>
                  </a:ext>
                </a:extLst>
              </p:cNvPr>
              <p:cNvSpPr/>
              <p:nvPr/>
            </p:nvSpPr>
            <p:spPr>
              <a:xfrm>
                <a:off x="3094074" y="1605516"/>
                <a:ext cx="4699591" cy="2169042"/>
              </a:xfrm>
              <a:prstGeom prst="cloud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" name="BlokTextu 5">
                <a:extLst>
                  <a:ext uri="{FF2B5EF4-FFF2-40B4-BE49-F238E27FC236}">
                    <a16:creationId xmlns:a16="http://schemas.microsoft.com/office/drawing/2014/main" id="{96D4B135-FB7E-62E2-0FA5-C570ADD4CE8F}"/>
                  </a:ext>
                </a:extLst>
              </p:cNvPr>
              <p:cNvSpPr txBox="1"/>
              <p:nvPr/>
            </p:nvSpPr>
            <p:spPr>
              <a:xfrm>
                <a:off x="3646968" y="2300139"/>
                <a:ext cx="37745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800" dirty="0"/>
                  <a:t>Ďakujem za pozornosť</a:t>
                </a:r>
              </a:p>
            </p:txBody>
          </p:sp>
        </p:grpSp>
        <p:sp>
          <p:nvSpPr>
            <p:cNvPr id="11" name="Oblak 10">
              <a:extLst>
                <a:ext uri="{FF2B5EF4-FFF2-40B4-BE49-F238E27FC236}">
                  <a16:creationId xmlns:a16="http://schemas.microsoft.com/office/drawing/2014/main" id="{7BE7DE57-6C02-9B44-4118-4FE63CBC42B3}"/>
                </a:ext>
              </a:extLst>
            </p:cNvPr>
            <p:cNvSpPr/>
            <p:nvPr/>
          </p:nvSpPr>
          <p:spPr>
            <a:xfrm>
              <a:off x="2881424" y="1945758"/>
              <a:ext cx="839971" cy="667664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blak 11">
              <a:extLst>
                <a:ext uri="{FF2B5EF4-FFF2-40B4-BE49-F238E27FC236}">
                  <a16:creationId xmlns:a16="http://schemas.microsoft.com/office/drawing/2014/main" id="{FCABE6F9-D43D-FA43-02B2-D8CDD998B78B}"/>
                </a:ext>
              </a:extLst>
            </p:cNvPr>
            <p:cNvSpPr/>
            <p:nvPr/>
          </p:nvSpPr>
          <p:spPr>
            <a:xfrm>
              <a:off x="3646967" y="2480892"/>
              <a:ext cx="457200" cy="384167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2427947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Orezanie</Template>
  <TotalTime>90</TotalTime>
  <Words>250</Words>
  <Application>Microsoft Office PowerPoint</Application>
  <PresentationFormat>Širokouhlá</PresentationFormat>
  <Paragraphs>28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Dreaming Outloud Pro</vt:lpstr>
      <vt:lpstr>Motív Office</vt:lpstr>
      <vt:lpstr>BUFOTENÍN</vt:lpstr>
      <vt:lpstr>Prezentácia programu PowerPoint</vt:lpstr>
      <vt:lpstr>Prezentácia programu PowerPoint</vt:lpstr>
      <vt:lpstr>Vzorec bufotenínu</vt:lpstr>
      <vt:lpstr>Ropucha coloradská</vt:lpstr>
      <vt:lpstr>Prezentácia programu PowerPoint</vt:lpstr>
      <vt:lpstr>Video</vt:lpstr>
      <vt:lpstr>Zdroje: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BUFOTENÍN</dc:title>
  <dc:creator>Filip Krištof - Študent</dc:creator>
  <cp:lastModifiedBy>Filip Krištof - Študent</cp:lastModifiedBy>
  <cp:revision>6</cp:revision>
  <dcterms:created xsi:type="dcterms:W3CDTF">2024-04-02T13:29:07Z</dcterms:created>
  <dcterms:modified xsi:type="dcterms:W3CDTF">2024-04-04T18:06:09Z</dcterms:modified>
</cp:coreProperties>
</file>