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sldIdLst>
    <p:sldId id="256" r:id="rId2"/>
    <p:sldId id="270" r:id="rId3"/>
    <p:sldId id="259" r:id="rId4"/>
    <p:sldId id="260" r:id="rId5"/>
    <p:sldId id="265" r:id="rId6"/>
    <p:sldId id="266" r:id="rId7"/>
    <p:sldId id="257" r:id="rId8"/>
    <p:sldId id="258" r:id="rId9"/>
    <p:sldId id="261" r:id="rId10"/>
    <p:sldId id="262" r:id="rId11"/>
    <p:sldId id="263" r:id="rId12"/>
    <p:sldId id="264" r:id="rId13"/>
    <p:sldId id="268" r:id="rId14"/>
    <p:sldId id="267"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9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sk-SK"/>
              <a:t>Kliknutím upravte štýl predlohy nadpisu</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51306F5B-643B-4431-8453-26774E67F9FF}" type="datetimeFigureOut">
              <a:rPr lang="sk-SK" smtClean="0"/>
              <a:t>16. 5. 2021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415011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137557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54964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70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10207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51306F5B-643B-4431-8453-26774E67F9FF}" type="datetimeFigureOut">
              <a:rPr lang="sk-SK" smtClean="0"/>
              <a:t>16. 5. 2021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308111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51306F5B-643B-4431-8453-26774E67F9FF}" type="datetimeFigureOut">
              <a:rPr lang="sk-SK" smtClean="0"/>
              <a:t>16. 5. 2021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100268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1306F5B-643B-4431-8453-26774E67F9FF}" type="datetimeFigureOut">
              <a:rPr lang="sk-SK" smtClean="0"/>
              <a:t>16. 5. 2021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126810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1306F5B-643B-4431-8453-26774E67F9FF}" type="datetimeFigureOut">
              <a:rPr lang="sk-SK" smtClean="0"/>
              <a:t>16. 5. 2021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51555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51306F5B-643B-4431-8453-26774E67F9FF}" type="datetimeFigureOut">
              <a:rPr lang="sk-SK" smtClean="0"/>
              <a:t>16. 5. 2021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421096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sk-SK"/>
              <a:t>Kliknutím upravte štýl predlohy nadpisu</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51306F5B-643B-4431-8453-26774E67F9FF}" type="datetimeFigureOut">
              <a:rPr lang="sk-SK" smtClean="0"/>
              <a:t>16. 5. 2021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41699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303273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913795" y="2912232"/>
            <a:ext cx="5107208" cy="287896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172200" y="2912232"/>
            <a:ext cx="5095357" cy="287896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51306F5B-643B-4431-8453-26774E67F9FF}" type="datetimeFigureOut">
              <a:rPr lang="sk-SK" smtClean="0"/>
              <a:t>16. 5. 2021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250561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51306F5B-643B-4431-8453-26774E67F9FF}" type="datetimeFigureOut">
              <a:rPr lang="sk-SK" smtClean="0"/>
              <a:t>16. 5. 2021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342512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06F5B-643B-4431-8453-26774E67F9FF}" type="datetimeFigureOut">
              <a:rPr lang="sk-SK" smtClean="0"/>
              <a:t>16. 5. 2021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113701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sk-SK"/>
              <a:t>Kliknutím upravte štýl predlohy nadpisu</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26971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1306F5B-643B-4431-8453-26774E67F9FF}" type="datetimeFigureOut">
              <a:rPr lang="sk-SK" smtClean="0"/>
              <a:t>16. 5. 2021</a:t>
            </a:fld>
            <a:endParaRPr lang="sk-SK"/>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68F40-D363-4849-941F-71E279B9C9CA}" type="slidenum">
              <a:rPr lang="sk-SK" smtClean="0"/>
              <a:t>‹#›</a:t>
            </a:fld>
            <a:endParaRPr lang="sk-SK"/>
          </a:p>
        </p:txBody>
      </p:sp>
    </p:spTree>
    <p:extLst>
      <p:ext uri="{BB962C8B-B14F-4D97-AF65-F5344CB8AC3E}">
        <p14:creationId xmlns:p14="http://schemas.microsoft.com/office/powerpoint/2010/main" val="11913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306F5B-643B-4431-8453-26774E67F9FF}" type="datetimeFigureOut">
              <a:rPr lang="sk-SK" smtClean="0"/>
              <a:t>16. 5. 2021</a:t>
            </a:fld>
            <a:endParaRPr lang="sk-SK"/>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5068F40-D363-4849-941F-71E279B9C9CA}" type="slidenum">
              <a:rPr lang="sk-SK" smtClean="0"/>
              <a:t>‹#›</a:t>
            </a:fld>
            <a:endParaRPr lang="sk-SK"/>
          </a:p>
        </p:txBody>
      </p:sp>
    </p:spTree>
    <p:extLst>
      <p:ext uri="{BB962C8B-B14F-4D97-AF65-F5344CB8AC3E}">
        <p14:creationId xmlns:p14="http://schemas.microsoft.com/office/powerpoint/2010/main" val="2281100386"/>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s://www.hrady-zamky.sk/sebes/" TargetMode="External"/><Relationship Id="rId2" Type="http://schemas.openxmlformats.org/officeDocument/2006/relationships/hyperlink" Target="https://sk.wikipedia.org/wiki/%C5%A0ari%C5%A1sk%C3%BD_hrad" TargetMode="External"/><Relationship Id="rId1" Type="http://schemas.openxmlformats.org/officeDocument/2006/relationships/slideLayout" Target="../slideLayouts/slideLayout2.xml"/><Relationship Id="rId4" Type="http://schemas.openxmlformats.org/officeDocument/2006/relationships/hyperlink" Target="https://www.google.com/url?sa=t&amp;rct=j&amp;q=&amp;esrc=s&amp;source=web&amp;cd=&amp;ved=2ahUKEwjgtcqJ5s7wAhXHK3cKHTOcCUgQFjABegQIAxAD&amp;url=http%3A%2F%2Fwww.vypadni.sk%2Fsk%2Fzbojnicky-hrad-solnohrad&amp;usg=AOvVaw2W1FEUf48PBXkQpRlZ4hi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60C43-CF2B-4CCA-857C-7C02BA9E1F56}"/>
              </a:ext>
            </a:extLst>
          </p:cNvPr>
          <p:cNvSpPr>
            <a:spLocks noGrp="1"/>
          </p:cNvSpPr>
          <p:nvPr>
            <p:ph type="ctrTitle"/>
          </p:nvPr>
        </p:nvSpPr>
        <p:spPr/>
        <p:txBody>
          <a:bodyPr/>
          <a:lstStyle/>
          <a:p>
            <a:r>
              <a:rPr lang="sk-SK" dirty="0">
                <a:solidFill>
                  <a:schemeClr val="accent2">
                    <a:lumMod val="75000"/>
                  </a:schemeClr>
                </a:solidFill>
              </a:rPr>
              <a:t>Hrady Prešova</a:t>
            </a:r>
            <a:br>
              <a:rPr lang="sk-SK" dirty="0">
                <a:solidFill>
                  <a:schemeClr val="accent2">
                    <a:lumMod val="75000"/>
                  </a:schemeClr>
                </a:solidFill>
              </a:rPr>
            </a:br>
            <a:endParaRPr lang="sk-SK" dirty="0">
              <a:solidFill>
                <a:schemeClr val="accent2">
                  <a:lumMod val="75000"/>
                </a:schemeClr>
              </a:solidFill>
            </a:endParaRPr>
          </a:p>
        </p:txBody>
      </p:sp>
      <p:sp>
        <p:nvSpPr>
          <p:cNvPr id="3" name="Podnadpis 2">
            <a:extLst>
              <a:ext uri="{FF2B5EF4-FFF2-40B4-BE49-F238E27FC236}">
                <a16:creationId xmlns:a16="http://schemas.microsoft.com/office/drawing/2014/main" id="{20A9A246-0A8A-4009-89E0-E94CFA9F7770}"/>
              </a:ext>
            </a:extLst>
          </p:cNvPr>
          <p:cNvSpPr>
            <a:spLocks noGrp="1"/>
          </p:cNvSpPr>
          <p:nvPr>
            <p:ph type="subTitle" idx="1"/>
          </p:nvPr>
        </p:nvSpPr>
        <p:spPr/>
        <p:txBody>
          <a:bodyPr>
            <a:normAutofit fontScale="92500"/>
          </a:bodyPr>
          <a:lstStyle/>
          <a:p>
            <a:r>
              <a:rPr lang="sk-SK" dirty="0"/>
              <a:t>       </a:t>
            </a:r>
          </a:p>
          <a:p>
            <a:r>
              <a:rPr lang="sk-SK" dirty="0"/>
              <a:t>                                                                                                 </a:t>
            </a:r>
          </a:p>
          <a:p>
            <a:r>
              <a:rPr lang="sk-SK" dirty="0"/>
              <a:t>                                                                                                Filip </a:t>
            </a:r>
            <a:r>
              <a:rPr lang="sk-SK" dirty="0" err="1"/>
              <a:t>Vaľko</a:t>
            </a:r>
            <a:r>
              <a:rPr lang="sk-SK" dirty="0"/>
              <a:t> 8. C</a:t>
            </a:r>
          </a:p>
          <a:p>
            <a:endParaRPr lang="sk-SK" dirty="0"/>
          </a:p>
          <a:p>
            <a:endParaRPr lang="sk-SK" dirty="0"/>
          </a:p>
          <a:p>
            <a:endParaRPr lang="sk-SK" dirty="0"/>
          </a:p>
        </p:txBody>
      </p:sp>
    </p:spTree>
    <p:extLst>
      <p:ext uri="{BB962C8B-B14F-4D97-AF65-F5344CB8AC3E}">
        <p14:creationId xmlns:p14="http://schemas.microsoft.com/office/powerpoint/2010/main" val="280473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58495-DD8E-4E3B-B7AD-0403B3CB0883}"/>
              </a:ext>
            </a:extLst>
          </p:cNvPr>
          <p:cNvSpPr>
            <a:spLocks noGrp="1"/>
          </p:cNvSpPr>
          <p:nvPr>
            <p:ph type="title"/>
          </p:nvPr>
        </p:nvSpPr>
        <p:spPr>
          <a:xfrm>
            <a:off x="913795" y="1"/>
            <a:ext cx="10353761" cy="1136342"/>
          </a:xfrm>
        </p:spPr>
        <p:txBody>
          <a:bodyPr/>
          <a:lstStyle/>
          <a:p>
            <a:pPr algn="ctr"/>
            <a:r>
              <a:rPr lang="sk-SK" dirty="0">
                <a:solidFill>
                  <a:schemeClr val="accent1">
                    <a:lumMod val="75000"/>
                  </a:schemeClr>
                </a:solidFill>
              </a:rPr>
              <a:t>Hrad </a:t>
            </a:r>
            <a:r>
              <a:rPr lang="sk-SK" dirty="0" err="1">
                <a:solidFill>
                  <a:schemeClr val="accent1">
                    <a:lumMod val="75000"/>
                  </a:schemeClr>
                </a:solidFill>
              </a:rPr>
              <a:t>Bodoň</a:t>
            </a:r>
            <a:endParaRPr lang="sk-SK" dirty="0">
              <a:solidFill>
                <a:schemeClr val="accent1">
                  <a:lumMod val="75000"/>
                </a:schemeClr>
              </a:solidFill>
            </a:endParaRPr>
          </a:p>
        </p:txBody>
      </p:sp>
      <p:sp>
        <p:nvSpPr>
          <p:cNvPr id="3" name="Zástupný objekt pre obsah 2">
            <a:extLst>
              <a:ext uri="{FF2B5EF4-FFF2-40B4-BE49-F238E27FC236}">
                <a16:creationId xmlns:a16="http://schemas.microsoft.com/office/drawing/2014/main" id="{28768715-08F7-4A49-AB1A-E2A810F0AFF4}"/>
              </a:ext>
            </a:extLst>
          </p:cNvPr>
          <p:cNvSpPr>
            <a:spLocks noGrp="1"/>
          </p:cNvSpPr>
          <p:nvPr>
            <p:ph idx="1"/>
          </p:nvPr>
        </p:nvSpPr>
        <p:spPr>
          <a:xfrm>
            <a:off x="913795" y="932155"/>
            <a:ext cx="10353762" cy="4859045"/>
          </a:xfrm>
        </p:spPr>
        <p:txBody>
          <a:bodyPr>
            <a:noAutofit/>
          </a:bodyPr>
          <a:lstStyle/>
          <a:p>
            <a:pPr algn="just">
              <a:lnSpc>
                <a:spcPct val="100000"/>
              </a:lnSpc>
            </a:pPr>
            <a:r>
              <a:rPr lang="sk-SK" dirty="0"/>
              <a:t>Hrádok postavili na vyčnievajúcom skalnom podloží vystupujúcom z vrchu severne nad obcou. To zabezpečuje neprístupnosť lokality zo severnej a západnej strany. Východná a južná strana boli chránené mohutnou priekopou vysekanou do skalného podložia. Vrch skalného brala má takmer štvorcový pôdorys s rozmermi 52 x 50 m a tvorí obytnú plochu hrádku. Tá bol na okraji pravdepodobne chránená obvodovým opevnením. V najvyššie položenej časti plošiny na severnej strane, neďaleko severovýchodného nárožia, bola kruhová kamenná veža vystavaná z miestneho ryolitu. Veža s vnútorným priemerom 3,6 m a vonkajším okolo 7,6 až 8 m svojím </a:t>
            </a:r>
            <a:r>
              <a:rPr lang="sk-SK" dirty="0" err="1"/>
              <a:t>kubusom</a:t>
            </a:r>
            <a:r>
              <a:rPr lang="sk-SK" dirty="0"/>
              <a:t> čiastočne presahuje okraje obvodového opevnenia. Ďalšie murované objekty v interiéri hradu pravdepodobne neboli. Stopy po hrádku sú na skalnej plošine, na okraji ktorej je väčšia pravidelná vyvýšenina – stopa po obvodovom opevnení. Stopy po kamennej veži sú v najvyššej časti plošiny a ešte dnes je odčítateľný jej kruhový pôdorys. Iné stopy po murovaných objektoch na plošine nie sú, ale podľa dispozície predpokladáme, že na plošine boli drevené obytné aj hospodárske objekty. </a:t>
            </a:r>
          </a:p>
        </p:txBody>
      </p:sp>
    </p:spTree>
    <p:extLst>
      <p:ext uri="{BB962C8B-B14F-4D97-AF65-F5344CB8AC3E}">
        <p14:creationId xmlns:p14="http://schemas.microsoft.com/office/powerpoint/2010/main" val="142105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87B3B4-482E-41B5-89A2-EE56B42CC0C8}"/>
              </a:ext>
            </a:extLst>
          </p:cNvPr>
          <p:cNvSpPr>
            <a:spLocks noGrp="1"/>
          </p:cNvSpPr>
          <p:nvPr>
            <p:ph type="title"/>
          </p:nvPr>
        </p:nvSpPr>
        <p:spPr>
          <a:xfrm>
            <a:off x="838200" y="1"/>
            <a:ext cx="10515600" cy="1136341"/>
          </a:xfrm>
        </p:spPr>
        <p:txBody>
          <a:bodyPr>
            <a:normAutofit/>
          </a:bodyPr>
          <a:lstStyle/>
          <a:p>
            <a:pPr algn="ctr"/>
            <a:r>
              <a:rPr lang="sk-SK" dirty="0"/>
              <a:t>                            </a:t>
            </a:r>
            <a:r>
              <a:rPr lang="sk-SK" dirty="0">
                <a:solidFill>
                  <a:schemeClr val="accent1">
                    <a:lumMod val="75000"/>
                  </a:schemeClr>
                </a:solidFill>
              </a:rPr>
              <a:t>Hrad  </a:t>
            </a:r>
            <a:r>
              <a:rPr lang="sk-SK" dirty="0" err="1">
                <a:solidFill>
                  <a:schemeClr val="accent1">
                    <a:lumMod val="75000"/>
                  </a:schemeClr>
                </a:solidFill>
              </a:rPr>
              <a:t>Bodoň</a:t>
            </a:r>
            <a:endParaRPr lang="sk-SK" dirty="0">
              <a:solidFill>
                <a:schemeClr val="accent1">
                  <a:lumMod val="75000"/>
                </a:schemeClr>
              </a:solidFill>
            </a:endParaRPr>
          </a:p>
        </p:txBody>
      </p:sp>
      <p:pic>
        <p:nvPicPr>
          <p:cNvPr id="5" name="Zástupný objekt pre obsah 4">
            <a:extLst>
              <a:ext uri="{FF2B5EF4-FFF2-40B4-BE49-F238E27FC236}">
                <a16:creationId xmlns:a16="http://schemas.microsoft.com/office/drawing/2014/main" id="{DA7ABEF3-0CD5-4CBA-A85D-02DCC52E7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272" y="568171"/>
            <a:ext cx="4573327" cy="3738273"/>
          </a:xfrm>
        </p:spPr>
      </p:pic>
      <p:pic>
        <p:nvPicPr>
          <p:cNvPr id="3074" name="Picture 2" descr="Bodoň a Raslavova skala | Peter Mišovic's pages">
            <a:extLst>
              <a:ext uri="{FF2B5EF4-FFF2-40B4-BE49-F238E27FC236}">
                <a16:creationId xmlns:a16="http://schemas.microsoft.com/office/drawing/2014/main" id="{F1C8B262-B42A-4FD4-84A1-DB27F7202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733" y="3682383"/>
            <a:ext cx="4489142" cy="2994223"/>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ok 10">
            <a:extLst>
              <a:ext uri="{FF2B5EF4-FFF2-40B4-BE49-F238E27FC236}">
                <a16:creationId xmlns:a16="http://schemas.microsoft.com/office/drawing/2014/main" id="{04AD1237-98AF-47A3-A5FC-A95415D80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803" y="808875"/>
            <a:ext cx="4310261" cy="5747015"/>
          </a:xfrm>
          <a:prstGeom prst="rect">
            <a:avLst/>
          </a:prstGeom>
        </p:spPr>
      </p:pic>
    </p:spTree>
    <p:extLst>
      <p:ext uri="{BB962C8B-B14F-4D97-AF65-F5344CB8AC3E}">
        <p14:creationId xmlns:p14="http://schemas.microsoft.com/office/powerpoint/2010/main" val="19458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down)">
                                      <p:cBhvr>
                                        <p:cTn id="22" dur="580">
                                          <p:stCondLst>
                                            <p:cond delay="0"/>
                                          </p:stCondLst>
                                        </p:cTn>
                                        <p:tgtEl>
                                          <p:spTgt spid="3074"/>
                                        </p:tgtEl>
                                      </p:cBhvr>
                                    </p:animEffect>
                                    <p:anim calcmode="lin" valueType="num">
                                      <p:cBhvr>
                                        <p:cTn id="23"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8" dur="26">
                                          <p:stCondLst>
                                            <p:cond delay="650"/>
                                          </p:stCondLst>
                                        </p:cTn>
                                        <p:tgtEl>
                                          <p:spTgt spid="3074"/>
                                        </p:tgtEl>
                                      </p:cBhvr>
                                      <p:to x="100000" y="60000"/>
                                    </p:animScale>
                                    <p:animScale>
                                      <p:cBhvr>
                                        <p:cTn id="29" dur="166" decel="50000">
                                          <p:stCondLst>
                                            <p:cond delay="676"/>
                                          </p:stCondLst>
                                        </p:cTn>
                                        <p:tgtEl>
                                          <p:spTgt spid="3074"/>
                                        </p:tgtEl>
                                      </p:cBhvr>
                                      <p:to x="100000" y="100000"/>
                                    </p:animScale>
                                    <p:animScale>
                                      <p:cBhvr>
                                        <p:cTn id="30" dur="26">
                                          <p:stCondLst>
                                            <p:cond delay="1312"/>
                                          </p:stCondLst>
                                        </p:cTn>
                                        <p:tgtEl>
                                          <p:spTgt spid="3074"/>
                                        </p:tgtEl>
                                      </p:cBhvr>
                                      <p:to x="100000" y="80000"/>
                                    </p:animScale>
                                    <p:animScale>
                                      <p:cBhvr>
                                        <p:cTn id="31" dur="166" decel="50000">
                                          <p:stCondLst>
                                            <p:cond delay="1338"/>
                                          </p:stCondLst>
                                        </p:cTn>
                                        <p:tgtEl>
                                          <p:spTgt spid="3074"/>
                                        </p:tgtEl>
                                      </p:cBhvr>
                                      <p:to x="100000" y="100000"/>
                                    </p:animScale>
                                    <p:animScale>
                                      <p:cBhvr>
                                        <p:cTn id="32" dur="26">
                                          <p:stCondLst>
                                            <p:cond delay="1642"/>
                                          </p:stCondLst>
                                        </p:cTn>
                                        <p:tgtEl>
                                          <p:spTgt spid="3074"/>
                                        </p:tgtEl>
                                      </p:cBhvr>
                                      <p:to x="100000" y="90000"/>
                                    </p:animScale>
                                    <p:animScale>
                                      <p:cBhvr>
                                        <p:cTn id="33" dur="166" decel="50000">
                                          <p:stCondLst>
                                            <p:cond delay="1668"/>
                                          </p:stCondLst>
                                        </p:cTn>
                                        <p:tgtEl>
                                          <p:spTgt spid="3074"/>
                                        </p:tgtEl>
                                      </p:cBhvr>
                                      <p:to x="100000" y="100000"/>
                                    </p:animScale>
                                    <p:animScale>
                                      <p:cBhvr>
                                        <p:cTn id="34" dur="26">
                                          <p:stCondLst>
                                            <p:cond delay="1808"/>
                                          </p:stCondLst>
                                        </p:cTn>
                                        <p:tgtEl>
                                          <p:spTgt spid="3074"/>
                                        </p:tgtEl>
                                      </p:cBhvr>
                                      <p:to x="100000" y="95000"/>
                                    </p:animScale>
                                    <p:animScale>
                                      <p:cBhvr>
                                        <p:cTn id="35"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BB415-02C2-44D3-B139-F93FF70F5277}"/>
              </a:ext>
            </a:extLst>
          </p:cNvPr>
          <p:cNvSpPr>
            <a:spLocks noGrp="1"/>
          </p:cNvSpPr>
          <p:nvPr>
            <p:ph type="title"/>
          </p:nvPr>
        </p:nvSpPr>
        <p:spPr/>
        <p:txBody>
          <a:bodyPr/>
          <a:lstStyle/>
          <a:p>
            <a:pPr algn="ctr"/>
            <a:r>
              <a:rPr lang="sk-SK" dirty="0">
                <a:solidFill>
                  <a:schemeClr val="accent2">
                    <a:lumMod val="75000"/>
                  </a:schemeClr>
                </a:solidFill>
              </a:rPr>
              <a:t>Obišovský hrad</a:t>
            </a:r>
          </a:p>
        </p:txBody>
      </p:sp>
      <p:sp>
        <p:nvSpPr>
          <p:cNvPr id="3" name="Zástupný objekt pre obsah 2">
            <a:extLst>
              <a:ext uri="{FF2B5EF4-FFF2-40B4-BE49-F238E27FC236}">
                <a16:creationId xmlns:a16="http://schemas.microsoft.com/office/drawing/2014/main" id="{31402601-802E-4241-BE03-42F2B890263C}"/>
              </a:ext>
            </a:extLst>
          </p:cNvPr>
          <p:cNvSpPr>
            <a:spLocks noGrp="1"/>
          </p:cNvSpPr>
          <p:nvPr>
            <p:ph idx="1"/>
          </p:nvPr>
        </p:nvSpPr>
        <p:spPr/>
        <p:txBody>
          <a:bodyPr/>
          <a:lstStyle/>
          <a:p>
            <a:pPr algn="just"/>
            <a:r>
              <a:rPr lang="sk-SK" dirty="0"/>
              <a:t>Dnešné ruiny Obišovského hradu sú pozostatkom pevnosti postavenej v 13. storočí na mieste starého slovanského hradiska drienovskými pánmi z rodu </a:t>
            </a:r>
            <a:r>
              <a:rPr lang="sk-SK" dirty="0" err="1"/>
              <a:t>Abovcov</a:t>
            </a:r>
            <a:r>
              <a:rPr lang="sk-SK" dirty="0"/>
              <a:t>. Obišovský hrad patrí k najstarším a zanikol v 15. storočí v čase tzv. </a:t>
            </a:r>
            <a:r>
              <a:rPr lang="sk-SK" dirty="0" err="1"/>
              <a:t>hradoborectva</a:t>
            </a:r>
            <a:r>
              <a:rPr lang="sk-SK" dirty="0"/>
              <a:t>. V súčasnej dobe na hrade prebiehajú konzervačné práce. </a:t>
            </a:r>
          </a:p>
        </p:txBody>
      </p:sp>
      <p:pic>
        <p:nvPicPr>
          <p:cNvPr id="5" name="Obrázok 4">
            <a:extLst>
              <a:ext uri="{FF2B5EF4-FFF2-40B4-BE49-F238E27FC236}">
                <a16:creationId xmlns:a16="http://schemas.microsoft.com/office/drawing/2014/main" id="{56C12A30-B5F7-417C-A9F3-BCC17B713C10}"/>
              </a:ext>
            </a:extLst>
          </p:cNvPr>
          <p:cNvPicPr>
            <a:picLocks noChangeAspect="1"/>
          </p:cNvPicPr>
          <p:nvPr/>
        </p:nvPicPr>
        <p:blipFill rotWithShape="1">
          <a:blip r:embed="rId2">
            <a:extLst>
              <a:ext uri="{28A0092B-C50C-407E-A947-70E740481C1C}">
                <a14:useLocalDpi xmlns:a14="http://schemas.microsoft.com/office/drawing/2010/main" val="0"/>
              </a:ext>
            </a:extLst>
          </a:blip>
          <a:srcRect b="5844"/>
          <a:stretch/>
        </p:blipFill>
        <p:spPr>
          <a:xfrm>
            <a:off x="1432264" y="3643617"/>
            <a:ext cx="4120545" cy="2909808"/>
          </a:xfrm>
          <a:prstGeom prst="rect">
            <a:avLst/>
          </a:prstGeom>
        </p:spPr>
      </p:pic>
      <p:pic>
        <p:nvPicPr>
          <p:cNvPr id="7" name="Obrázok 6">
            <a:extLst>
              <a:ext uri="{FF2B5EF4-FFF2-40B4-BE49-F238E27FC236}">
                <a16:creationId xmlns:a16="http://schemas.microsoft.com/office/drawing/2014/main" id="{1E057BB0-F313-4118-8A12-39839CBDA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756" y="3643616"/>
            <a:ext cx="4368980" cy="2909809"/>
          </a:xfrm>
          <a:prstGeom prst="rect">
            <a:avLst/>
          </a:prstGeom>
        </p:spPr>
      </p:pic>
    </p:spTree>
    <p:extLst>
      <p:ext uri="{BB962C8B-B14F-4D97-AF65-F5344CB8AC3E}">
        <p14:creationId xmlns:p14="http://schemas.microsoft.com/office/powerpoint/2010/main" val="37213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72B380-E45A-42C3-89BD-3983FAB9FB06}"/>
              </a:ext>
            </a:extLst>
          </p:cNvPr>
          <p:cNvSpPr>
            <a:spLocks noGrp="1"/>
          </p:cNvSpPr>
          <p:nvPr>
            <p:ph type="title"/>
          </p:nvPr>
        </p:nvSpPr>
        <p:spPr/>
        <p:txBody>
          <a:bodyPr/>
          <a:lstStyle/>
          <a:p>
            <a:pPr algn="ctr"/>
            <a:r>
              <a:rPr lang="sk-SK" dirty="0">
                <a:solidFill>
                  <a:schemeClr val="accent6">
                    <a:lumMod val="75000"/>
                  </a:schemeClr>
                </a:solidFill>
              </a:rPr>
              <a:t>Hrad Lipovce</a:t>
            </a:r>
          </a:p>
        </p:txBody>
      </p:sp>
      <p:sp>
        <p:nvSpPr>
          <p:cNvPr id="3" name="Zástupný objekt pre obsah 2">
            <a:extLst>
              <a:ext uri="{FF2B5EF4-FFF2-40B4-BE49-F238E27FC236}">
                <a16:creationId xmlns:a16="http://schemas.microsoft.com/office/drawing/2014/main" id="{E8B1DE32-D07A-4AD7-A81E-D3AD6479C5E9}"/>
              </a:ext>
            </a:extLst>
          </p:cNvPr>
          <p:cNvSpPr>
            <a:spLocks noGrp="1"/>
          </p:cNvSpPr>
          <p:nvPr>
            <p:ph idx="1"/>
          </p:nvPr>
        </p:nvSpPr>
        <p:spPr/>
        <p:txBody>
          <a:bodyPr>
            <a:normAutofit fontScale="92500" lnSpcReduction="20000"/>
          </a:bodyPr>
          <a:lstStyle/>
          <a:p>
            <a:pPr algn="just"/>
            <a:r>
              <a:rPr lang="sk-SK" dirty="0"/>
              <a:t>Na úzkom skalnatom hrebeni sa zachovali nadzemné zvyšky hradu, no celý hrad údajne zaberal územie približne 60 x 40 metrov a pozostával z dvoch častí - severnej a južnej. V severnej časti, obklopenou šijovou priekopou, bola dominantná kamenná veža, ktorá pravdepodobne nebola okrúhla, ale polygonálna so zaoblenými hranami. K veži sa pripájal múr, ktorý sa tiahol po celej hrane hrebeňa až k južnej stavbe. Pod vežou, na menšom nádvorí, stáli hospodárske budovy. Južnú časť komplexu tvoril vnútorný hrad. Bol tu hradný palác s rozmermi 10 x 6 metrov, ktorý mal zaoblené </a:t>
            </a:r>
            <a:r>
              <a:rPr lang="sk-SK" dirty="0" err="1"/>
              <a:t>severovychodné</a:t>
            </a:r>
            <a:r>
              <a:rPr lang="sk-SK" dirty="0"/>
              <a:t> nárožie. Hrad bol chránený aj drevenými palisádami na valoch s priekopou.</a:t>
            </a:r>
            <a:br>
              <a:rPr lang="sk-SK" dirty="0"/>
            </a:br>
            <a:r>
              <a:rPr lang="sk-SK" dirty="0"/>
              <a:t>Z hradu sa zachovali už len fragmenty a zvyšky múrov. Kamenná veža v severnej časti hradu je zachovaná do výšky cca 1,5 poschodia, v južnej časti hradu sa rysuje pravdepodobne palácová stavba. Od roku 2012 sa čiastočnej rekonštrukcii hradu venuje združenie Rákociho cesta.</a:t>
            </a:r>
          </a:p>
        </p:txBody>
      </p:sp>
    </p:spTree>
    <p:extLst>
      <p:ext uri="{BB962C8B-B14F-4D97-AF65-F5344CB8AC3E}">
        <p14:creationId xmlns:p14="http://schemas.microsoft.com/office/powerpoint/2010/main" val="360432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95AD0D-45D3-48C7-A6A0-FAAF881882CD}"/>
              </a:ext>
            </a:extLst>
          </p:cNvPr>
          <p:cNvSpPr>
            <a:spLocks noGrp="1"/>
          </p:cNvSpPr>
          <p:nvPr>
            <p:ph type="title"/>
          </p:nvPr>
        </p:nvSpPr>
        <p:spPr/>
        <p:txBody>
          <a:bodyPr/>
          <a:lstStyle/>
          <a:p>
            <a:pPr algn="ctr"/>
            <a:r>
              <a:rPr lang="sk-SK" dirty="0">
                <a:solidFill>
                  <a:schemeClr val="accent6">
                    <a:lumMod val="75000"/>
                  </a:schemeClr>
                </a:solidFill>
              </a:rPr>
              <a:t>Hrad Lipovce - prístup</a:t>
            </a:r>
          </a:p>
        </p:txBody>
      </p:sp>
      <p:sp>
        <p:nvSpPr>
          <p:cNvPr id="3" name="Zástupný objekt pre obsah 2">
            <a:extLst>
              <a:ext uri="{FF2B5EF4-FFF2-40B4-BE49-F238E27FC236}">
                <a16:creationId xmlns:a16="http://schemas.microsoft.com/office/drawing/2014/main" id="{52EBB568-F1BA-4F1F-9691-53FD2CD4475A}"/>
              </a:ext>
            </a:extLst>
          </p:cNvPr>
          <p:cNvSpPr>
            <a:spLocks noGrp="1"/>
          </p:cNvSpPr>
          <p:nvPr>
            <p:ph idx="1"/>
          </p:nvPr>
        </p:nvSpPr>
        <p:spPr/>
        <p:txBody>
          <a:bodyPr>
            <a:normAutofit fontScale="92500" lnSpcReduction="10000"/>
          </a:bodyPr>
          <a:lstStyle/>
          <a:p>
            <a:pPr algn="just"/>
            <a:r>
              <a:rPr lang="sk-SK" dirty="0"/>
              <a:t>Najjednoduchší prístup k hradu je z cesty, ktorá prechádza obcou Lipovce. Opustíme obec po spomínanej ceste smerom na Lačnov, až prídeme k včelínu a krížu, kde môžeme zaparkovať. Odtiaľ po lúke smerom popri včelínu na juh neznačenou cestičkou až k lesu až na hradný vrch. Táto cesta trvá približne 15 minút.</a:t>
            </a:r>
            <a:br>
              <a:rPr lang="sk-SK" dirty="0"/>
            </a:br>
            <a:r>
              <a:rPr lang="sk-SK" dirty="0"/>
              <a:t>Dlhšou, ale zaujímavejšou alternatívnou, je cesta z obce Lipovce cez </a:t>
            </a:r>
            <a:r>
              <a:rPr lang="sk-SK" dirty="0" err="1"/>
              <a:t>Lačnovský</a:t>
            </a:r>
            <a:r>
              <a:rPr lang="sk-SK" dirty="0"/>
              <a:t> kaňon. Krátko po vstupe do obce odbočíme prvou odbočkou vľavo k futbalovému štadiónu, kde v jeho okolí odstavíme auto. Z asfaltovej cesty pokračujeme vpravo popri budove, kopírujeme Kamenný potok. Cestou natrafíme na prameň pitnej vody, menšiu vodnú nádrž, až na konci dorazíme k lesnej chate. Pokračujeme popri nej až do lesa, kde v podstate obídeme hradný kopec a na hrad sa dostaneme po rovnakej ceste lesom, ako v spomínanej prvej alternatíve prístupu.</a:t>
            </a:r>
          </a:p>
        </p:txBody>
      </p:sp>
    </p:spTree>
    <p:extLst>
      <p:ext uri="{BB962C8B-B14F-4D97-AF65-F5344CB8AC3E}">
        <p14:creationId xmlns:p14="http://schemas.microsoft.com/office/powerpoint/2010/main" val="175524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2461DC-8131-480A-9781-81775E35B8DC}"/>
              </a:ext>
            </a:extLst>
          </p:cNvPr>
          <p:cNvSpPr>
            <a:spLocks noGrp="1"/>
          </p:cNvSpPr>
          <p:nvPr>
            <p:ph type="title"/>
          </p:nvPr>
        </p:nvSpPr>
        <p:spPr/>
        <p:txBody>
          <a:bodyPr/>
          <a:lstStyle/>
          <a:p>
            <a:pPr algn="ctr"/>
            <a:r>
              <a:rPr lang="sk-SK" dirty="0">
                <a:solidFill>
                  <a:schemeClr val="accent6">
                    <a:lumMod val="75000"/>
                  </a:schemeClr>
                </a:solidFill>
              </a:rPr>
              <a:t>Hrad Lipovce</a:t>
            </a:r>
          </a:p>
        </p:txBody>
      </p:sp>
      <p:pic>
        <p:nvPicPr>
          <p:cNvPr id="5" name="Zástupný objekt pre obsah 4">
            <a:extLst>
              <a:ext uri="{FF2B5EF4-FFF2-40B4-BE49-F238E27FC236}">
                <a16:creationId xmlns:a16="http://schemas.microsoft.com/office/drawing/2014/main" id="{C195639A-92DA-40A7-B007-5F1483F855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3855" y="1690688"/>
            <a:ext cx="3397837" cy="4536288"/>
          </a:xfrm>
        </p:spPr>
      </p:pic>
      <p:pic>
        <p:nvPicPr>
          <p:cNvPr id="5122" name="Picture 2" descr="hrad Lipovce - Hrady a zámky na Slovensku">
            <a:extLst>
              <a:ext uri="{FF2B5EF4-FFF2-40B4-BE49-F238E27FC236}">
                <a16:creationId xmlns:a16="http://schemas.microsoft.com/office/drawing/2014/main" id="{C103A943-119B-443E-BC7E-ABE010F65F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2" b="6390"/>
          <a:stretch/>
        </p:blipFill>
        <p:spPr bwMode="auto">
          <a:xfrm>
            <a:off x="606131" y="1296251"/>
            <a:ext cx="3060762" cy="257674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a:extLst>
              <a:ext uri="{FF2B5EF4-FFF2-40B4-BE49-F238E27FC236}">
                <a16:creationId xmlns:a16="http://schemas.microsoft.com/office/drawing/2014/main" id="{B8EBB6F9-8E8E-4160-B34C-03E3A97FBE8D}"/>
              </a:ext>
            </a:extLst>
          </p:cNvPr>
          <p:cNvPicPr>
            <a:picLocks noChangeAspect="1"/>
          </p:cNvPicPr>
          <p:nvPr/>
        </p:nvPicPr>
        <p:blipFill rotWithShape="1">
          <a:blip r:embed="rId4">
            <a:extLst>
              <a:ext uri="{28A0092B-C50C-407E-A947-70E740481C1C}">
                <a14:useLocalDpi xmlns:a14="http://schemas.microsoft.com/office/drawing/2010/main" val="0"/>
              </a:ext>
            </a:extLst>
          </a:blip>
          <a:srcRect r="26579"/>
          <a:stretch/>
        </p:blipFill>
        <p:spPr>
          <a:xfrm>
            <a:off x="606131" y="4158593"/>
            <a:ext cx="5156944" cy="2433449"/>
          </a:xfrm>
          <a:prstGeom prst="rect">
            <a:avLst/>
          </a:prstGeom>
        </p:spPr>
      </p:pic>
      <p:pic>
        <p:nvPicPr>
          <p:cNvPr id="9" name="Obrázok 8">
            <a:extLst>
              <a:ext uri="{FF2B5EF4-FFF2-40B4-BE49-F238E27FC236}">
                <a16:creationId xmlns:a16="http://schemas.microsoft.com/office/drawing/2014/main" id="{2D276B06-F51C-4FC0-B558-D87E17885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1962" y="1828800"/>
            <a:ext cx="3868075" cy="2578717"/>
          </a:xfrm>
          <a:prstGeom prst="rect">
            <a:avLst/>
          </a:prstGeom>
        </p:spPr>
      </p:pic>
    </p:spTree>
    <p:extLst>
      <p:ext uri="{BB962C8B-B14F-4D97-AF65-F5344CB8AC3E}">
        <p14:creationId xmlns:p14="http://schemas.microsoft.com/office/powerpoint/2010/main" val="33576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60A75-65B2-4084-BDFC-1C2A0176745E}"/>
              </a:ext>
            </a:extLst>
          </p:cNvPr>
          <p:cNvSpPr>
            <a:spLocks noGrp="1"/>
          </p:cNvSpPr>
          <p:nvPr>
            <p:ph type="title"/>
          </p:nvPr>
        </p:nvSpPr>
        <p:spPr/>
        <p:txBody>
          <a:bodyPr/>
          <a:lstStyle/>
          <a:p>
            <a:r>
              <a:rPr lang="sk-SK" dirty="0">
                <a:solidFill>
                  <a:srgbClr val="00B0F0"/>
                </a:solidFill>
              </a:rPr>
              <a:t>Zdroje</a:t>
            </a:r>
          </a:p>
        </p:txBody>
      </p:sp>
      <p:sp>
        <p:nvSpPr>
          <p:cNvPr id="3" name="Zástupný objekt pre obsah 2">
            <a:extLst>
              <a:ext uri="{FF2B5EF4-FFF2-40B4-BE49-F238E27FC236}">
                <a16:creationId xmlns:a16="http://schemas.microsoft.com/office/drawing/2014/main" id="{F1D08D3D-49F0-461E-A475-268BA9D04C7E}"/>
              </a:ext>
            </a:extLst>
          </p:cNvPr>
          <p:cNvSpPr>
            <a:spLocks noGrp="1"/>
          </p:cNvSpPr>
          <p:nvPr>
            <p:ph idx="1"/>
          </p:nvPr>
        </p:nvSpPr>
        <p:spPr/>
        <p:txBody>
          <a:bodyPr>
            <a:normAutofit/>
          </a:bodyPr>
          <a:lstStyle/>
          <a:p>
            <a:pPr marL="0" indent="0">
              <a:buNone/>
            </a:pPr>
            <a:r>
              <a:rPr lang="pl-PL" dirty="0">
                <a:hlinkClick r:id="rId2"/>
              </a:rPr>
              <a:t> </a:t>
            </a:r>
            <a:r>
              <a:rPr lang="sk-SK" i="1" dirty="0">
                <a:effectLst/>
                <a:hlinkClick r:id="rId2"/>
              </a:rPr>
              <a:t>https://sk.wikipedia.org</a:t>
            </a:r>
            <a:endParaRPr lang="sk-SK" dirty="0">
              <a:effectLst/>
              <a:hlinkClick r:id="rId2"/>
            </a:endParaRPr>
          </a:p>
          <a:p>
            <a:pPr marL="0" indent="0">
              <a:buNone/>
            </a:pPr>
            <a:br>
              <a:rPr lang="pl-PL" dirty="0">
                <a:effectLst/>
                <a:hlinkClick r:id="rId3"/>
              </a:rPr>
            </a:br>
            <a:r>
              <a:rPr lang="pl-PL" i="1" dirty="0">
                <a:effectLst/>
                <a:hlinkClick r:id="rId3"/>
              </a:rPr>
              <a:t>https://www.hrady-zamky.sk </a:t>
            </a:r>
            <a:endParaRPr lang="pl-PL" dirty="0">
              <a:effectLst/>
              <a:hlinkClick r:id="rId3"/>
            </a:endParaRPr>
          </a:p>
          <a:p>
            <a:endParaRPr lang="sk-SK" dirty="0"/>
          </a:p>
          <a:p>
            <a:pPr marL="0" indent="0">
              <a:buNone/>
            </a:pPr>
            <a:r>
              <a:rPr lang="sk-SK" i="1" dirty="0">
                <a:effectLst/>
                <a:hlinkClick r:id="rId4"/>
              </a:rPr>
              <a:t>http://www.vypadni.sk </a:t>
            </a:r>
            <a:endParaRPr lang="sk-SK" dirty="0">
              <a:effectLst/>
              <a:hlinkClick r:id="rId4"/>
            </a:endParaRPr>
          </a:p>
          <a:p>
            <a:endParaRPr lang="sk-SK" dirty="0"/>
          </a:p>
        </p:txBody>
      </p:sp>
    </p:spTree>
    <p:extLst>
      <p:ext uri="{BB962C8B-B14F-4D97-AF65-F5344CB8AC3E}">
        <p14:creationId xmlns:p14="http://schemas.microsoft.com/office/powerpoint/2010/main" val="371299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890051-B37C-4BB6-864B-4B0F518163DF}"/>
              </a:ext>
            </a:extLst>
          </p:cNvPr>
          <p:cNvSpPr>
            <a:spLocks noGrp="1"/>
          </p:cNvSpPr>
          <p:nvPr>
            <p:ph type="title"/>
          </p:nvPr>
        </p:nvSpPr>
        <p:spPr/>
        <p:txBody>
          <a:bodyPr/>
          <a:lstStyle/>
          <a:p>
            <a:r>
              <a:rPr lang="sk-SK" dirty="0">
                <a:solidFill>
                  <a:srgbClr val="FF33CC"/>
                </a:solidFill>
              </a:rPr>
              <a:t>      Ďakujem za pozornosť 😁😁</a:t>
            </a:r>
          </a:p>
        </p:txBody>
      </p:sp>
      <p:pic>
        <p:nvPicPr>
          <p:cNvPr id="5" name="Zástupný objekt pre obsah 4">
            <a:extLst>
              <a:ext uri="{FF2B5EF4-FFF2-40B4-BE49-F238E27FC236}">
                <a16:creationId xmlns:a16="http://schemas.microsoft.com/office/drawing/2014/main" id="{1EE3C3A0-50BD-4DF5-825E-76ACAA98D8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5875" y="1757779"/>
            <a:ext cx="4838642" cy="4748783"/>
          </a:xfrm>
        </p:spPr>
      </p:pic>
    </p:spTree>
    <p:extLst>
      <p:ext uri="{BB962C8B-B14F-4D97-AF65-F5344CB8AC3E}">
        <p14:creationId xmlns:p14="http://schemas.microsoft.com/office/powerpoint/2010/main" val="40935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35 -0.0132 L 0.00235 -0.01297 C 0.00782 -0.03079 0.00365 -0.01922 0.00964 -0.03264 C 0.01107 -0.03611 0.01237 -0.03982 0.01381 -0.04306 C 0.01576 -0.0463 0.01797 -0.04885 0.0198 -0.05209 C 0.02084 -0.05394 0.02162 -0.05695 0.02266 -0.05857 C 0.02448 -0.06135 0.0267 -0.06366 0.02852 -0.06621 C 0.03086 -0.06968 0.03269 -0.07361 0.03503 -0.07662 C 0.04362 -0.08774 0.05261 -0.09792 0.06133 -0.10903 C 0.06862 -0.11875 0.0754 -0.13149 0.08386 -0.13889 C 0.09167 -0.14561 0.09948 -0.15301 0.10782 -0.15949 C 0.12852 -0.17616 0.1461 -0.18982 0.1681 -0.19954 C 0.17683 -0.20348 0.18568 -0.20463 0.19441 -0.20741 C 0.20079 -0.20949 0.20717 -0.21181 0.21355 -0.21389 C 0.22149 -0.21297 0.22943 -0.2132 0.2375 -0.21135 C 0.24141 -0.21019 0.24532 -0.20718 0.24922 -0.20486 C 0.25521 -0.20093 0.2612 -0.19607 0.26667 -0.18936 C 0.26941 -0.18565 0.27227 -0.18218 0.27461 -0.17755 C 0.2767 -0.17385 0.27787 -0.16899 0.27969 -0.16459 C 0.27826 -0.14699 0.27969 -0.12778 0.2754 -0.11158 C 0.27045 -0.09306 0.2612 -0.0794 0.25287 -0.06505 C 0.2349 -0.03519 0.19805 0.00926 0.17826 0.02939 C 0.14323 0.06597 0.10717 0.0993 0.07149 0.13402 C 0.01758 0.18726 0.01159 0.19629 -0.04648 0.24051 C -0.08763 0.27199 -0.13307 0.3037 -0.17747 0.31689 C -0.19869 0.32314 -0.22018 0.32199 -0.24153 0.32453 C -0.30768 0.32176 -0.29934 0.33264 -0.36315 0.28449 C -0.39192 0.26296 -0.447 0.21203 -0.447 0.21226 C -0.46458 0.17685 -0.47812 0.15879 -0.48619 0.11365 C -0.4888 0.09907 -0.48815 0.08333 -0.48919 0.06828 C -0.49036 0.02291 -0.49349 0.00162 -0.48476 -0.04167 C -0.48151 -0.05834 -0.47591 -0.07292 -0.47096 -0.0882 C -0.46536 -0.10579 -0.46028 -0.12408 -0.45351 -0.14005 C -0.43867 -0.175 -0.40872 -0.22524 -0.3901 -0.25139 C -0.30494 -0.37199 -0.31093 -0.37176 -0.23072 -0.43912 C -0.21002 -0.45649 -0.18971 -0.4757 -0.16809 -0.4882 C -0.12643 -0.51274 -0.08802 -0.51482 -0.04505 -0.52199 C -0.01328 -0.51713 0.01888 -0.5176 0.05026 -0.50764 C 0.06029 -0.50463 0.11381 -0.46158 0.12396 -0.44954 C 0.1875 -0.37385 0.18972 -0.38218 0.21784 -0.31621 C 0.21967 -0.31204 0.2211 -0.30741 0.22292 -0.30324 C 0.22292 -0.29491 0.22474 -0.28635 0.2237 -0.27848 C 0.21784 -0.24399 0.20313 -0.20811 0.1879 -0.18542 C 0.14922 -0.12801 0.11237 -0.07986 0.06771 -0.04167 C 0.05326 -0.02917 0.03816 -0.01806 0.02266 -0.00926 C -0.0052 0.00648 -0.0289 0.01064 -0.05755 0.01782 C -0.06783 0.01574 -0.07864 0.01689 -0.0888 0.01134 C -0.09752 0.00648 -0.10546 -0.00324 -0.11276 -0.0132 C -0.11979 -0.02292 -0.12617 -0.03449 -0.13164 -0.04676 C -0.14283 -0.0713 -0.15442 -0.10741 -0.16367 -0.13496 C -0.16562 -0.14908 -0.16992 -0.16297 -0.16953 -0.17755 C -0.16666 -0.27269 -0.16132 -0.28195 -0.13164 -0.35371 C -0.11367 -0.39699 -0.09205 -0.43889 -0.06862 -0.47269 C -0.04414 -0.50741 -0.01796 -0.53704 0.01185 -0.55556 C 0.02357 -0.56297 0.03594 -0.56598 0.04792 -0.57084 C 0.05938 -0.56922 0.07097 -0.57153 0.08151 -0.56598 C 0.09154 -0.56065 0.1 -0.54885 0.1086 -0.53866 C 0.12982 -0.51366 0.14415 -0.48982 0.16172 -0.45718 C 0.16954 -0.4426 0.17683 -0.42709 0.18425 -0.41181 C 0.19206 -0.37963 0.20261 -0.3463 0.20313 -0.30973 C 0.20404 -0.25903 0.19558 -0.22107 0.18151 -0.17755 C 0.1737 -0.1544 0.16498 -0.13241 0.15521 -0.11158 C 0.13308 -0.06436 0.11459 -0.03496 0.08607 -0.00162 C 0.07683 0.00926 0.0668 0.01875 0.05665 0.02685 C 0.0418 0.03912 0.03503 0.03958 0.02058 0.04375 C 0.01941 0.04328 0.00261 0.03564 0.00092 0.03333 C -0.00221 0.02939 -0.00455 0.02361 -0.00638 0.01782 C -0.01002 0.00764 -0.0151 -0.01459 -0.0151 -0.01436 C -0.01614 -0.02269 -0.01692 -0.03102 -0.01809 -0.03912 C -0.01901 -0.04561 -0.02135 -0.05162 -0.02174 -0.05857 C -0.02252 -0.07454 -0.022 -0.09051 -0.02109 -0.10649 C -0.02044 -0.11459 -0.01796 -0.12385 -0.0138 -0.12848 C -0.01237 -0.1301 -0.01028 -0.1301 -0.00872 -0.13102 C -0.00273 -0.12894 0.00326 -0.12871 0.00886 -0.12454 C 0.0129 -0.1213 0.01667 -0.11505 0.0198 -0.10903 C 0.02396 -0.1007 0.02774 -0.09167 0.03073 -0.08172 C 0.04011 -0.04908 0.0418 -0.02084 0.04597 0.01527 C 0.04336 0.07847 0.04701 0.11551 0.03138 0.16805 C 0.02579 0.18703 0.01849 0.20416 0.01107 0.22106 C 0.00196 0.24143 -0.00729 0.2618 -0.01809 0.27939 C -0.03906 0.31389 -0.08059 0.36157 -0.10468 0.38426 C -0.12265 0.40092 -0.14075 0.41736 -0.16002 0.42824 C -0.20195 0.45208 -0.24205 0.45463 -0.28528 0.4618 C -0.32565 0.45833 -0.35442 0.46319 -0.39153 0.43472 C -0.40416 0.425 -0.41445 0.40787 -0.42578 0.39444 C -0.43359 0.37615 -0.45299 0.33958 -0.45208 0.31041 C -0.45117 0.28217 -0.44817 0.25301 -0.44114 0.22754 C -0.43606 0.20949 -0.42578 0.19791 -0.41705 0.18472 C -0.40533 0.16689 -0.39349 0.14768 -0.37994 0.13402 C -0.3457 0.1 -0.30169 0.07847 -0.26341 0.06713 C -0.23958 0.05972 -0.21536 0.05764 -0.1914 0.05277 L -0.10768 0.05509 C -0.03007 0.06782 0.10508 0.12893 0.16537 0.15764 C 0.19714 0.17291 0.27331 0.22268 0.30456 0.25347 C 0.32136 0.27014 0.33607 0.29305 0.35183 0.31296 C 0.36185 0.38634 0.38151 0.45764 0.38165 0.5331 C 0.38178 0.55231 0.36342 0.55926 0.35248 0.55902 C 0.20482 0.55601 0.05743 0.53564 -0.09023 0.52407 C -0.11145 0.51226 -0.13333 0.50324 -0.15416 0.48912 C -0.17513 0.475 -0.2138 0.43935 -0.23216 0.41134 C -0.23906 0.40092 -0.24375 0.38634 -0.2496 0.37384 C -0.25273 0.35787 -0.25742 0.34259 -0.25911 0.32592 C -0.2621 0.29791 -0.26341 0.26921 -0.26419 0.24051 C -0.26497 0.21111 -0.26718 0.18101 -0.26341 0.15254 C -0.24856 0.03773 -0.23724 -0.05278 -0.1957 -0.1375 C -0.18255 -0.16436 -0.16796 -0.18936 -0.15208 -0.21135 C -0.13789 -0.23079 -0.12252 -0.24792 -0.10612 -0.26042 C -0.06953 -0.28866 -0.0332 -0.29098 0.00599 -0.29931 C 0.02579 -0.29746 0.0461 -0.30162 0.0655 -0.29422 C 0.10678 -0.27824 0.14727 -0.25625 0.18659 -0.2294 C 0.21511 -0.20973 0.2474 -0.16297 0.27253 -0.12963 C 0.28451 -0.09746 0.30456 -0.05209 0.30599 -0.01065 C 0.30769 0.03773 0.30495 0.0868 0.29948 0.13402 C 0.29271 0.19213 0.26849 0.24884 0.24454 0.28703 C 0.22878 0.31296 0.21081 0.33518 0.19206 0.35578 C 0.11472 0.44213 0.04467 0.48611 -0.04791 0.5331 C -0.07474 0.54676 -0.10338 0.54676 -0.13085 0.5537 C -0.21575 0.55231 -0.21731 0.56805 -0.30494 0.47615 C -0.31679 0.46365 -0.32187 0.43726 -0.33046 0.41782 C -0.33737 0.3743 -0.34882 0.33217 -0.35078 0.28703 C -0.35325 0.23009 -0.34778 0.17291 -0.34362 0.1162 C -0.34244 0.10046 -0.33984 0.08402 -0.33476 0.07083 C -0.32513 0.04537 -0.31341 0.02152 -0.29987 0.00231 C -0.29453 -0.00533 -0.28671 -0.00371 -0.2802 -0.00672 C -0.27356 -0.00625 -0.26601 -0.01042 -0.25976 -0.00556 C -0.21783 0.02777 -0.175 0.09398 -0.14622 0.1537 L -0.09388 0.2625 C -0.08645 0.29583 -0.07552 0.32708 -0.072 0.36226 C -0.06484 0.43541 -0.09804 0.44976 -0.13307 0.4618 C -0.16028 0.47129 -0.18841 0.46713 -0.21614 0.46967 C -0.22916 0.46226 -0.24453 0.46226 -0.25546 0.44768 C -0.31067 0.37361 -0.30625 0.36643 -0.32174 0.27801 C -0.32291 0.25555 -0.32656 0.2331 -0.32539 0.21064 C -0.32005 0.11389 -0.31367 0.06389 -0.29036 -0.01574 C -0.28229 -0.04445 -0.27447 -0.07454 -0.26276 -0.09861 C -0.24075 -0.14422 -0.21679 -0.18774 -0.18984 -0.22431 C -0.15872 -0.26667 -0.12226 -0.27338 -0.0858 -0.28774 C -0.04427 -0.28334 -0.00247 -0.28496 0.03868 -0.27477 C 0.06159 -0.26899 0.08321 -0.25278 0.10495 -0.23982 C 0.16797 -0.20186 0.23165 -0.15301 0.28412 -0.07801 C 0.36901 0.04398 0.34167 -0.01713 0.37956 0.0824 C 0.38047 0.10069 0.38607 0.1199 0.38243 0.13703 C 0.36329 0.22407 0.33985 0.27731 0.29063 0.30787 C 0.14415 0.39861 0.15691 0.38449 0.02995 0.39444 C -0.11757 0.36851 -0.18203 0.40787 -0.28606 0.30139 C -0.3026 0.28426 -0.31705 0.26157 -0.33281 0.24189 C -0.35117 0.18819 -0.37278 0.13796 -0.38802 0.08125 C -0.39401 0.05879 -0.39518 0.0324 -0.39518 0.0074 C -0.39531 -0.01945 -0.39518 -0.04838 -0.38867 -0.07269 C -0.37721 -0.11644 -0.36015 -0.15579 -0.34218 -0.1919 C -0.32356 -0.22871 -0.27799 -0.27061 -0.25247 -0.28241 C -0.21015 -0.30232 -0.16653 -0.31274 -0.12369 -0.32778 C -0.07877 -0.31875 -0.03268 -0.32199 0.01107 -0.3007 C 0.08881 -0.2625 0.10404 -0.23033 0.15235 -0.15695 C 0.16029 -0.12616 0.17188 -0.09769 0.17683 -0.06505 C 0.18138 -0.03704 0.16954 0.03657 0.15795 0.05277 C 0.10625 0.12523 0.05105 0.19166 -0.00781 0.24444 C -0.03541 0.26898 -0.16627 0.29953 -0.19283 0.30648 C -0.23854 0.30231 -0.38411 0.3125 -0.447 0.25092 C -0.48164 0.21689 -0.50989 0.16551 -0.5414 0.12268 C -0.54869 0.06967 -0.56015 0.01782 -0.56328 -0.03658 C -0.56601 -0.08195 -0.54609 -0.16366 -0.53125 -0.19584 C -0.47734 -0.31204 -0.40429 -0.42524 -0.32747 -0.49098 C -0.28828 -0.52454 -0.24401 -0.53658 -0.20234 -0.55949 C -0.14257 -0.54213 -0.08242 -0.52917 -0.02317 -0.50764 C 0.01107 -0.49537 0.08191 -0.4294 0.10352 -0.40672 C 0.12292 -0.38658 0.15612 -0.32176 0.16901 -0.29792 C 0.16263 -0.27593 0.15938 -0.25047 0.15013 -0.23195 C 0.12709 -0.18611 0.06993 -0.14074 0.04232 -0.11945 C -0.06666 -0.03496 -0.05377 -0.06088 -0.20677 -0.01574 C -0.31093 -0.0176 -0.2957 0.00254 -0.41054 -0.13611 C -0.41888 -0.1463 -0.41796 -0.16991 -0.42161 -0.18658 C -0.41927 -0.21899 -0.42031 -0.25255 -0.41497 -0.2838 C -0.40507 -0.34028 -0.31822 -0.45834 -0.31822 -0.45857 C -0.26458 -0.53334 -0.18763 -0.59144 -0.12526 -0.61875 C -0.08242 -0.6375 -0.03724 -0.63519 0.00651 -0.64329 C 0.04428 -0.62616 0.08295 -0.61528 0.11928 -0.59167 C 0.14271 -0.57662 0.18607 -0.50602 0.20313 -0.48056 C 0.20261 -0.46019 0.20769 -0.43611 0.20118 -0.41968 C 0.15665 -0.3132 0.0599 -0.26181 -0.00052 -0.22431 C -0.03177 -0.20486 -0.06393 -0.19306 -0.09596 -0.1801 C -0.2151 -0.13218 -0.22721 -0.14121 -0.37187 -0.11806 C -0.39518 -0.12315 -0.42096 -0.11505 -0.44192 -0.13357 C -0.46901 -0.15741 -0.50312 -0.1875 -0.51015 -0.23982 C -0.51692 -0.29028 -0.43958 -0.41389 -0.42161 -0.43519 C -0.37187 -0.49422 -0.32265 -0.55602 -0.26783 -0.59815 C -0.17083 -0.67315 -0.07278 -0.71111 0.03073 -0.72755 C 0.06576 -0.73311 0.10118 -0.73264 0.13633 -0.73542 C 0.20482 -0.72454 0.27396 -0.72338 0.34167 -0.70301 C 0.4681 -0.66482 0.49297 -0.63195 0.59506 -0.54653 C 0.5961 -0.51667 0.59948 -0.48704 0.5987 -0.45718 C 0.59428 -0.2926 0.56576 -0.27408 0.45521 -0.17246 C 0.39857 -0.12037 0.33542 -0.09098 0.27318 -0.06621 C 0.06823 0.01527 -0.03138 0.00115 -0.24231 0.01134 C -0.3526 -0.00556 -0.42526 -0.00232 -0.53268 -0.09746 C -0.55937 -0.12084 -0.57356 -0.17408 -0.59388 -0.2125 C -0.58684 -0.25093 -0.59153 -0.3051 -0.57278 -0.32778 C -0.34244 -0.60556 -0.33177 -0.5551 -0.0888 -0.57477 C 0.06589 -0.54746 0.09037 -0.55186 0.27175 -0.45857 C 0.33086 -0.42801 0.38685 -0.38079 0.44428 -0.3419 C 0.47592 -0.29329 0.51524 -0.25695 0.53894 -0.19584 C 0.57995 -0.09028 0.54818 0.00625 0.49454 0.06713 C 0.44909 0.11851 0.39714 0.15254 0.34532 0.17847 C 0.21003 0.2456 0.12162 0.23889 -0.01445 0.24838 C -0.04739 0.23009 -0.0875 0.23402 -0.11341 0.19398 C -0.17031 0.10625 -0.09296 -0.04584 -0.06627 -0.08704 C 0.02995 -0.23426 0.09063 -0.23681 0.20821 -0.29144 C 0.31094 -0.28774 0.36888 -0.3125 0.45886 -0.2125 C 0.48347 -0.18519 0.49753 -0.13565 0.51719 -0.09746 C 0.51823 -0.05649 0.52904 -0.01274 0.52084 0.02569 C 0.49089 0.16504 0.38607 0.25787 0.32201 0.31041 C 0.12852 0.46828 0.12982 0.44305 -0.06627 0.48634 C -0.12317 0.47268 -0.17018 0.47407 -0.21835 0.40092 C -0.23072 0.38217 -0.22955 0.34676 -0.23502 0.31944 C -0.2263 0.27639 -0.22356 0.22777 -0.20885 0.19004 C -0.18632 0.1324 -0.15768 0.08148 -0.12578 0.03981 C -0.03033 -0.08519 0.05886 -0.13588 0.17683 -0.16343 C 0.23672 -0.17732 0.29753 -0.16945 0.35769 -0.17246 C 0.41185 -0.15695 0.47175 -0.17223 0.52006 -0.12593 C 0.53243 -0.11389 0.63204 0.05833 0.59428 0.14861 C 0.55131 0.25139 0.50599 0.35833 0.44506 0.42685 C 0.38086 0.49907 0.30131 0.51481 0.22943 0.55902 C 0.07826 0.55532 -0.45664 0.63333 -0.70742 0.45139 C -0.74401 0.425 -0.76809 0.3618 -0.79856 0.31689 C -0.79661 0.275 -0.79974 0.23125 -0.7927 0.1912 C -0.78776 0.16342 -0.77734 0.13611 -0.76354 0.12014 C -0.69505 0.0412 -0.6263 -0.04375 -0.54869 -0.08959 C -0.46953 -0.13635 -0.38385 -0.13843 -0.30052 -0.15301 C -0.2552 -0.16088 -0.20937 -0.15579 -0.16367 -0.15695 L 0.10638 -0.16204 C 0.17227 -0.14838 0.55 -0.10579 0.5987 0.04768 C 0.63334 0.15717 0.57162 0.30949 0.52227 0.39976 C 0.45925 0.51504 0.18737 0.54097 0.12396 0.5537 C -0.05117 0.54583 -0.1319 0.57384 -0.29335 0.45139 C -0.33502 0.4199 -0.36757 0.35995 -0.40481 0.31435 C -0.4164 0.26898 -0.43658 0.22777 -0.43984 0.17847 C -0.4513 -0.00324 -0.35455 -0.1544 -0.28463 -0.24352 C -0.2483 -0.28982 -0.16067 -0.30324 -0.11119 -0.31343 C -0.02304 -0.28287 0.00977 -0.29399 0.07878 -0.19306 C 0.09167 -0.17431 0.09727 -0.14399 0.10638 -0.11945 C 0.10508 -0.09908 0.10821 -0.07662 0.10274 -0.05857 C 0.09349 -0.02824 0.08021 -0.00139 0.06498 0.01921 C -0.00234 0.10879 -0.05898 0.14097 -0.14257 0.16551 C -0.17382 0.17453 -0.20572 0.1706 -0.23724 0.17314 C -0.26002 0.14861 -0.29296 0.1412 -0.30585 0.0993 C -0.32005 0.05185 -0.31341 -0.00903 -0.30859 -0.0625 C -0.30468 -0.10857 -0.2927 -0.15209 -0.2802 -0.19306 C -0.26184 -0.25371 -0.23463 -0.31181 -0.19791 -0.33936 C -0.16718 -0.3625 -0.13059 -0.36181 -0.0983 -0.36528 C -0.02083 -0.31736 0.03998 -0.28334 0.11654 -0.19306 C 0.1681 -0.13241 0.15053 -0.16505 0.17631 -0.10764 C 0.17592 -0.09561 0.1806 -0.06945 0.16901 -0.06621 C 0.16628 -0.06574 0.16355 -0.06899 0.16107 -0.07014 C 0.15183 -0.09213 0.16172 -0.06806 0.15235 -0.09352 C 0.14584 -0.11135 0.14909 -0.10741 0.14284 -0.11297 C 0.1405 -0.1125 0.13816 -0.11274 0.13633 -0.11158 C 0.13399 -0.11042 0.13178 -0.10811 0.12982 -0.10649 C 0.1267 -0.10417 0.12657 -0.10417 0.12396 -0.10255 C 0.12344 -0.10116 0.12292 -0.1 0.12253 -0.09861 C 0.12188 -0.09699 0.12162 -0.09514 0.12097 -0.09352 C 0.12019 -0.0919 0.11928 -0.09098 0.11888 -0.08959 C 0.11836 -0.08774 0.11784 -0.0801 0.11732 -0.07801 C 0.11706 -0.07616 0.11654 -0.07454 0.11589 -0.07269 C 0.1155 -0.07176 0.11511 -0.07084 0.1142 -0.07014 C 0.11329 -0.06899 0.11198 -0.06852 0.11055 -0.0676 C 0.11016 -0.06574 0.10951 -0.06297 0.1086 -0.06111 C 0.10717 -0.05787 0.10547 -0.05857 0.10352 -0.05718 C 0.10235 -0.05649 0.10092 -0.05556 0.09987 -0.05463 C 0.09896 -0.05394 0.09805 -0.05255 0.09701 -0.05209 C 0.09441 -0.0507 0.09167 -0.05024 0.08894 -0.04954 C 0.08829 -0.04861 0.0875 -0.04723 0.08659 -0.04676 C 0.08607 -0.04653 0.07605 -0.04445 0.07592 -0.04422 C 0.07448 -0.04352 0.07279 -0.0426 0.07149 -0.04167 C 0.06524 -0.03843 0.07227 -0.04306 0.06407 -0.03774 C 0.06303 -0.03704 0.06172 -0.03611 0.06042 -0.03519 C 0.05951 -0.03449 0.0586 -0.03357 0.05756 -0.03264 C 0.05651 -0.03195 0.05521 -0.03195 0.05391 -0.03125 C 0.05326 -0.03102 0.05261 -0.03056 0.05157 -0.0301 C 0.04753 -0.03056 0.04284 -0.03079 0.03868 -0.03125 C 0.03724 -0.03149 0.03581 -0.03172 0.03438 -0.03264 C 0.0336 -0.03311 0.03269 -0.03426 0.03217 -0.03519 C 0.02982 -0.03473 0.02722 -0.03473 0.02487 -0.03403 C 0.01849 -0.03218 0.02084 -0.03195 0.01693 -0.0301 C 0.01576 -0.02963 0.01485 -0.02917 0.01381 -0.02871 C 0.01329 -0.02778 0.0125 -0.02686 0.01185 -0.02616 C 0.01042 -0.025 0.00547 -0.02385 0.00456 -0.02385 C 0.00352 -0.02084 -4.375E-6 -0.01598 0.00235 -0.01204 C 0.00287 -0.01088 0.00378 -0.01111 0.00456 -0.01065 C 0.00417 -0.00625 0.00508 -0.00139 0.00378 0.00231 C 0.00287 0.00463 0.00092 0.00393 -0.00052 0.00486 C -0.00325 0.00648 -0.00221 0.00555 -0.00416 0.007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6" dur="2000" fill="hold"/>
                                        <p:tgtEl>
                                          <p:spTgt spid="5"/>
                                        </p:tgtEl>
                                        <p:attrNameLst>
                                          <p:attrName>ppt_x</p:attrName>
                                          <p:attrName>ppt_y</p:attrName>
                                        </p:attrNameLst>
                                      </p:cBhvr>
                                      <p:rCtr x="-9727"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DBA1E1-E964-42DE-B78B-6AB45750019D}"/>
              </a:ext>
            </a:extLst>
          </p:cNvPr>
          <p:cNvSpPr>
            <a:spLocks noGrp="1"/>
          </p:cNvSpPr>
          <p:nvPr>
            <p:ph type="title"/>
          </p:nvPr>
        </p:nvSpPr>
        <p:spPr/>
        <p:txBody>
          <a:bodyPr/>
          <a:lstStyle/>
          <a:p>
            <a:pPr algn="ctr"/>
            <a:r>
              <a:rPr lang="sk-SK" dirty="0">
                <a:solidFill>
                  <a:schemeClr val="accent2">
                    <a:lumMod val="75000"/>
                  </a:schemeClr>
                </a:solidFill>
              </a:rPr>
              <a:t>Hrady</a:t>
            </a:r>
          </a:p>
        </p:txBody>
      </p:sp>
      <p:sp>
        <p:nvSpPr>
          <p:cNvPr id="3" name="Zástupný objekt pre obsah 2">
            <a:extLst>
              <a:ext uri="{FF2B5EF4-FFF2-40B4-BE49-F238E27FC236}">
                <a16:creationId xmlns:a16="http://schemas.microsoft.com/office/drawing/2014/main" id="{2E4556C1-8C98-46D2-8343-F0BBBB23BDD5}"/>
              </a:ext>
            </a:extLst>
          </p:cNvPr>
          <p:cNvSpPr>
            <a:spLocks noGrp="1"/>
          </p:cNvSpPr>
          <p:nvPr>
            <p:ph idx="1"/>
          </p:nvPr>
        </p:nvSpPr>
        <p:spPr/>
        <p:txBody>
          <a:bodyPr/>
          <a:lstStyle/>
          <a:p>
            <a:r>
              <a:rPr lang="sk-SK" dirty="0"/>
              <a:t>Šarišský hrad</a:t>
            </a:r>
          </a:p>
          <a:p>
            <a:r>
              <a:rPr lang="sk-SK" dirty="0" err="1"/>
              <a:t>Kapušanský</a:t>
            </a:r>
            <a:r>
              <a:rPr lang="sk-SK" dirty="0"/>
              <a:t> hrad</a:t>
            </a:r>
          </a:p>
          <a:p>
            <a:r>
              <a:rPr lang="sk-SK" dirty="0"/>
              <a:t>Hrad </a:t>
            </a:r>
            <a:r>
              <a:rPr lang="sk-SK" dirty="0" err="1"/>
              <a:t>Šebeš</a:t>
            </a:r>
            <a:endParaRPr lang="sk-SK" dirty="0"/>
          </a:p>
          <a:p>
            <a:r>
              <a:rPr lang="sk-SK" dirty="0" err="1"/>
              <a:t>Soľnohrad</a:t>
            </a:r>
            <a:endParaRPr lang="sk-SK" dirty="0"/>
          </a:p>
          <a:p>
            <a:r>
              <a:rPr lang="sk-SK" dirty="0"/>
              <a:t>Hrad </a:t>
            </a:r>
            <a:r>
              <a:rPr lang="sk-SK" dirty="0" err="1"/>
              <a:t>Bodoň</a:t>
            </a:r>
            <a:endParaRPr lang="sk-SK" dirty="0"/>
          </a:p>
          <a:p>
            <a:r>
              <a:rPr lang="sk-SK" dirty="0"/>
              <a:t>Obišovský hrad</a:t>
            </a:r>
          </a:p>
          <a:p>
            <a:r>
              <a:rPr lang="sk-SK" dirty="0"/>
              <a:t>Hrad Lipovce</a:t>
            </a:r>
          </a:p>
          <a:p>
            <a:pPr marL="0" indent="0">
              <a:buNone/>
            </a:pPr>
            <a:endParaRPr lang="sk-SK" dirty="0"/>
          </a:p>
          <a:p>
            <a:endParaRPr lang="sk-SK" dirty="0"/>
          </a:p>
          <a:p>
            <a:endParaRPr lang="sk-SK" dirty="0"/>
          </a:p>
          <a:p>
            <a:endParaRPr lang="sk-SK" dirty="0"/>
          </a:p>
        </p:txBody>
      </p:sp>
      <p:pic>
        <p:nvPicPr>
          <p:cNvPr id="5" name="Obrázok 4">
            <a:extLst>
              <a:ext uri="{FF2B5EF4-FFF2-40B4-BE49-F238E27FC236}">
                <a16:creationId xmlns:a16="http://schemas.microsoft.com/office/drawing/2014/main" id="{53FCC2F2-0D2B-4E4A-991A-7D8650ECF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470" y="2030028"/>
            <a:ext cx="6350000" cy="3810000"/>
          </a:xfrm>
          <a:prstGeom prst="rect">
            <a:avLst/>
          </a:prstGeom>
        </p:spPr>
      </p:pic>
    </p:spTree>
    <p:extLst>
      <p:ext uri="{BB962C8B-B14F-4D97-AF65-F5344CB8AC3E}">
        <p14:creationId xmlns:p14="http://schemas.microsoft.com/office/powerpoint/2010/main" val="16591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079CEC-52E1-4FCE-95D7-3B2FA76AB294}"/>
              </a:ext>
            </a:extLst>
          </p:cNvPr>
          <p:cNvSpPr>
            <a:spLocks noGrp="1"/>
          </p:cNvSpPr>
          <p:nvPr>
            <p:ph type="title"/>
          </p:nvPr>
        </p:nvSpPr>
        <p:spPr/>
        <p:txBody>
          <a:bodyPr/>
          <a:lstStyle/>
          <a:p>
            <a:pPr algn="ctr"/>
            <a:r>
              <a:rPr lang="sk-SK" dirty="0">
                <a:solidFill>
                  <a:srgbClr val="FF0000"/>
                </a:solidFill>
              </a:rPr>
              <a:t>Šarišský hrad- opis hradného komplexu</a:t>
            </a:r>
          </a:p>
        </p:txBody>
      </p:sp>
      <p:sp>
        <p:nvSpPr>
          <p:cNvPr id="3" name="Zástupný objekt pre obsah 2">
            <a:extLst>
              <a:ext uri="{FF2B5EF4-FFF2-40B4-BE49-F238E27FC236}">
                <a16:creationId xmlns:a16="http://schemas.microsoft.com/office/drawing/2014/main" id="{B538E337-0112-435D-B8C2-DA29EDE9245B}"/>
              </a:ext>
            </a:extLst>
          </p:cNvPr>
          <p:cNvSpPr>
            <a:spLocks noGrp="1"/>
          </p:cNvSpPr>
          <p:nvPr>
            <p:ph idx="1"/>
          </p:nvPr>
        </p:nvSpPr>
        <p:spPr/>
        <p:txBody>
          <a:bodyPr>
            <a:normAutofit fontScale="85000" lnSpcReduction="10000"/>
          </a:bodyPr>
          <a:lstStyle/>
          <a:p>
            <a:pPr algn="just"/>
            <a:r>
              <a:rPr lang="sk-SK" sz="2400" dirty="0"/>
              <a:t>V priebehu stáročí hrad prešiel viacerými stavebnými úpravami. Centrom hradu bola hranolová veža </a:t>
            </a:r>
            <a:r>
              <a:rPr lang="sk-SK" sz="2400" dirty="0" err="1"/>
              <a:t>donjon</a:t>
            </a:r>
            <a:r>
              <a:rPr lang="sk-SK" sz="2400" dirty="0"/>
              <a:t> s rozmermi 13,2 × 13,2 metra a hrúbkou múrov 4,5 metra. Bol opevnený mohutným múrom a vchádzalo sa doňho bránou na severozápadnej strane. Je postavený z miestneho andezitového kameňa so spevnenými nárožiami. Opevnenie predstavuje štrnásť, do hradbovej línie vstavaných bášt so strieľňami. Podobné hrady dal stavať kráľ Belo IV. z dôvodu zvýšenia obranyschopnosti krajiny počas vpádu Mongolov po celom uhorskom kráľovstve. </a:t>
            </a:r>
          </a:p>
          <a:p>
            <a:r>
              <a:rPr lang="sk-SK" dirty="0" err="1">
                <a:solidFill>
                  <a:schemeClr val="accent5">
                    <a:lumMod val="75000"/>
                  </a:schemeClr>
                </a:solidFill>
              </a:rPr>
              <a:t>Donjon</a:t>
            </a:r>
            <a:r>
              <a:rPr lang="sk-SK" sz="2400" dirty="0"/>
              <a:t>- veža väčšinou štvorcového alebo obdĺžnikového pôdorysu</a:t>
            </a:r>
          </a:p>
          <a:p>
            <a:r>
              <a:rPr lang="sk-SK" dirty="0">
                <a:solidFill>
                  <a:schemeClr val="accent5">
                    <a:lumMod val="75000"/>
                  </a:schemeClr>
                </a:solidFill>
              </a:rPr>
              <a:t>Nárožia</a:t>
            </a:r>
            <a:r>
              <a:rPr lang="sk-SK" sz="2400" dirty="0"/>
              <a:t>- vonkajšie strany rohov domu</a:t>
            </a:r>
            <a:endParaRPr lang="sk-SK" sz="2200" dirty="0"/>
          </a:p>
        </p:txBody>
      </p:sp>
    </p:spTree>
    <p:extLst>
      <p:ext uri="{BB962C8B-B14F-4D97-AF65-F5344CB8AC3E}">
        <p14:creationId xmlns:p14="http://schemas.microsoft.com/office/powerpoint/2010/main" val="302341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87339-78D6-43D8-A5E4-53D8DE846361}"/>
              </a:ext>
            </a:extLst>
          </p:cNvPr>
          <p:cNvSpPr>
            <a:spLocks noGrp="1"/>
          </p:cNvSpPr>
          <p:nvPr>
            <p:ph type="title"/>
          </p:nvPr>
        </p:nvSpPr>
        <p:spPr>
          <a:xfrm>
            <a:off x="838200" y="83591"/>
            <a:ext cx="10515600" cy="1478879"/>
          </a:xfrm>
        </p:spPr>
        <p:txBody>
          <a:bodyPr/>
          <a:lstStyle/>
          <a:p>
            <a:pPr algn="ctr"/>
            <a:r>
              <a:rPr lang="sk-SK" dirty="0">
                <a:solidFill>
                  <a:srgbClr val="FF0000"/>
                </a:solidFill>
              </a:rPr>
              <a:t>Šarišský hrad - dnešná podoba  </a:t>
            </a:r>
          </a:p>
        </p:txBody>
      </p:sp>
      <p:sp>
        <p:nvSpPr>
          <p:cNvPr id="3" name="Zástupný objekt pre obsah 2">
            <a:extLst>
              <a:ext uri="{FF2B5EF4-FFF2-40B4-BE49-F238E27FC236}">
                <a16:creationId xmlns:a16="http://schemas.microsoft.com/office/drawing/2014/main" id="{C5FD3992-8E7C-4E6E-A392-D344167C2776}"/>
              </a:ext>
            </a:extLst>
          </p:cNvPr>
          <p:cNvSpPr>
            <a:spLocks noGrp="1"/>
          </p:cNvSpPr>
          <p:nvPr>
            <p:ph idx="1"/>
          </p:nvPr>
        </p:nvSpPr>
        <p:spPr>
          <a:xfrm>
            <a:off x="838200" y="1384917"/>
            <a:ext cx="10515600" cy="4792046"/>
          </a:xfrm>
        </p:spPr>
        <p:txBody>
          <a:bodyPr>
            <a:normAutofit/>
          </a:bodyPr>
          <a:lstStyle/>
          <a:p>
            <a:pPr algn="just">
              <a:lnSpc>
                <a:spcPct val="100000"/>
              </a:lnSpc>
            </a:pPr>
            <a:r>
              <a:rPr lang="sk-SK" sz="2400" dirty="0"/>
              <a:t>V dnešnej dobe je hrad vyhľadávaným miestom prechádzok obyvateľov Prešova a okolia. Na hrad vedie spevnená asfaltová cesta a je možné sa tam dostať aj bicyklom. Prístupová cesta slúži ako náučný chodník. Celý hradný vrch je Národnou prírodnou rezerváciou. Opevnenie hradu je zachovalé, vrátane bášt. Plocha hradu už nie je zarastená </a:t>
            </a:r>
            <a:r>
              <a:rPr lang="sk-SK" sz="2400" dirty="0" err="1"/>
              <a:t>divorastúcimi</a:t>
            </a:r>
            <a:r>
              <a:rPr lang="sk-SK" sz="2400" dirty="0"/>
              <a:t> krovinami , vďaka </a:t>
            </a:r>
            <a:r>
              <a:rPr lang="sk-SK" sz="2400" dirty="0" err="1"/>
              <a:t>dobrovoľnikom</a:t>
            </a:r>
            <a:r>
              <a:rPr lang="sk-SK" sz="2400" dirty="0"/>
              <a:t> ktorý sa starajú o areál hradu . Centrálna veža – </a:t>
            </a:r>
            <a:r>
              <a:rPr lang="sk-SK" sz="2400" dirty="0" err="1"/>
              <a:t>donjon</a:t>
            </a:r>
            <a:r>
              <a:rPr lang="sk-SK" sz="2400" dirty="0"/>
              <a:t> – umožňuje veľmi dobrý výhľad na okolie – od Vysokých Tatier, cez Levočské vrchy, Čergov a Slanské vrchy. Dobre sú viditeľné aj zrúcaniny ďalších stredovekých hradov – Kapušianskeho a Kamenického. </a:t>
            </a:r>
            <a:r>
              <a:rPr lang="sk-SK" sz="2400" dirty="0">
                <a:hlinkClick r:id="rId2"/>
              </a:rPr>
              <a:t>https://www.youtube.com/watch</a:t>
            </a:r>
            <a:endParaRPr lang="sk-SK" sz="2400" dirty="0"/>
          </a:p>
        </p:txBody>
      </p:sp>
      <p:pic>
        <p:nvPicPr>
          <p:cNvPr id="4" name="Obrázok 3">
            <a:extLst>
              <a:ext uri="{FF2B5EF4-FFF2-40B4-BE49-F238E27FC236}">
                <a16:creationId xmlns:a16="http://schemas.microsoft.com/office/drawing/2014/main" id="{BC0E7BCD-A905-4F0E-820C-876BB3937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061" y="4731252"/>
            <a:ext cx="3660559" cy="2235824"/>
          </a:xfrm>
          <a:prstGeom prst="rect">
            <a:avLst/>
          </a:prstGeom>
        </p:spPr>
      </p:pic>
    </p:spTree>
    <p:extLst>
      <p:ext uri="{BB962C8B-B14F-4D97-AF65-F5344CB8AC3E}">
        <p14:creationId xmlns:p14="http://schemas.microsoft.com/office/powerpoint/2010/main" val="9644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C2AB5F-C44C-4947-9A88-594AA368569F}"/>
              </a:ext>
            </a:extLst>
          </p:cNvPr>
          <p:cNvSpPr>
            <a:spLocks noGrp="1"/>
          </p:cNvSpPr>
          <p:nvPr>
            <p:ph type="title"/>
          </p:nvPr>
        </p:nvSpPr>
        <p:spPr/>
        <p:txBody>
          <a:bodyPr/>
          <a:lstStyle/>
          <a:p>
            <a:pPr algn="ctr"/>
            <a:r>
              <a:rPr lang="sk-SK" dirty="0" err="1">
                <a:solidFill>
                  <a:srgbClr val="009900"/>
                </a:solidFill>
              </a:rPr>
              <a:t>Kapušanský</a:t>
            </a:r>
            <a:r>
              <a:rPr lang="sk-SK" dirty="0">
                <a:solidFill>
                  <a:srgbClr val="009900"/>
                </a:solidFill>
              </a:rPr>
              <a:t> hrad</a:t>
            </a:r>
          </a:p>
        </p:txBody>
      </p:sp>
      <p:sp>
        <p:nvSpPr>
          <p:cNvPr id="3" name="Zástupný objekt pre obsah 2">
            <a:extLst>
              <a:ext uri="{FF2B5EF4-FFF2-40B4-BE49-F238E27FC236}">
                <a16:creationId xmlns:a16="http://schemas.microsoft.com/office/drawing/2014/main" id="{DD7A92CD-4185-4E7A-8B18-690BFD6FA34C}"/>
              </a:ext>
            </a:extLst>
          </p:cNvPr>
          <p:cNvSpPr>
            <a:spLocks noGrp="1"/>
          </p:cNvSpPr>
          <p:nvPr>
            <p:ph idx="1"/>
          </p:nvPr>
        </p:nvSpPr>
        <p:spPr/>
        <p:txBody>
          <a:bodyPr>
            <a:normAutofit fontScale="85000" lnSpcReduction="20000"/>
          </a:bodyPr>
          <a:lstStyle/>
          <a:p>
            <a:pPr algn="just"/>
            <a:r>
              <a:rPr lang="sk-SK" dirty="0"/>
              <a:t>Hrad má prevažne pravouhlú dispozíciu, pozostávajúcu z horného hradu a z </a:t>
            </a:r>
            <a:r>
              <a:rPr lang="sk-SK" dirty="0" err="1"/>
              <a:t>predhradia</a:t>
            </a:r>
            <a:r>
              <a:rPr lang="sk-SK" dirty="0"/>
              <a:t>. Prístupný je zo severu, v miestach, kde sa nachádza brána, ktorú strážila vstupná veža - jej základy sú v teréne ešte viditeľné. </a:t>
            </a:r>
            <a:r>
              <a:rPr lang="sk-SK" dirty="0" err="1"/>
              <a:t>Predhradie</a:t>
            </a:r>
            <a:r>
              <a:rPr lang="sk-SK" dirty="0"/>
              <a:t> chránil vysoký kamenný múr, sledujúci tvar terénu. Z jeho vnútornej strany stáli hospodárske budovy. Vlastný hrad sprístupňovala ďalšia brána, orientovaná na SV, zabezpečená deštruovanou hranolovou vežou. Po jej ľavej strane sa v hornom hrade tiahne múr opevnenia, ktorý ohraničuje vlastné nádvorie hradu, odľahčené z vnútornej strany tromi veľkými slepými arkádami. Na najvyššom bode stáli dve veže, obytná a obranná, spojené ďalšími budovami a boli o poschodie vyššie ako ostatné murivá. Dodnes stoja do značnej výšky kamenné múry. Na niektorých ešte vidno zvyšky omietok, inde sa čiastočne zachovali kamenné ostenia okien, strieľní, portálov. Dodnes sú v niektorých častiach konzoly, ktoré niesli pavlače alebo drevené stropy, možno identifikovať miesta, kde bol kozub a miestami vidieť aj nábehy klenieb. V hrúbke muriva veže je zachovaný </a:t>
            </a:r>
            <a:r>
              <a:rPr lang="sk-SK" dirty="0" err="1"/>
              <a:t>prevet</a:t>
            </a:r>
            <a:r>
              <a:rPr lang="sk-SK" dirty="0"/>
              <a:t>. Na hradobných múroch sú kamenné </a:t>
            </a:r>
            <a:r>
              <a:rPr lang="sk-SK" dirty="0" err="1"/>
              <a:t>krakorce</a:t>
            </a:r>
            <a:r>
              <a:rPr lang="sk-SK" dirty="0"/>
              <a:t>, ktoré kedysi niesli trámový strop miestnosti. Na hradbách sú strieľne so širokou špaletou.</a:t>
            </a:r>
          </a:p>
        </p:txBody>
      </p:sp>
    </p:spTree>
    <p:extLst>
      <p:ext uri="{BB962C8B-B14F-4D97-AF65-F5344CB8AC3E}">
        <p14:creationId xmlns:p14="http://schemas.microsoft.com/office/powerpoint/2010/main" val="18291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85AE8A-1564-4AA1-B735-F36894937E92}"/>
              </a:ext>
            </a:extLst>
          </p:cNvPr>
          <p:cNvSpPr>
            <a:spLocks noGrp="1"/>
          </p:cNvSpPr>
          <p:nvPr>
            <p:ph type="title"/>
          </p:nvPr>
        </p:nvSpPr>
        <p:spPr/>
        <p:txBody>
          <a:bodyPr/>
          <a:lstStyle/>
          <a:p>
            <a:pPr algn="ctr"/>
            <a:r>
              <a:rPr lang="sk-SK" dirty="0" err="1">
                <a:solidFill>
                  <a:srgbClr val="009900"/>
                </a:solidFill>
              </a:rPr>
              <a:t>Kapušanský</a:t>
            </a:r>
            <a:r>
              <a:rPr lang="sk-SK" dirty="0">
                <a:solidFill>
                  <a:srgbClr val="009900"/>
                </a:solidFill>
              </a:rPr>
              <a:t> hrad</a:t>
            </a:r>
            <a:endParaRPr lang="sk-SK" dirty="0"/>
          </a:p>
        </p:txBody>
      </p:sp>
      <p:pic>
        <p:nvPicPr>
          <p:cNvPr id="4098" name="Picture 2" descr="Kapušiansky hrad | Severovýchod.sk">
            <a:extLst>
              <a:ext uri="{FF2B5EF4-FFF2-40B4-BE49-F238E27FC236}">
                <a16:creationId xmlns:a16="http://schemas.microsoft.com/office/drawing/2014/main" id="{819A3716-B77C-48A0-8A8C-5E174C6701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364" y="1070207"/>
            <a:ext cx="4179449" cy="278288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4">
            <a:extLst>
              <a:ext uri="{FF2B5EF4-FFF2-40B4-BE49-F238E27FC236}">
                <a16:creationId xmlns:a16="http://schemas.microsoft.com/office/drawing/2014/main" id="{064A2F00-D339-4C56-89EF-68126D7CB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664" y="1768927"/>
            <a:ext cx="4113321" cy="3084990"/>
          </a:xfrm>
          <a:prstGeom prst="rect">
            <a:avLst/>
          </a:prstGeom>
        </p:spPr>
      </p:pic>
      <p:pic>
        <p:nvPicPr>
          <p:cNvPr id="7" name="Obrázok 6">
            <a:extLst>
              <a:ext uri="{FF2B5EF4-FFF2-40B4-BE49-F238E27FC236}">
                <a16:creationId xmlns:a16="http://schemas.microsoft.com/office/drawing/2014/main" id="{105D9C7F-8A95-4218-823F-BB2C84383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587" y="1169208"/>
            <a:ext cx="4049049" cy="3084990"/>
          </a:xfrm>
          <a:prstGeom prst="rect">
            <a:avLst/>
          </a:prstGeom>
        </p:spPr>
      </p:pic>
      <p:pic>
        <p:nvPicPr>
          <p:cNvPr id="9" name="Obrázok 8">
            <a:extLst>
              <a:ext uri="{FF2B5EF4-FFF2-40B4-BE49-F238E27FC236}">
                <a16:creationId xmlns:a16="http://schemas.microsoft.com/office/drawing/2014/main" id="{5C004131-401C-441F-8CB7-B9F2EC1C2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4319" y="3853092"/>
            <a:ext cx="4179449" cy="2784558"/>
          </a:xfrm>
          <a:prstGeom prst="rect">
            <a:avLst/>
          </a:prstGeom>
        </p:spPr>
      </p:pic>
      <p:pic>
        <p:nvPicPr>
          <p:cNvPr id="4100" name="Picture 4" descr="PRÍSPEVOK K BUDOVANIU OPEVNENÍ PO MONGOLSKOM VPÁDE NA SPIŠI">
            <a:extLst>
              <a:ext uri="{FF2B5EF4-FFF2-40B4-BE49-F238E27FC236}">
                <a16:creationId xmlns:a16="http://schemas.microsoft.com/office/drawing/2014/main" id="{45FBFBE5-3A32-450E-803C-58DCF6449C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33" y="4254198"/>
            <a:ext cx="4841591" cy="231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circle(in)">
                                      <p:cBhvr>
                                        <p:cTn id="29"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C7511F-5CF7-433D-BC3A-C123E927FE16}"/>
              </a:ext>
            </a:extLst>
          </p:cNvPr>
          <p:cNvSpPr>
            <a:spLocks noGrp="1"/>
          </p:cNvSpPr>
          <p:nvPr>
            <p:ph type="title"/>
          </p:nvPr>
        </p:nvSpPr>
        <p:spPr>
          <a:xfrm>
            <a:off x="913795" y="213064"/>
            <a:ext cx="10353761" cy="1313895"/>
          </a:xfrm>
        </p:spPr>
        <p:txBody>
          <a:bodyPr/>
          <a:lstStyle/>
          <a:p>
            <a:pPr algn="just"/>
            <a:r>
              <a:rPr lang="sk-SK" dirty="0"/>
              <a:t>                       </a:t>
            </a:r>
            <a:r>
              <a:rPr lang="sk-SK" dirty="0">
                <a:solidFill>
                  <a:srgbClr val="FFC000"/>
                </a:solidFill>
              </a:rPr>
              <a:t>Hrad </a:t>
            </a:r>
            <a:r>
              <a:rPr lang="sk-SK" dirty="0" err="1">
                <a:solidFill>
                  <a:srgbClr val="FFC000"/>
                </a:solidFill>
              </a:rPr>
              <a:t>Šebeš</a:t>
            </a:r>
            <a:endParaRPr lang="sk-SK" dirty="0">
              <a:solidFill>
                <a:srgbClr val="FFC000"/>
              </a:solidFill>
            </a:endParaRPr>
          </a:p>
        </p:txBody>
      </p:sp>
      <p:sp>
        <p:nvSpPr>
          <p:cNvPr id="3" name="Zástupný objekt pre obsah 2">
            <a:extLst>
              <a:ext uri="{FF2B5EF4-FFF2-40B4-BE49-F238E27FC236}">
                <a16:creationId xmlns:a16="http://schemas.microsoft.com/office/drawing/2014/main" id="{9E10050E-F3A3-45AF-88E8-D0D8C769F3E8}"/>
              </a:ext>
            </a:extLst>
          </p:cNvPr>
          <p:cNvSpPr>
            <a:spLocks noGrp="1"/>
          </p:cNvSpPr>
          <p:nvPr>
            <p:ph idx="1"/>
          </p:nvPr>
        </p:nvSpPr>
        <p:spPr>
          <a:xfrm>
            <a:off x="913795" y="1455938"/>
            <a:ext cx="10353762" cy="3453413"/>
          </a:xfrm>
        </p:spPr>
        <p:txBody>
          <a:bodyPr>
            <a:normAutofit fontScale="92500" lnSpcReduction="20000"/>
          </a:bodyPr>
          <a:lstStyle/>
          <a:p>
            <a:pPr algn="just"/>
            <a:r>
              <a:rPr lang="sk-SK" sz="2400" dirty="0"/>
              <a:t>Hradný múr sa pôvodne tiahol po celom obvode úzkej a skalnatej plošiny. Na západnej časti hradu sa nachádzala kruhovitá veža. V opačnej polovici nádvoria sa nachádzala obytná budova obdĺžnikového pôdorysu. Hrad dlhé roky pustol a zarastal. Až v roku 2012 sa začali intenzívne práce na jeho obnove. Archeologickému prieskumu predchádzalo náročné odstraňovanie náletových drevín. Z pôvodného hradu sa zachovali iba nevysoké zvyšky kamenných múrov.</a:t>
            </a:r>
          </a:p>
          <a:p>
            <a:pPr marL="0" indent="0">
              <a:buNone/>
            </a:pPr>
            <a:r>
              <a:rPr lang="sk-SK" dirty="0"/>
              <a:t>     </a:t>
            </a:r>
          </a:p>
          <a:p>
            <a:pPr marL="0" indent="0">
              <a:buNone/>
            </a:pPr>
            <a:r>
              <a:rPr lang="sk-SK" dirty="0"/>
              <a:t>     </a:t>
            </a:r>
          </a:p>
          <a:p>
            <a:pPr marL="0" indent="0">
              <a:buNone/>
            </a:pPr>
            <a:endParaRPr lang="sk-SK" dirty="0"/>
          </a:p>
        </p:txBody>
      </p:sp>
      <p:pic>
        <p:nvPicPr>
          <p:cNvPr id="5" name="Obrázok 4">
            <a:extLst>
              <a:ext uri="{FF2B5EF4-FFF2-40B4-BE49-F238E27FC236}">
                <a16:creationId xmlns:a16="http://schemas.microsoft.com/office/drawing/2014/main" id="{DDE68ADF-219D-4E40-A8B9-A4B8CE2A9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018" y="4135053"/>
            <a:ext cx="4762500" cy="2314575"/>
          </a:xfrm>
          <a:prstGeom prst="rect">
            <a:avLst/>
          </a:prstGeom>
        </p:spPr>
      </p:pic>
      <p:pic>
        <p:nvPicPr>
          <p:cNvPr id="10" name="Picture 2" descr="Hrad Šebeš | Severovýchod.sk">
            <a:extLst>
              <a:ext uri="{FF2B5EF4-FFF2-40B4-BE49-F238E27FC236}">
                <a16:creationId xmlns:a16="http://schemas.microsoft.com/office/drawing/2014/main" id="{D9AD7564-B27E-433E-9B47-E31EFEFEC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290" y="4135053"/>
            <a:ext cx="4606113" cy="23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876DA-A180-40D6-B8E3-26B11BB3666E}"/>
              </a:ext>
            </a:extLst>
          </p:cNvPr>
          <p:cNvSpPr>
            <a:spLocks noGrp="1"/>
          </p:cNvSpPr>
          <p:nvPr>
            <p:ph type="title"/>
          </p:nvPr>
        </p:nvSpPr>
        <p:spPr>
          <a:xfrm>
            <a:off x="838200" y="1"/>
            <a:ext cx="10515600" cy="1690688"/>
          </a:xfrm>
        </p:spPr>
        <p:txBody>
          <a:bodyPr/>
          <a:lstStyle/>
          <a:p>
            <a:pPr algn="ctr"/>
            <a:r>
              <a:rPr lang="sk-SK" dirty="0" err="1">
                <a:solidFill>
                  <a:schemeClr val="accent4">
                    <a:lumMod val="60000"/>
                    <a:lumOff val="40000"/>
                  </a:schemeClr>
                </a:solidFill>
              </a:rPr>
              <a:t>Soľnohrad</a:t>
            </a:r>
            <a:endParaRPr lang="sk-SK" dirty="0">
              <a:solidFill>
                <a:schemeClr val="accent4">
                  <a:lumMod val="60000"/>
                  <a:lumOff val="40000"/>
                </a:schemeClr>
              </a:solidFill>
            </a:endParaRPr>
          </a:p>
        </p:txBody>
      </p:sp>
      <p:sp>
        <p:nvSpPr>
          <p:cNvPr id="4" name="Zástupný objekt pre obsah 3">
            <a:extLst>
              <a:ext uri="{FF2B5EF4-FFF2-40B4-BE49-F238E27FC236}">
                <a16:creationId xmlns:a16="http://schemas.microsoft.com/office/drawing/2014/main" id="{88A03FD0-CFC2-4B2C-8DB1-3B64295C7C8D}"/>
              </a:ext>
            </a:extLst>
          </p:cNvPr>
          <p:cNvSpPr>
            <a:spLocks noGrp="1"/>
          </p:cNvSpPr>
          <p:nvPr>
            <p:ph idx="1"/>
          </p:nvPr>
        </p:nvSpPr>
        <p:spPr>
          <a:xfrm>
            <a:off x="838200" y="1162975"/>
            <a:ext cx="10515600" cy="5005111"/>
          </a:xfrm>
        </p:spPr>
        <p:txBody>
          <a:bodyPr/>
          <a:lstStyle/>
          <a:p>
            <a:pPr algn="just">
              <a:lnSpc>
                <a:spcPct val="100000"/>
              </a:lnSpc>
            </a:pPr>
            <a:r>
              <a:rPr lang="sk-SK" sz="2400" dirty="0" err="1"/>
              <a:t>Zbojničák</a:t>
            </a:r>
            <a:r>
              <a:rPr lang="sk-SK" sz="2400" dirty="0"/>
              <a:t> je sympatická hradná ruina nachádzajúca sa len pár kilometrov od Prešova v dedinke Ruská Nová Ves a je častým výletným cieľom hlavne mladých ľudí. Výstup naň nie je náročný, cesta vedie krásnym lesom, ktorý je štátnou prírodnou rezerváciou s lesnými teplomilnými skalnými spoločenstvami. Jediné, čo narušilo celkový obraz príjemnej prechádzky boli stĺpy vysokého napätia, kvôli ktorým museli vyrúbať časť lesa. Trasa na hrad ale vedie krásnym zachovalým lesom po kľukatej cestičke, takže sa zapotíte len trochu. </a:t>
            </a:r>
          </a:p>
          <a:p>
            <a:endParaRPr lang="sk-SK" dirty="0"/>
          </a:p>
        </p:txBody>
      </p:sp>
      <p:pic>
        <p:nvPicPr>
          <p:cNvPr id="6" name="Obrázok 5">
            <a:extLst>
              <a:ext uri="{FF2B5EF4-FFF2-40B4-BE49-F238E27FC236}">
                <a16:creationId xmlns:a16="http://schemas.microsoft.com/office/drawing/2014/main" id="{6BBB45E3-A514-49A1-9AB1-20DC523D8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628" y="4126147"/>
            <a:ext cx="3907815" cy="2606482"/>
          </a:xfrm>
          <a:prstGeom prst="rect">
            <a:avLst/>
          </a:prstGeom>
        </p:spPr>
      </p:pic>
      <p:pic>
        <p:nvPicPr>
          <p:cNvPr id="8" name="Obrázok 7">
            <a:extLst>
              <a:ext uri="{FF2B5EF4-FFF2-40B4-BE49-F238E27FC236}">
                <a16:creationId xmlns:a16="http://schemas.microsoft.com/office/drawing/2014/main" id="{A545A7D9-328E-4E7A-9B5E-57725D909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557" y="4126146"/>
            <a:ext cx="3907815" cy="2606483"/>
          </a:xfrm>
          <a:prstGeom prst="rect">
            <a:avLst/>
          </a:prstGeom>
        </p:spPr>
      </p:pic>
    </p:spTree>
    <p:extLst>
      <p:ext uri="{BB962C8B-B14F-4D97-AF65-F5344CB8AC3E}">
        <p14:creationId xmlns:p14="http://schemas.microsoft.com/office/powerpoint/2010/main" val="246097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83F565-93FE-482E-9C07-03B3BCE77D6D}"/>
              </a:ext>
            </a:extLst>
          </p:cNvPr>
          <p:cNvSpPr>
            <a:spLocks noGrp="1"/>
          </p:cNvSpPr>
          <p:nvPr>
            <p:ph type="title"/>
          </p:nvPr>
        </p:nvSpPr>
        <p:spPr/>
        <p:txBody>
          <a:bodyPr/>
          <a:lstStyle/>
          <a:p>
            <a:pPr algn="just"/>
            <a:r>
              <a:rPr lang="sk-SK" dirty="0">
                <a:solidFill>
                  <a:schemeClr val="accent4">
                    <a:lumMod val="60000"/>
                    <a:lumOff val="40000"/>
                  </a:schemeClr>
                </a:solidFill>
              </a:rPr>
              <a:t>                      </a:t>
            </a:r>
            <a:r>
              <a:rPr lang="sk-SK" dirty="0" err="1">
                <a:solidFill>
                  <a:schemeClr val="accent4">
                    <a:lumMod val="60000"/>
                    <a:lumOff val="40000"/>
                  </a:schemeClr>
                </a:solidFill>
              </a:rPr>
              <a:t>Soľnohrad</a:t>
            </a:r>
            <a:r>
              <a:rPr lang="sk-SK" dirty="0">
                <a:solidFill>
                  <a:schemeClr val="accent4">
                    <a:lumMod val="60000"/>
                    <a:lumOff val="40000"/>
                  </a:schemeClr>
                </a:solidFill>
              </a:rPr>
              <a:t>- prístup</a:t>
            </a:r>
          </a:p>
        </p:txBody>
      </p:sp>
      <p:sp>
        <p:nvSpPr>
          <p:cNvPr id="3" name="Zástupný objekt pre obsah 2">
            <a:extLst>
              <a:ext uri="{FF2B5EF4-FFF2-40B4-BE49-F238E27FC236}">
                <a16:creationId xmlns:a16="http://schemas.microsoft.com/office/drawing/2014/main" id="{B0C07F98-6085-4EDE-ABBC-A1CD58C5A85C}"/>
              </a:ext>
            </a:extLst>
          </p:cNvPr>
          <p:cNvSpPr>
            <a:spLocks noGrp="1"/>
          </p:cNvSpPr>
          <p:nvPr>
            <p:ph idx="1"/>
          </p:nvPr>
        </p:nvSpPr>
        <p:spPr/>
        <p:txBody>
          <a:bodyPr/>
          <a:lstStyle/>
          <a:p>
            <a:pPr algn="just"/>
            <a:r>
              <a:rPr lang="sk-SK" dirty="0"/>
              <a:t>Ideálne je na hrad vyraziť z obce Ruská Nová Ves, v ktorej pôjdete po hlavnej ceste stále rovno, až prídete na veľké parkovisko na konci obce s informačnou tabuľou Prešovská hradná cesta. Cesta na hrad vedie po červenej turistickej značke, trasa však vedie ďalej, takže nezabudnite pri hrade odbočiť. Zbojnícky hrad je dosť zarastený a pri nepozornosti si ho ľahko pomýlite so skalami. Pri pozornom všímaní si stromov a turistického značenia ho však nájdete, na strome je stará zhrdzavená tabuľka, ktorá kedysi informovala o polohe hradu aj značka hradu so šípkou. Z parkoviska sa na hrad svižnejším krokom dostanete za pol hodinku až tri štvrte hodiny.</a:t>
            </a:r>
          </a:p>
        </p:txBody>
      </p:sp>
    </p:spTree>
    <p:extLst>
      <p:ext uri="{BB962C8B-B14F-4D97-AF65-F5344CB8AC3E}">
        <p14:creationId xmlns:p14="http://schemas.microsoft.com/office/powerpoint/2010/main" val="3613315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101</TotalTime>
  <Words>1336</Words>
  <Application>Microsoft Office PowerPoint</Application>
  <PresentationFormat>Širokouhlá</PresentationFormat>
  <Paragraphs>48</Paragraphs>
  <Slides>17</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17</vt:i4>
      </vt:variant>
    </vt:vector>
  </HeadingPairs>
  <TitlesOfParts>
    <vt:vector size="21" baseType="lpstr">
      <vt:lpstr>Arial</vt:lpstr>
      <vt:lpstr>Bookman Old Style</vt:lpstr>
      <vt:lpstr>Rockwell</vt:lpstr>
      <vt:lpstr>Damask</vt:lpstr>
      <vt:lpstr>Hrady Prešova </vt:lpstr>
      <vt:lpstr>Hrady</vt:lpstr>
      <vt:lpstr>Šarišský hrad- opis hradného komplexu</vt:lpstr>
      <vt:lpstr>Šarišský hrad - dnešná podoba  </vt:lpstr>
      <vt:lpstr>Kapušanský hrad</vt:lpstr>
      <vt:lpstr>Kapušanský hrad</vt:lpstr>
      <vt:lpstr>                       Hrad Šebeš</vt:lpstr>
      <vt:lpstr>Soľnohrad</vt:lpstr>
      <vt:lpstr>                      Soľnohrad- prístup</vt:lpstr>
      <vt:lpstr>Hrad Bodoň</vt:lpstr>
      <vt:lpstr>                            Hrad  Bodoň</vt:lpstr>
      <vt:lpstr>Obišovský hrad</vt:lpstr>
      <vt:lpstr>Hrad Lipovce</vt:lpstr>
      <vt:lpstr>Hrad Lipovce - prístup</vt:lpstr>
      <vt:lpstr>Hrad Lipovce</vt:lpstr>
      <vt:lpstr>Zdroje</vt:lpstr>
      <vt:lpstr>      Ďakujem za pozornosť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Hrady Prešova</dc:title>
  <dc:creator>hospodarske</dc:creator>
  <cp:lastModifiedBy>hospodarske</cp:lastModifiedBy>
  <cp:revision>12</cp:revision>
  <dcterms:created xsi:type="dcterms:W3CDTF">2021-05-16T17:30:49Z</dcterms:created>
  <dcterms:modified xsi:type="dcterms:W3CDTF">2021-05-16T19:11:58Z</dcterms:modified>
</cp:coreProperties>
</file>