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64" r:id="rId4"/>
    <p:sldId id="259" r:id="rId5"/>
    <p:sldId id="265" r:id="rId6"/>
    <p:sldId id="261" r:id="rId7"/>
    <p:sldId id="260" r:id="rId8"/>
    <p:sldId id="262" r:id="rId9"/>
    <p:sldId id="266" r:id="rId10"/>
    <p:sldId id="263" r:id="rId11"/>
    <p:sldId id="267" r:id="rId12"/>
    <p:sldId id="268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9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/>
              <a:t>Kliknutím upravte štýl predlohy podnadpisu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21BFF-A550-4582-86F5-95B0B0EA6FAF}" type="datetimeFigureOut">
              <a:rPr lang="sk-SK" smtClean="0"/>
              <a:t>26. 9. 2021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D0313-C782-4BD7-9EFF-55E1F98EE86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9892369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/>
              <a:t>Kliknutím na ikonu pridáte obrázok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21BFF-A550-4582-86F5-95B0B0EA6FAF}" type="datetimeFigureOut">
              <a:rPr lang="sk-SK" smtClean="0"/>
              <a:t>26. 9. 2021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D0313-C782-4BD7-9EFF-55E1F98EE86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5147247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ov a p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21BFF-A550-4582-86F5-95B0B0EA6FAF}" type="datetimeFigureOut">
              <a:rPr lang="sk-SK" smtClean="0"/>
              <a:t>26. 9. 2021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D0313-C782-4BD7-9EFF-55E1F98EE86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6911131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nuka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21BFF-A550-4582-86F5-95B0B0EA6FAF}" type="datetimeFigureOut">
              <a:rPr lang="sk-SK" smtClean="0"/>
              <a:t>26. 9. 2021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D0313-C782-4BD7-9EFF-55E1F98EE861}" type="slidenum">
              <a:rPr lang="sk-SK" smtClean="0"/>
              <a:t>‹#›</a:t>
            </a:fld>
            <a:endParaRPr lang="sk-SK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865983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21BFF-A550-4582-86F5-95B0B0EA6FAF}" type="datetimeFigureOut">
              <a:rPr lang="sk-SK" smtClean="0"/>
              <a:t>26. 9. 2021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D0313-C782-4BD7-9EFF-55E1F98EE86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9778463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ĺpe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sk-SK"/>
              <a:t>Upraviť štýly predlohy textu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sk-SK"/>
              <a:t>Upraviť štýly predlohy textu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21BFF-A550-4582-86F5-95B0B0EA6FAF}" type="datetimeFigureOut">
              <a:rPr lang="sk-SK" smtClean="0"/>
              <a:t>26. 9. 2021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D0313-C782-4BD7-9EFF-55E1F98EE86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549661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ĺpec s obrázk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/>
              <a:t>Kliknutím na ikonu pridáte obrázok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/>
              <a:t>Kliknutím na ikonu pridáte obrázok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/>
              <a:t>Kliknutím na ikonu pridáte obrázok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21BFF-A550-4582-86F5-95B0B0EA6FAF}" type="datetimeFigureOut">
              <a:rPr lang="sk-SK" smtClean="0"/>
              <a:t>26. 9. 2021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D0313-C782-4BD7-9EFF-55E1F98EE86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7959368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21BFF-A550-4582-86F5-95B0B0EA6FAF}" type="datetimeFigureOut">
              <a:rPr lang="sk-SK" smtClean="0"/>
              <a:t>26. 9. 2021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D0313-C782-4BD7-9EFF-55E1F98EE86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8505313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21BFF-A550-4582-86F5-95B0B0EA6FAF}" type="datetimeFigureOut">
              <a:rPr lang="sk-SK" smtClean="0"/>
              <a:t>26. 9. 2021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D0313-C782-4BD7-9EFF-55E1F98EE86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6302757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21BFF-A550-4582-86F5-95B0B0EA6FAF}" type="datetimeFigureOut">
              <a:rPr lang="sk-SK" smtClean="0"/>
              <a:t>26. 9. 2021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D0313-C782-4BD7-9EFF-55E1F98EE86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58959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/>
              <a:t>Kliknutím upravte štýl predlohy podnadpisu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21BFF-A550-4582-86F5-95B0B0EA6FAF}" type="datetimeFigureOut">
              <a:rPr lang="sk-SK" smtClean="0"/>
              <a:t>26. 9. 2021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D0313-C782-4BD7-9EFF-55E1F98EE86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2331913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21BFF-A550-4582-86F5-95B0B0EA6FAF}" type="datetimeFigureOut">
              <a:rPr lang="sk-SK" smtClean="0"/>
              <a:t>26. 9. 2021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D0313-C782-4BD7-9EFF-55E1F98EE86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2912588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sk-SK"/>
              <a:t>Upraviť štýly predlohy textu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21BFF-A550-4582-86F5-95B0B0EA6FAF}" type="datetimeFigureOut">
              <a:rPr lang="sk-SK" smtClean="0"/>
              <a:t>26. 9. 2021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D0313-C782-4BD7-9EFF-55E1F98EE86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561220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21BFF-A550-4582-86F5-95B0B0EA6FAF}" type="datetimeFigureOut">
              <a:rPr lang="sk-SK" smtClean="0"/>
              <a:t>26. 9. 2021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D0313-C782-4BD7-9EFF-55E1F98EE86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9937824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21BFF-A550-4582-86F5-95B0B0EA6FAF}" type="datetimeFigureOut">
              <a:rPr lang="sk-SK" smtClean="0"/>
              <a:t>26. 9. 2021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D0313-C782-4BD7-9EFF-55E1F98EE86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9411323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21BFF-A550-4582-86F5-95B0B0EA6FAF}" type="datetimeFigureOut">
              <a:rPr lang="sk-SK" smtClean="0"/>
              <a:t>26. 9. 2021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D0313-C782-4BD7-9EFF-55E1F98EE86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8902955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/>
              <a:t>Kliknutím na ikonu pridáte obrázok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21BFF-A550-4582-86F5-95B0B0EA6FAF}" type="datetimeFigureOut">
              <a:rPr lang="sk-SK" smtClean="0"/>
              <a:t>26. 9. 2021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D0313-C782-4BD7-9EFF-55E1F98EE86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6556509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FBC21BFF-A550-4582-86F5-95B0B0EA6FAF}" type="datetimeFigureOut">
              <a:rPr lang="sk-SK" smtClean="0"/>
              <a:t>26. 9. 2021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BADD0313-C782-4BD7-9EFF-55E1F98EE86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07124383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9855792-8C01-4B25-873A-10BFC7114B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786336"/>
          </a:xfrm>
        </p:spPr>
        <p:txBody>
          <a:bodyPr>
            <a:noAutofit/>
          </a:bodyPr>
          <a:lstStyle/>
          <a:p>
            <a:pPr algn="ctr"/>
            <a:r>
              <a:rPr lang="sk-SK" sz="8800" dirty="0">
                <a:solidFill>
                  <a:srgbClr val="FF0000"/>
                </a:solidFill>
              </a:rPr>
              <a:t>Milan Rastislav Štefánik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F1E3DADB-E4D3-4360-93EB-10449202D0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60924" y="4785064"/>
            <a:ext cx="3018408" cy="786336"/>
          </a:xfrm>
        </p:spPr>
        <p:txBody>
          <a:bodyPr>
            <a:noAutofit/>
          </a:bodyPr>
          <a:lstStyle/>
          <a:p>
            <a:r>
              <a:rPr lang="sk-SK" sz="3600" dirty="0"/>
              <a:t>Filip </a:t>
            </a:r>
            <a:r>
              <a:rPr lang="sk-SK" sz="3600" dirty="0" err="1"/>
              <a:t>Vaľko</a:t>
            </a:r>
            <a:r>
              <a:rPr lang="sk-SK" sz="3600" dirty="0"/>
              <a:t> </a:t>
            </a:r>
          </a:p>
          <a:p>
            <a:r>
              <a:rPr lang="sk-SK" sz="36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684522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68DBEE3-50C9-4C90-8668-4C91092004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dirty="0">
                <a:solidFill>
                  <a:schemeClr val="accent3">
                    <a:lumMod val="75000"/>
                  </a:schemeClr>
                </a:solidFill>
              </a:rPr>
              <a:t>Tragická nehoda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EBF07D1B-0487-4CC5-B65E-FF353E59FD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k-SK" dirty="0"/>
              <a:t>Na rodnú vlasť sa Štefánik veľmi tešil, lebo ju nenavštívil od smrti svojho otca (1913). Dňa 4. mája 1919 nastúpil Štefánik na letisku </a:t>
            </a:r>
            <a:r>
              <a:rPr lang="sk-SK" dirty="0" err="1"/>
              <a:t>Campoformido</a:t>
            </a:r>
            <a:r>
              <a:rPr lang="sk-SK" dirty="0"/>
              <a:t> pri </a:t>
            </a:r>
            <a:r>
              <a:rPr lang="sk-SK" dirty="0" err="1"/>
              <a:t>Udine</a:t>
            </a:r>
            <a:r>
              <a:rPr lang="sk-SK" dirty="0"/>
              <a:t> do lietadla typu </a:t>
            </a:r>
            <a:r>
              <a:rPr lang="sk-SK" dirty="0" err="1"/>
              <a:t>Caproni</a:t>
            </a:r>
            <a:r>
              <a:rPr lang="sk-SK" dirty="0"/>
              <a:t> 450 (č. 11 495), sprevádzaný dvoma talianskymi letcami, poručíkom </a:t>
            </a:r>
            <a:r>
              <a:rPr lang="sk-SK" dirty="0" err="1"/>
              <a:t>Giottom</a:t>
            </a:r>
            <a:r>
              <a:rPr lang="sk-SK" dirty="0"/>
              <a:t> </a:t>
            </a:r>
            <a:r>
              <a:rPr lang="sk-SK" dirty="0" err="1"/>
              <a:t>Mancinelliom</a:t>
            </a:r>
            <a:r>
              <a:rPr lang="sk-SK" dirty="0"/>
              <a:t> </a:t>
            </a:r>
            <a:r>
              <a:rPr lang="sk-SK" dirty="0" err="1"/>
              <a:t>Scottim</a:t>
            </a:r>
            <a:r>
              <a:rPr lang="sk-SK" dirty="0"/>
              <a:t> a seržantom </a:t>
            </a:r>
            <a:r>
              <a:rPr lang="sk-SK" dirty="0" err="1"/>
              <a:t>Umbertom</a:t>
            </a:r>
            <a:r>
              <a:rPr lang="sk-SK" dirty="0"/>
              <a:t> Merlinom, a mechanikom-rádiotelegrafistom Gabrielom </a:t>
            </a:r>
            <a:r>
              <a:rPr lang="sk-SK" dirty="0" err="1"/>
              <a:t>Aggiustom</a:t>
            </a:r>
            <a:r>
              <a:rPr lang="sk-SK" dirty="0"/>
              <a:t>. Cieľom jeho cesty bolo letisko vo Vajnoroch pri Bratislave. Lietadlo však nepristálo, pretože keď sa už blížilo k miestu pristátia, náhle sa zrútilo neďaleko Ivanky pri Dunaji v </a:t>
            </a:r>
            <a:r>
              <a:rPr lang="sk-SK" dirty="0" err="1"/>
              <a:t>kat.území</a:t>
            </a:r>
            <a:r>
              <a:rPr lang="sk-SK" dirty="0"/>
              <a:t> obce Most pri Bratislave. M. R. Štefánik a všetci členovia posádky boli na mieste mŕtvi. </a:t>
            </a:r>
          </a:p>
          <a:p>
            <a:r>
              <a:rPr lang="sk-SK" dirty="0"/>
              <a:t>Milan Rastislav Štefánik je pochovaný v mohyle na Bradle, vrcholnom diele architekta Dušana Jurkoviča. 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40937346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D318425-3AA4-4B88-BB80-D81998225D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sk-SK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5" name="Zástupný objekt pre obsah 4">
            <a:extLst>
              <a:ext uri="{FF2B5EF4-FFF2-40B4-BE49-F238E27FC236}">
                <a16:creationId xmlns:a16="http://schemas.microsoft.com/office/drawing/2014/main" id="{E26E0F8F-D245-4792-942C-B00DA4BFD5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250" y="511730"/>
            <a:ext cx="5178172" cy="3455567"/>
          </a:xfrm>
        </p:spPr>
      </p:pic>
      <p:pic>
        <p:nvPicPr>
          <p:cNvPr id="7" name="Obrázok 6">
            <a:extLst>
              <a:ext uri="{FF2B5EF4-FFF2-40B4-BE49-F238E27FC236}">
                <a16:creationId xmlns:a16="http://schemas.microsoft.com/office/drawing/2014/main" id="{2B9C6D8B-5F7C-41A7-AC27-E4C6FCC602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4118" y="511730"/>
            <a:ext cx="5848633" cy="3455567"/>
          </a:xfrm>
          <a:prstGeom prst="rect">
            <a:avLst/>
          </a:prstGeom>
        </p:spPr>
      </p:pic>
      <p:pic>
        <p:nvPicPr>
          <p:cNvPr id="8" name="Obrázok 7">
            <a:extLst>
              <a:ext uri="{FF2B5EF4-FFF2-40B4-BE49-F238E27FC236}">
                <a16:creationId xmlns:a16="http://schemas.microsoft.com/office/drawing/2014/main" id="{80843ECB-A315-4EAC-8E24-3FEF82CB98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47856" y="4044950"/>
            <a:ext cx="4572000" cy="2447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368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2C5C892-9939-4BDB-8220-AA82FFE41E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dirty="0">
                <a:solidFill>
                  <a:schemeClr val="accent3">
                    <a:lumMod val="75000"/>
                  </a:schemeClr>
                </a:solidFill>
              </a:rPr>
              <a:t>Ď</a:t>
            </a:r>
            <a:r>
              <a:rPr lang="sk-SK">
                <a:solidFill>
                  <a:schemeClr val="accent3">
                    <a:lumMod val="75000"/>
                  </a:schemeClr>
                </a:solidFill>
              </a:rPr>
              <a:t>akujem </a:t>
            </a:r>
            <a:r>
              <a:rPr lang="sk-SK" dirty="0">
                <a:solidFill>
                  <a:schemeClr val="accent3">
                    <a:lumMod val="75000"/>
                  </a:schemeClr>
                </a:solidFill>
              </a:rPr>
              <a:t>za pozornosť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0219B2D9-0AFE-4602-8F7E-3C3E759B0E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9481073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9117EB2-4A23-4C07-B820-53DAB471EA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dirty="0">
                <a:solidFill>
                  <a:schemeClr val="accent3">
                    <a:lumMod val="75000"/>
                  </a:schemeClr>
                </a:solidFill>
              </a:rPr>
              <a:t>Životopis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CA154C40-F27E-466D-AC14-C1C482D414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dirty="0"/>
              <a:t>Milan Rastislav Štefánik sa narodil v Košariskách v rodine evanjelického farára Pavla Štefánika. Prvé tri triedy ľudovej školy vychodil v rodnej dedine, kde ho učil slovenský národovec, absolvent slovenského ev. gymnázia v Revúcej, Martin Kostelný. Podľa svedectva učiteľa bol Milan Rastislav najlepším žiakom na košarištianskej škole. Otec Pavol sa snažil poskytnúť synovi čo najlepšie vzdelanie a preto, aby mohol Milan Rastislav študovať na strednej škole, musel sa dôkladne naučiť po maďarsky. A tak už ako deväťročný odišiel z domu do Šamorína, aby sa pripravil na strednú školu. Stredoškolské štúdium začal na evanjelickom lýceu v Bratislave, vtedajšom Prešporku. </a:t>
            </a:r>
          </a:p>
        </p:txBody>
      </p:sp>
    </p:spTree>
    <p:extLst>
      <p:ext uri="{BB962C8B-B14F-4D97-AF65-F5344CB8AC3E}">
        <p14:creationId xmlns:p14="http://schemas.microsoft.com/office/powerpoint/2010/main" val="13240577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A80144F-9A80-4E1C-80F4-80A07AF5C3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5" name="Zástupný objekt pre obsah 4">
            <a:extLst>
              <a:ext uri="{FF2B5EF4-FFF2-40B4-BE49-F238E27FC236}">
                <a16:creationId xmlns:a16="http://schemas.microsoft.com/office/drawing/2014/main" id="{AF2A9542-34F4-41AB-AEBE-6E9EECD1777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058" y="276608"/>
            <a:ext cx="3778512" cy="2828159"/>
          </a:xfrm>
        </p:spPr>
      </p:pic>
      <p:pic>
        <p:nvPicPr>
          <p:cNvPr id="7" name="Obrázok 6">
            <a:extLst>
              <a:ext uri="{FF2B5EF4-FFF2-40B4-BE49-F238E27FC236}">
                <a16:creationId xmlns:a16="http://schemas.microsoft.com/office/drawing/2014/main" id="{4A534D45-563D-4BFB-8D58-3E73DD3490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075" y="365125"/>
            <a:ext cx="4249140" cy="2841825"/>
          </a:xfrm>
          <a:prstGeom prst="rect">
            <a:avLst/>
          </a:prstGeom>
        </p:spPr>
      </p:pic>
      <p:pic>
        <p:nvPicPr>
          <p:cNvPr id="9" name="Obrázok 8">
            <a:extLst>
              <a:ext uri="{FF2B5EF4-FFF2-40B4-BE49-F238E27FC236}">
                <a16:creationId xmlns:a16="http://schemas.microsoft.com/office/drawing/2014/main" id="{D75D0230-71F5-46FB-A16A-CD925AFFF70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7070" y="3429000"/>
            <a:ext cx="3336884" cy="3285015"/>
          </a:xfrm>
          <a:prstGeom prst="rect">
            <a:avLst/>
          </a:prstGeom>
        </p:spPr>
      </p:pic>
      <p:pic>
        <p:nvPicPr>
          <p:cNvPr id="3074" name="Picture 2" descr="Múzeum Milana Rastislava Štefánika SNM, Košariská">
            <a:extLst>
              <a:ext uri="{FF2B5EF4-FFF2-40B4-BE49-F238E27FC236}">
                <a16:creationId xmlns:a16="http://schemas.microsoft.com/office/drawing/2014/main" id="{11BDCBEC-4924-40B8-AC31-3D7A9BB6A5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4894" y="3429000"/>
            <a:ext cx="4927521" cy="3285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3676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1C707BC-47E6-44D9-B8D4-F79CBF81E1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dirty="0">
                <a:solidFill>
                  <a:schemeClr val="accent3">
                    <a:lumMod val="75000"/>
                  </a:schemeClr>
                </a:solidFill>
              </a:rPr>
              <a:t>Štúdium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1514FEC5-9447-4959-BC18-E186F3FB1D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k-SK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 maturite v </a:t>
            </a:r>
            <a:r>
              <a:rPr lang="sk-SK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Sarvaši</a:t>
            </a:r>
            <a:r>
              <a:rPr lang="sk-SK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sa rozhodol odísť študovať do Prahy na techniku, odbor stavebné inžinierstvo. V Prahe pôsobil spolok Detvan (hlavným činiteľom bol vtedy medik Vavro Šrobár) a Štefánik tu získal štipendium od </a:t>
            </a:r>
            <a:r>
              <a:rPr lang="sk-SK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Českoslovanskej</a:t>
            </a:r>
            <a:r>
              <a:rPr lang="sk-SK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jednoty. </a:t>
            </a:r>
          </a:p>
          <a:p>
            <a:r>
              <a:rPr lang="sk-SK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Štefánik sa stal hlasistom a stúpencom myšlienok T. G. Masaryka, ktorý bol v tej dobe riadnym profesorom Karlovej univerzity. V marci 1898 sa Štefánik stal tajomníkom spolku Detvan.</a:t>
            </a:r>
          </a:p>
          <a:p>
            <a:r>
              <a:rPr lang="sk-SK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Odišiel z techniky a dal sa zapísať na odbory astronómia a fyzika, ktoré sa vtedy študovali na Filozofickej fakulte </a:t>
            </a:r>
            <a:r>
              <a:rPr lang="sk-SK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Karlo</a:t>
            </a:r>
            <a:r>
              <a:rPr lang="sk-SK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-Ferdinandovej univerzity. Napriek začínajúcim problémom so žalúdkom sa pustil do štúdia.</a:t>
            </a:r>
            <a:endParaRPr lang="sk-SK" dirty="0">
              <a:solidFill>
                <a:schemeClr val="tx1">
                  <a:lumMod val="95000"/>
                  <a:lumOff val="5000"/>
                </a:schemeClr>
              </a:solidFill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419474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E038C79-4D5D-48D0-8DB6-DB5C43D0C9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dirty="0">
                <a:solidFill>
                  <a:schemeClr val="accent3">
                    <a:lumMod val="75000"/>
                  </a:schemeClr>
                </a:solidFill>
              </a:rPr>
              <a:t>Štefánik za mlada</a:t>
            </a:r>
          </a:p>
        </p:txBody>
      </p:sp>
      <p:pic>
        <p:nvPicPr>
          <p:cNvPr id="5" name="Zástupný objekt pre obsah 4">
            <a:extLst>
              <a:ext uri="{FF2B5EF4-FFF2-40B4-BE49-F238E27FC236}">
                <a16:creationId xmlns:a16="http://schemas.microsoft.com/office/drawing/2014/main" id="{9C501C3C-8310-4BC9-8780-09ED0C0ACFC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4563" y="2151729"/>
            <a:ext cx="3143250" cy="3648075"/>
          </a:xfrm>
        </p:spPr>
      </p:pic>
      <p:pic>
        <p:nvPicPr>
          <p:cNvPr id="2050" name="Picture 2" descr="MILAN RASTISLAV ŠTEFÁNIK">
            <a:extLst>
              <a:ext uri="{FF2B5EF4-FFF2-40B4-BE49-F238E27FC236}">
                <a16:creationId xmlns:a16="http://schemas.microsoft.com/office/drawing/2014/main" id="{85D921E7-FB3D-4457-BAC6-02C93C6C09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4187" y="2151729"/>
            <a:ext cx="2932690" cy="2961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5709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97B9FE7-95E5-446D-B962-6F78566BEA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dirty="0">
                <a:solidFill>
                  <a:schemeClr val="accent3">
                    <a:lumMod val="75000"/>
                  </a:schemeClr>
                </a:solidFill>
              </a:rPr>
              <a:t>Svetobežník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59E657F4-F7EF-41FC-8DE4-2300BAD161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dirty="0"/>
              <a:t>Po príchode do Paríža bojoval dlho s existenčnými problémami. Okrem toho sa ešte snažil zachrániť </a:t>
            </a:r>
            <a:r>
              <a:rPr lang="sk-SK" dirty="0" err="1"/>
              <a:t>Janssenove</a:t>
            </a:r>
            <a:r>
              <a:rPr lang="sk-SK" dirty="0"/>
              <a:t> observatórium na Mont Blancu, čo sa mu však napokon nepodarilo a 21. septembra bolo observatórium rozobraté. Potom sa snažil vybudovať vlastné observatórium, no jeho finančná situácia mu to nedovoľovala. V tejto oblasti mu vtedy najviac pomohol senátor </a:t>
            </a:r>
            <a:r>
              <a:rPr lang="sk-SK" dirty="0" err="1"/>
              <a:t>Émile</a:t>
            </a:r>
            <a:r>
              <a:rPr lang="sk-SK" dirty="0"/>
              <a:t> </a:t>
            </a:r>
            <a:r>
              <a:rPr lang="sk-SK" dirty="0" err="1"/>
              <a:t>Chautemps</a:t>
            </a:r>
            <a:r>
              <a:rPr lang="sk-SK" dirty="0"/>
              <a:t>, s ktorého pomocou zorganizoval Štefánik výpravu do severnej Afriky. Tam chcel nájsť vhodné miesto pre svoju hvezdáreň. Precestoval Alžírsko, Atlas, Saharu, Tunisko aj Kartágo, no cesta nemala úspech. </a:t>
            </a:r>
          </a:p>
        </p:txBody>
      </p:sp>
    </p:spTree>
    <p:extLst>
      <p:ext uri="{BB962C8B-B14F-4D97-AF65-F5344CB8AC3E}">
        <p14:creationId xmlns:p14="http://schemas.microsoft.com/office/powerpoint/2010/main" val="16954951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7533DF5-7673-4192-8017-F417CF2DD4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dirty="0">
                <a:solidFill>
                  <a:schemeClr val="accent3">
                    <a:lumMod val="75000"/>
                  </a:schemeClr>
                </a:solidFill>
              </a:rPr>
              <a:t>Návrhy a vynálezy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4B22E799-2953-4A9E-B97E-D92824514E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sk-SK" dirty="0"/>
              <a:t>Spolu s </a:t>
            </a:r>
            <a:r>
              <a:rPr lang="sk-SK" dirty="0" err="1"/>
              <a:t>Vojtěchom</a:t>
            </a:r>
            <a:r>
              <a:rPr lang="sk-SK" dirty="0"/>
              <a:t> </a:t>
            </a:r>
            <a:r>
              <a:rPr lang="sk-SK" dirty="0" err="1"/>
              <a:t>Preissigom</a:t>
            </a:r>
            <a:r>
              <a:rPr lang="sk-SK" dirty="0"/>
              <a:t> vytvorili prvý návrh Československej vlajky, ktorý bol prvýkrát publikovaný v roku 1915 na známkach U.S. Post a taktiež na pohľadniciach a plagátoch vyzývajúcich krajanov k naverbovaniu do Československej armády.</a:t>
            </a:r>
          </a:p>
          <a:p>
            <a:r>
              <a:rPr lang="sk-SK" dirty="0" err="1"/>
              <a:t>Hozentrágle</a:t>
            </a:r>
            <a:r>
              <a:rPr lang="sk-SK" dirty="0"/>
              <a:t> (držadlo nohavíc), v súčasnosti nazývané traky, o ktorých sa zmieňuje v korešpondencií so svojím otcom. Vynález propagoval aj inzerát firmy z Brna v maďarských novinách. </a:t>
            </a:r>
            <a:r>
              <a:rPr lang="sk-SK" dirty="0" err="1"/>
              <a:t>Deštník</a:t>
            </a:r>
            <a:r>
              <a:rPr lang="sk-SK" dirty="0"/>
              <a:t> (dáždnik), galoše a univerzálny nástroj na manikúru.</a:t>
            </a:r>
          </a:p>
          <a:p>
            <a:r>
              <a:rPr lang="sk-SK" dirty="0"/>
              <a:t>Skladacia fajka – zrejme na uľahčenie prepravy počas ciest.</a:t>
            </a:r>
          </a:p>
          <a:p>
            <a:r>
              <a:rPr lang="sk-SK" dirty="0" err="1"/>
              <a:t>Rýchlovazač</a:t>
            </a:r>
            <a:r>
              <a:rPr lang="sk-SK" dirty="0"/>
              <a:t> – obdoba dnešnej </a:t>
            </a:r>
            <a:r>
              <a:rPr lang="sk-SK" dirty="0" err="1"/>
              <a:t>rýchloväzby</a:t>
            </a:r>
            <a:r>
              <a:rPr lang="sk-SK" dirty="0"/>
              <a:t>.</a:t>
            </a:r>
          </a:p>
          <a:p>
            <a:r>
              <a:rPr lang="sk-SK" dirty="0"/>
              <a:t>Vylepšenie </a:t>
            </a:r>
            <a:r>
              <a:rPr lang="sk-SK" dirty="0" err="1"/>
              <a:t>spektroheliografu</a:t>
            </a:r>
            <a:r>
              <a:rPr lang="sk-SK" dirty="0"/>
              <a:t> – prístroja určeného na pozorovanie slnka.</a:t>
            </a:r>
          </a:p>
          <a:p>
            <a:r>
              <a:rPr lang="sk-SK" dirty="0"/>
              <a:t>Samočinná výhybka, platňa na otáčanie lokomotívy, loď poháňaná skrutkou alebo pedálmi na spôsob bicykla, pákový preš (lis).</a:t>
            </a:r>
          </a:p>
          <a:p>
            <a:r>
              <a:rPr lang="sk-SK" dirty="0"/>
              <a:t>Elektrický prístroj na sčítavanie hlasov, rotačná pohľadnica, </a:t>
            </a:r>
            <a:r>
              <a:rPr lang="sk-SK" dirty="0" err="1"/>
              <a:t>kinematograf</a:t>
            </a:r>
            <a:r>
              <a:rPr lang="sk-SK" dirty="0"/>
              <a:t>, spojenie budíčka s fonografom.</a:t>
            </a:r>
          </a:p>
          <a:p>
            <a:r>
              <a:rPr lang="sk-SK" dirty="0"/>
              <a:t>Dilatačný teplomer, dilatačný regulátor, dilatačné dynamo, barometer.</a:t>
            </a:r>
          </a:p>
          <a:p>
            <a:r>
              <a:rPr lang="sk-SK" dirty="0"/>
              <a:t>Rýchlopalné delo, flinta, </a:t>
            </a:r>
            <a:r>
              <a:rPr lang="sk-SK" dirty="0" err="1"/>
              <a:t>ďalekomet</a:t>
            </a:r>
            <a:r>
              <a:rPr lang="sk-SK" dirty="0"/>
              <a:t>.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7863450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5FA4368-3C26-4F2E-A40E-ACEF71F547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sk-SK" dirty="0">
                <a:solidFill>
                  <a:schemeClr val="accent3">
                    <a:lumMod val="75000"/>
                  </a:schemeClr>
                </a:solidFill>
              </a:rPr>
              <a:t>Vojenská</a:t>
            </a:r>
            <a:r>
              <a:rPr lang="sk-SK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sk-SK" dirty="0">
                <a:solidFill>
                  <a:schemeClr val="accent3">
                    <a:lumMod val="75000"/>
                  </a:schemeClr>
                </a:solidFill>
              </a:rPr>
              <a:t>kariéra</a:t>
            </a:r>
            <a:br>
              <a:rPr lang="sk-SK" b="1" dirty="0"/>
            </a:br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DF6FD8E7-8849-46BC-ACB8-E4202FA7EF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sk-SK" dirty="0"/>
              <a:t>Začiatok vojny Štefánika neprekvapil, lebo ho predvídal už niekoľko rokov predtým. Vo vojne však videl hlavne možnosť osamostatnenia Slovákov a tento čin spájal od začiatku s Čechmi. Vzhľadom na jeho zlý zdravotný stav však nemohol hneď odísť na front a dostal sa tam až začiatkom roka 1915. Nastúpil do vojenskej leteckej školy v </a:t>
            </a:r>
            <a:r>
              <a:rPr lang="sk-SK" dirty="0" err="1"/>
              <a:t>Chartres</a:t>
            </a:r>
            <a:r>
              <a:rPr lang="sk-SK" dirty="0"/>
              <a:t> a dňa 11. apríla získal diplom pilota a hodnosť desiatnika. V hodnosti podporučíka potom nastúpil na západný front. Slúžil v prieskumnej peruti MF 54. Uskutočnil množstvo prieskumných letov, pri ktorých sledoval pohyby nepriateľských vojsk, navádzal delostreleckú paľbu. Ako prvý v danom úseku frontu začal zavádzať meteorologickú službu. Aj ako letec však mal stále na vedomí osamostatnenie Čechov a Slovákov a snažil sa o vytvorenie samostatnej česko-slovenskej dobrovoľníckej jednotky.</a:t>
            </a:r>
            <a:endParaRPr lang="sk-SK" b="1" dirty="0"/>
          </a:p>
        </p:txBody>
      </p:sp>
    </p:spTree>
    <p:extLst>
      <p:ext uri="{BB962C8B-B14F-4D97-AF65-F5344CB8AC3E}">
        <p14:creationId xmlns:p14="http://schemas.microsoft.com/office/powerpoint/2010/main" val="7306908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8436774-4E76-4AF9-A3C1-57DC3B9DB3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 dirty="0"/>
          </a:p>
        </p:txBody>
      </p:sp>
      <p:pic>
        <p:nvPicPr>
          <p:cNvPr id="9" name="Zástupný objekt pre obsah 8">
            <a:extLst>
              <a:ext uri="{FF2B5EF4-FFF2-40B4-BE49-F238E27FC236}">
                <a16:creationId xmlns:a16="http://schemas.microsoft.com/office/drawing/2014/main" id="{4501E43B-257D-4EAE-878B-3F5F3B967F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53"/>
          <a:stretch/>
        </p:blipFill>
        <p:spPr>
          <a:xfrm>
            <a:off x="1770356" y="1825623"/>
            <a:ext cx="4009680" cy="4770485"/>
          </a:xfrm>
        </p:spPr>
      </p:pic>
      <p:pic>
        <p:nvPicPr>
          <p:cNvPr id="10" name="Obrázok 9">
            <a:extLst>
              <a:ext uri="{FF2B5EF4-FFF2-40B4-BE49-F238E27FC236}">
                <a16:creationId xmlns:a16="http://schemas.microsoft.com/office/drawing/2014/main" id="{CE659EE9-BC5E-4566-A499-E8BE80B61E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53000" y="1825623"/>
            <a:ext cx="2970946" cy="4728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797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Hĺbka">
  <a:themeElements>
    <a:clrScheme name="Hĺbka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Hĺbka">
      <a:maj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Hĺbk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TM04033923[[fn=Hĺbka]]</Template>
  <TotalTime>598</TotalTime>
  <Words>762</Words>
  <Application>Microsoft Office PowerPoint</Application>
  <PresentationFormat>Širokouhlá</PresentationFormat>
  <Paragraphs>28</Paragraphs>
  <Slides>12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2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12</vt:i4>
      </vt:variant>
    </vt:vector>
  </HeadingPairs>
  <TitlesOfParts>
    <vt:vector size="15" baseType="lpstr">
      <vt:lpstr>Arial</vt:lpstr>
      <vt:lpstr>Corbel</vt:lpstr>
      <vt:lpstr>Hĺbka</vt:lpstr>
      <vt:lpstr>Milan Rastislav Štefánik</vt:lpstr>
      <vt:lpstr>Životopis</vt:lpstr>
      <vt:lpstr>Prezentácia programu PowerPoint</vt:lpstr>
      <vt:lpstr>Štúdium</vt:lpstr>
      <vt:lpstr>Štefánik za mlada</vt:lpstr>
      <vt:lpstr>Svetobežník</vt:lpstr>
      <vt:lpstr>Návrhy a vynálezy</vt:lpstr>
      <vt:lpstr>Vojenská kariéra </vt:lpstr>
      <vt:lpstr>Prezentácia programu PowerPoint</vt:lpstr>
      <vt:lpstr>Tragická nehoda</vt:lpstr>
      <vt:lpstr>Prezentácia programu PowerPoint</vt:lpstr>
      <vt:lpstr>Ďakujem za pozornosť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Milan Rastislav Štefánik</dc:title>
  <dc:creator>Dana Vaľková</dc:creator>
  <cp:lastModifiedBy>Dana Vaľková</cp:lastModifiedBy>
  <cp:revision>17</cp:revision>
  <dcterms:created xsi:type="dcterms:W3CDTF">2021-09-26T08:52:08Z</dcterms:created>
  <dcterms:modified xsi:type="dcterms:W3CDTF">2021-09-26T18:50:23Z</dcterms:modified>
</cp:coreProperties>
</file>