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60" r:id="rId5"/>
    <p:sldId id="261" r:id="rId6"/>
    <p:sldId id="262" r:id="rId7"/>
    <p:sldId id="259"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2219" autoAdjust="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A2D4C4-958F-48C9-8ACA-A601D80FD264}" type="datetimeFigureOut">
              <a:rPr lang="sk-SK" smtClean="0"/>
              <a:t>23. 4. 2023</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FBB5A3-C325-4430-991A-FEE7829D4B21}" type="slidenum">
              <a:rPr lang="sk-SK" smtClean="0"/>
              <a:t>‹#›</a:t>
            </a:fld>
            <a:endParaRPr lang="sk-SK"/>
          </a:p>
        </p:txBody>
      </p:sp>
    </p:spTree>
    <p:extLst>
      <p:ext uri="{BB962C8B-B14F-4D97-AF65-F5344CB8AC3E}">
        <p14:creationId xmlns:p14="http://schemas.microsoft.com/office/powerpoint/2010/main" val="620986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3</a:t>
            </a:fld>
            <a:endParaRPr lang="sk-SK"/>
          </a:p>
        </p:txBody>
      </p:sp>
    </p:spTree>
    <p:extLst>
      <p:ext uri="{BB962C8B-B14F-4D97-AF65-F5344CB8AC3E}">
        <p14:creationId xmlns:p14="http://schemas.microsoft.com/office/powerpoint/2010/main" val="1661159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Základom zapamätávania je utváranie dočasných nervových spojov trvajúcich niekoľko sekúnd, ktoré sa môžu neskôr oživovať. Pri kódovaní informácie do pamäte sa informácia ukladá vo forme určitého kódu, zrakového alebo akustického, čuchového a pod.</a:t>
            </a:r>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4</a:t>
            </a:fld>
            <a:endParaRPr lang="sk-SK"/>
          </a:p>
        </p:txBody>
      </p:sp>
    </p:spTree>
    <p:extLst>
      <p:ext uri="{BB962C8B-B14F-4D97-AF65-F5344CB8AC3E}">
        <p14:creationId xmlns:p14="http://schemas.microsoft.com/office/powerpoint/2010/main" val="1340184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Pri zapamätávaní sú dôležité nervové spoje, ktoré sa vytvárajú a neskôr obnovujú. Práve obnovovanie pri utvorených dočasných spojov pri zapamätávaní je fyziologickým základom vybavovania. </a:t>
            </a:r>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5</a:t>
            </a:fld>
            <a:endParaRPr lang="sk-SK"/>
          </a:p>
        </p:txBody>
      </p:sp>
    </p:spTree>
    <p:extLst>
      <p:ext uri="{BB962C8B-B14F-4D97-AF65-F5344CB8AC3E}">
        <p14:creationId xmlns:p14="http://schemas.microsoft.com/office/powerpoint/2010/main" val="1760616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Jedine vďaka dlhodobej pamäti sme schopní pamätať si a vybavovať spomienky, myšlienky a vedomosti potrebné k nášmu životu.</a:t>
            </a:r>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7</a:t>
            </a:fld>
            <a:endParaRPr lang="sk-SK"/>
          </a:p>
        </p:txBody>
      </p:sp>
    </p:spTree>
    <p:extLst>
      <p:ext uri="{BB962C8B-B14F-4D97-AF65-F5344CB8AC3E}">
        <p14:creationId xmlns:p14="http://schemas.microsoft.com/office/powerpoint/2010/main" val="1630091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Senzorická pamäť obsahuje prchavé mentálne záznamy všetkého, čo vnímame. Napríklad keď stojíme na križovatke a svieti červená. Červenú vnímame zmyslami. Tieto informácie sú presúvané do senzorickej pamäte, v ktorej rozpoznávame červenú ako varovný signál a posúvame ho ďalej do krátkodobej pamäte. Krátkodobá pamäť rozhodne, že je pre nás významné vidieť červenú, pretože sa môžeme ocitnúť v ohrození života. Informácie z dlhodobej pamäte o červenej farbe na </a:t>
            </a:r>
            <a:r>
              <a:rPr lang="sk-SK" dirty="0" err="1"/>
              <a:t>semafóre</a:t>
            </a:r>
            <a:r>
              <a:rPr lang="sk-SK" dirty="0"/>
              <a:t> našu domnienku potvrdia a preto zostávame stáť, pokiaľ nemáme zelenú. </a:t>
            </a:r>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8</a:t>
            </a:fld>
            <a:endParaRPr lang="sk-SK"/>
          </a:p>
        </p:txBody>
      </p:sp>
    </p:spTree>
    <p:extLst>
      <p:ext uri="{BB962C8B-B14F-4D97-AF65-F5344CB8AC3E}">
        <p14:creationId xmlns:p14="http://schemas.microsoft.com/office/powerpoint/2010/main" val="2601591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dirty="0"/>
              <a:t>Uchová len obmedzené množstvo informácií (okolo 7)</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200" dirty="0"/>
              <a:t>Rýchlosť rozpadu pamäťovej stopy je 15 – 30 sekúnd.</a:t>
            </a:r>
          </a:p>
          <a:p>
            <a:r>
              <a:rPr lang="sk-SK" dirty="0"/>
              <a:t>Krátkodobá pamäť je „pracovným stolom“ vedomia, preto sa označuje aj ako pracovná alebo operačná pamäť. Možno ju považovať aj za aktívnu zložku dlhodobej pamäte. </a:t>
            </a:r>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9</a:t>
            </a:fld>
            <a:endParaRPr lang="sk-SK"/>
          </a:p>
        </p:txBody>
      </p:sp>
    </p:spTree>
    <p:extLst>
      <p:ext uri="{BB962C8B-B14F-4D97-AF65-F5344CB8AC3E}">
        <p14:creationId xmlns:p14="http://schemas.microsoft.com/office/powerpoint/2010/main" val="3246777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Ak si na nejakú vec vieme spomenúť po uplynutí 30 minút odkedy sme sa s ňou naposledy zaoberali, potom je naisto uložená v dlhodobej pamäti.</a:t>
            </a:r>
            <a:r>
              <a:rPr lang="sk-SK" baseline="30000" dirty="0"/>
              <a:t> </a:t>
            </a:r>
            <a:r>
              <a:rPr lang="sk-SK" dirty="0"/>
              <a:t>To však neznamená, že tam bude uskladnená aj po niekoľkých rokoch, záleží od frekvencie opakovania a tiež iných vplyv</a:t>
            </a:r>
          </a:p>
          <a:p>
            <a:r>
              <a:rPr lang="sk-SK" dirty="0"/>
              <a:t>Vštepovanie informácií do dlhodobej pamäte môže byť zámerné (mechanické opakovanie alebo memorovanie) alebo mimovoľné. Mechanické memorovanie však nie je úspešná metóda, lebo stopy sa neukladajú dostatočne </a:t>
            </a:r>
            <a:r>
              <a:rPr lang="sk-SK" dirty="0" err="1"/>
              <a:t>dlhodobo.ov</a:t>
            </a:r>
            <a:r>
              <a:rPr lang="sk-SK" dirty="0"/>
              <a:t> </a:t>
            </a:r>
          </a:p>
        </p:txBody>
      </p:sp>
      <p:sp>
        <p:nvSpPr>
          <p:cNvPr id="4" name="Zástupný objekt pre číslo snímky 3"/>
          <p:cNvSpPr>
            <a:spLocks noGrp="1"/>
          </p:cNvSpPr>
          <p:nvPr>
            <p:ph type="sldNum" sz="quarter" idx="5"/>
          </p:nvPr>
        </p:nvSpPr>
        <p:spPr/>
        <p:txBody>
          <a:bodyPr/>
          <a:lstStyle/>
          <a:p>
            <a:fld id="{0CFBB5A3-C325-4430-991A-FEE7829D4B21}" type="slidenum">
              <a:rPr lang="sk-SK" smtClean="0"/>
              <a:t>10</a:t>
            </a:fld>
            <a:endParaRPr lang="sk-SK"/>
          </a:p>
        </p:txBody>
      </p:sp>
    </p:spTree>
    <p:extLst>
      <p:ext uri="{BB962C8B-B14F-4D97-AF65-F5344CB8AC3E}">
        <p14:creationId xmlns:p14="http://schemas.microsoft.com/office/powerpoint/2010/main" val="2244843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sk-SK"/>
              <a:t>Kliknutím upravte štýl predlohy nadpisu</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DFCA9D8B-4A79-4EFB-96BB-783AE095550F}" type="datetimeFigureOut">
              <a:rPr lang="sk-SK" smtClean="0"/>
              <a:t>23. 4. 2023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105065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41661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1511317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sk-SK"/>
              <a:t>Kliknutím upravte štýl predlohy nadpisu</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13984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90708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sk-SK"/>
              <a:t>Kliknutím upravte štýl predlohy nadpisu</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3" name="Date Placeholder 2"/>
          <p:cNvSpPr>
            <a:spLocks noGrp="1"/>
          </p:cNvSpPr>
          <p:nvPr>
            <p:ph type="dt" sz="half" idx="10"/>
          </p:nvPr>
        </p:nvSpPr>
        <p:spPr/>
        <p:txBody>
          <a:bodyPr/>
          <a:lstStyle/>
          <a:p>
            <a:fld id="{DFCA9D8B-4A79-4EFB-96BB-783AE095550F}" type="datetimeFigureOut">
              <a:rPr lang="sk-SK" smtClean="0"/>
              <a:t>23. 4. 2023</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1335577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sk-SK"/>
              <a:t>Kliknutím upravte štýl predlohy nadpisu</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3" name="Date Placeholder 2"/>
          <p:cNvSpPr>
            <a:spLocks noGrp="1"/>
          </p:cNvSpPr>
          <p:nvPr>
            <p:ph type="dt" sz="half" idx="10"/>
          </p:nvPr>
        </p:nvSpPr>
        <p:spPr/>
        <p:txBody>
          <a:bodyPr/>
          <a:lstStyle/>
          <a:p>
            <a:fld id="{DFCA9D8B-4A79-4EFB-96BB-783AE095550F}" type="datetimeFigureOut">
              <a:rPr lang="sk-SK" smtClean="0"/>
              <a:t>23. 4. 2023</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161222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DFCA9D8B-4A79-4EFB-96BB-783AE095550F}" type="datetimeFigureOut">
              <a:rPr lang="sk-SK" smtClean="0"/>
              <a:t>23. 4. 2023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2201460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DFCA9D8B-4A79-4EFB-96BB-783AE095550F}" type="datetimeFigureOut">
              <a:rPr lang="sk-SK" smtClean="0"/>
              <a:t>23. 4. 2023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83868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DFCA9D8B-4A79-4EFB-96BB-783AE095550F}" type="datetimeFigureOut">
              <a:rPr lang="sk-SK" smtClean="0"/>
              <a:t>23. 4. 2023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3823471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sk-SK"/>
              <a:t>Kliknutím upravte štýl predlohy nadpisu</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DFCA9D8B-4A79-4EFB-96BB-783AE095550F}" type="datetimeFigureOut">
              <a:rPr lang="sk-SK" smtClean="0"/>
              <a:t>23. 4. 2023</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27168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225479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913795" y="2912232"/>
            <a:ext cx="5107208" cy="287896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6172200" y="2912232"/>
            <a:ext cx="5095357" cy="287896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DFCA9D8B-4A79-4EFB-96BB-783AE095550F}" type="datetimeFigureOut">
              <a:rPr lang="sk-SK" smtClean="0"/>
              <a:t>23. 4. 2023</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422500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DFCA9D8B-4A79-4EFB-96BB-783AE095550F}" type="datetimeFigureOut">
              <a:rPr lang="sk-SK" smtClean="0"/>
              <a:t>23. 4. 2023</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2157569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A9D8B-4A79-4EFB-96BB-783AE095550F}" type="datetimeFigureOut">
              <a:rPr lang="sk-SK" smtClean="0"/>
              <a:t>23. 4. 2023</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72885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sk-SK"/>
              <a:t>Kliknutím upravte štýl predlohy nadpisu</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191618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DFCA9D8B-4A79-4EFB-96BB-783AE095550F}" type="datetimeFigureOut">
              <a:rPr lang="sk-SK" smtClean="0"/>
              <a:t>23. 4. 2023</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875C669A-1E10-459E-AC1F-4A2290363E3E}" type="slidenum">
              <a:rPr lang="sk-SK" smtClean="0"/>
              <a:t>‹#›</a:t>
            </a:fld>
            <a:endParaRPr lang="sk-SK"/>
          </a:p>
        </p:txBody>
      </p:sp>
    </p:spTree>
    <p:extLst>
      <p:ext uri="{BB962C8B-B14F-4D97-AF65-F5344CB8AC3E}">
        <p14:creationId xmlns:p14="http://schemas.microsoft.com/office/powerpoint/2010/main" val="88572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FCA9D8B-4A79-4EFB-96BB-783AE095550F}" type="datetimeFigureOut">
              <a:rPr lang="sk-SK" smtClean="0"/>
              <a:t>23. 4. 2023</a:t>
            </a:fld>
            <a:endParaRPr lang="sk-SK"/>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75C669A-1E10-459E-AC1F-4A2290363E3E}" type="slidenum">
              <a:rPr lang="sk-SK" smtClean="0"/>
              <a:t>‹#›</a:t>
            </a:fld>
            <a:endParaRPr lang="sk-SK"/>
          </a:p>
        </p:txBody>
      </p:sp>
    </p:spTree>
    <p:extLst>
      <p:ext uri="{BB962C8B-B14F-4D97-AF65-F5344CB8AC3E}">
        <p14:creationId xmlns:p14="http://schemas.microsoft.com/office/powerpoint/2010/main" val="33943095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kvizy.eu/clanky/c40/ako-funguje-ludska-pamat" TargetMode="External"/><Relationship Id="rId2" Type="http://schemas.openxmlformats.org/officeDocument/2006/relationships/hyperlink" Target="https://blog.audiolibrix.cz/tema/ludska-pamat-je-najhorsie-miesto-na-udrzovanie-informacii/" TargetMode="External"/><Relationship Id="rId1" Type="http://schemas.openxmlformats.org/officeDocument/2006/relationships/slideLayout" Target="../slideLayouts/slideLayout2.xml"/><Relationship Id="rId4" Type="http://schemas.openxmlformats.org/officeDocument/2006/relationships/hyperlink" Target="https://sk.wikipedia.org/wiki/Pam%C3%A4%C5%A5_(psychol%C3%B3gia)"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D9C0BF-BE74-47D7-AFA9-44E9C2A45EEF}"/>
              </a:ext>
            </a:extLst>
          </p:cNvPr>
          <p:cNvSpPr>
            <a:spLocks noGrp="1"/>
          </p:cNvSpPr>
          <p:nvPr>
            <p:ph type="ctrTitle"/>
          </p:nvPr>
        </p:nvSpPr>
        <p:spPr/>
        <p:txBody>
          <a:bodyPr/>
          <a:lstStyle/>
          <a:p>
            <a:r>
              <a:rPr lang="sk-SK" dirty="0"/>
              <a:t>Viem, že na to zabudnem</a:t>
            </a:r>
          </a:p>
        </p:txBody>
      </p:sp>
      <p:sp>
        <p:nvSpPr>
          <p:cNvPr id="3" name="Podnadpis 2">
            <a:extLst>
              <a:ext uri="{FF2B5EF4-FFF2-40B4-BE49-F238E27FC236}">
                <a16:creationId xmlns:a16="http://schemas.microsoft.com/office/drawing/2014/main" id="{3684727B-E06A-4E44-97FF-0A7643440A8C}"/>
              </a:ext>
            </a:extLst>
          </p:cNvPr>
          <p:cNvSpPr>
            <a:spLocks noGrp="1"/>
          </p:cNvSpPr>
          <p:nvPr>
            <p:ph type="subTitle" idx="1"/>
          </p:nvPr>
        </p:nvSpPr>
        <p:spPr>
          <a:xfrm>
            <a:off x="9099176" y="4867834"/>
            <a:ext cx="1568824" cy="389965"/>
          </a:xfrm>
        </p:spPr>
        <p:txBody>
          <a:bodyPr>
            <a:normAutofit fontScale="77500" lnSpcReduction="20000"/>
          </a:bodyPr>
          <a:lstStyle/>
          <a:p>
            <a:r>
              <a:rPr lang="sk-SK" dirty="0"/>
              <a:t>Filip </a:t>
            </a:r>
            <a:r>
              <a:rPr lang="sk-SK" dirty="0" err="1"/>
              <a:t>Vaľko</a:t>
            </a:r>
            <a:endParaRPr lang="sk-SK" dirty="0"/>
          </a:p>
        </p:txBody>
      </p:sp>
    </p:spTree>
    <p:extLst>
      <p:ext uri="{BB962C8B-B14F-4D97-AF65-F5344CB8AC3E}">
        <p14:creationId xmlns:p14="http://schemas.microsoft.com/office/powerpoint/2010/main" val="40512552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B4AC1A-9426-447D-82B3-46698489106C}"/>
              </a:ext>
            </a:extLst>
          </p:cNvPr>
          <p:cNvSpPr>
            <a:spLocks noGrp="1"/>
          </p:cNvSpPr>
          <p:nvPr>
            <p:ph type="title"/>
          </p:nvPr>
        </p:nvSpPr>
        <p:spPr/>
        <p:txBody>
          <a:bodyPr/>
          <a:lstStyle/>
          <a:p>
            <a:r>
              <a:rPr lang="sk-SK" dirty="0"/>
              <a:t>Dlhodobá</a:t>
            </a:r>
          </a:p>
        </p:txBody>
      </p:sp>
      <p:sp>
        <p:nvSpPr>
          <p:cNvPr id="3" name="Zástupný objekt pre obsah 2">
            <a:extLst>
              <a:ext uri="{FF2B5EF4-FFF2-40B4-BE49-F238E27FC236}">
                <a16:creationId xmlns:a16="http://schemas.microsoft.com/office/drawing/2014/main" id="{378888AF-7949-4B47-A3CE-23AE508FE8B3}"/>
              </a:ext>
            </a:extLst>
          </p:cNvPr>
          <p:cNvSpPr>
            <a:spLocks noGrp="1"/>
          </p:cNvSpPr>
          <p:nvPr>
            <p:ph idx="1"/>
          </p:nvPr>
        </p:nvSpPr>
        <p:spPr/>
        <p:txBody>
          <a:bodyPr>
            <a:normAutofit fontScale="85000" lnSpcReduction="10000"/>
          </a:bodyPr>
          <a:lstStyle/>
          <a:p>
            <a:r>
              <a:rPr lang="sk-SK" dirty="0"/>
              <a:t>Spôsoby ukladania:</a:t>
            </a:r>
          </a:p>
          <a:p>
            <a:pPr marL="457200" indent="-457200">
              <a:buFont typeface="+mj-lt"/>
              <a:buAutoNum type="arabicPeriod"/>
            </a:pPr>
            <a:r>
              <a:rPr lang="sk-SK" i="1" dirty="0"/>
              <a:t>Deklaratívna pamäť-</a:t>
            </a:r>
            <a:r>
              <a:rPr lang="sk-SK" dirty="0"/>
              <a:t> </a:t>
            </a:r>
            <a:r>
              <a:rPr lang="sk-SK" sz="1800" dirty="0"/>
              <a:t>uchováva dáta v tej podobe, v akej boli vštepované.</a:t>
            </a:r>
            <a:endParaRPr lang="sk-SK" sz="2400" dirty="0"/>
          </a:p>
          <a:p>
            <a:pPr marL="457200" indent="-457200">
              <a:buFont typeface="+mj-lt"/>
              <a:buAutoNum type="arabicPeriod"/>
            </a:pPr>
            <a:r>
              <a:rPr lang="sk-SK" i="1" dirty="0"/>
              <a:t>Procedurálna pamäť- </a:t>
            </a:r>
            <a:r>
              <a:rPr lang="sk-SK" sz="1800" dirty="0"/>
              <a:t>obsahuje pravidlá alebo sled postupov, pomocou ktorých môžeme vytvoriť zmysluplné celky</a:t>
            </a:r>
          </a:p>
          <a:p>
            <a:pPr marL="0" indent="0">
              <a:buNone/>
            </a:pPr>
            <a:endParaRPr lang="sk-SK" sz="2400" dirty="0"/>
          </a:p>
          <a:p>
            <a:r>
              <a:rPr lang="sk-SK" dirty="0"/>
              <a:t>Delenie:</a:t>
            </a:r>
          </a:p>
          <a:p>
            <a:pPr marL="457200" indent="-457200">
              <a:buFont typeface="+mj-lt"/>
              <a:buAutoNum type="alphaLcParenR"/>
            </a:pPr>
            <a:r>
              <a:rPr lang="sk-SK" i="1" dirty="0"/>
              <a:t>Implicitná</a:t>
            </a:r>
            <a:r>
              <a:rPr lang="sk-SK" sz="2400" i="1" dirty="0"/>
              <a:t>-</a:t>
            </a:r>
            <a:r>
              <a:rPr lang="sk-SK" sz="1800" i="1" dirty="0"/>
              <a:t> O</a:t>
            </a:r>
            <a:r>
              <a:rPr lang="sk-SK" sz="1800" dirty="0"/>
              <a:t>bsahuje automatizované </a:t>
            </a:r>
            <a:r>
              <a:rPr lang="sk-SK" sz="1800" i="1" dirty="0" err="1"/>
              <a:t>senzomotorické</a:t>
            </a:r>
            <a:r>
              <a:rPr lang="sk-SK" sz="1800" i="1" dirty="0"/>
              <a:t> zručnosti.</a:t>
            </a:r>
          </a:p>
          <a:p>
            <a:pPr marL="457200" indent="-457200">
              <a:buFont typeface="+mj-lt"/>
              <a:buAutoNum type="alphaLcParenR"/>
            </a:pPr>
            <a:r>
              <a:rPr lang="sk-SK" i="1" dirty="0"/>
              <a:t>Explicitná</a:t>
            </a:r>
            <a:r>
              <a:rPr lang="sk-SK" sz="2400" i="1" dirty="0"/>
              <a:t>- </a:t>
            </a:r>
            <a:r>
              <a:rPr lang="sk-SK" sz="1800" i="1" dirty="0"/>
              <a:t>Ú</a:t>
            </a:r>
            <a:r>
              <a:rPr lang="sk-SK" sz="1800" dirty="0"/>
              <a:t>daje ukladané do explicitnej pamäte musia prejsť vedomím a sú ľahko </a:t>
            </a:r>
            <a:r>
              <a:rPr lang="sk-SK" sz="1800" dirty="0" err="1"/>
              <a:t>verbalizovateľné</a:t>
            </a:r>
            <a:r>
              <a:rPr lang="sk-SK" sz="1800" dirty="0"/>
              <a:t>. Sú to spomienky na rôzne životné udalosti, ale aj faktické poznatky a znalosti o svete.</a:t>
            </a:r>
            <a:endParaRPr lang="sk-SK" sz="1800" i="1" dirty="0"/>
          </a:p>
          <a:p>
            <a:pPr marL="457200" indent="-457200">
              <a:buFont typeface="+mj-lt"/>
              <a:buAutoNum type="alphaLcParenR"/>
            </a:pPr>
            <a:endParaRPr lang="sk-SK" sz="2400" dirty="0"/>
          </a:p>
        </p:txBody>
      </p:sp>
    </p:spTree>
    <p:extLst>
      <p:ext uri="{BB962C8B-B14F-4D97-AF65-F5344CB8AC3E}">
        <p14:creationId xmlns:p14="http://schemas.microsoft.com/office/powerpoint/2010/main" val="13340506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44066-6A74-43DF-B4F7-D7D0061FA35D}"/>
              </a:ext>
            </a:extLst>
          </p:cNvPr>
          <p:cNvSpPr>
            <a:spLocks noGrp="1"/>
          </p:cNvSpPr>
          <p:nvPr>
            <p:ph type="title"/>
          </p:nvPr>
        </p:nvSpPr>
        <p:spPr/>
        <p:txBody>
          <a:bodyPr/>
          <a:lstStyle/>
          <a:p>
            <a:r>
              <a:rPr lang="sk-SK" dirty="0"/>
              <a:t>Zdroje</a:t>
            </a:r>
          </a:p>
        </p:txBody>
      </p:sp>
      <p:sp>
        <p:nvSpPr>
          <p:cNvPr id="3" name="Zástupný objekt pre obsah 2">
            <a:extLst>
              <a:ext uri="{FF2B5EF4-FFF2-40B4-BE49-F238E27FC236}">
                <a16:creationId xmlns:a16="http://schemas.microsoft.com/office/drawing/2014/main" id="{2D5038F1-7E06-43B5-90A2-C4F080E305DC}"/>
              </a:ext>
            </a:extLst>
          </p:cNvPr>
          <p:cNvSpPr>
            <a:spLocks noGrp="1"/>
          </p:cNvSpPr>
          <p:nvPr>
            <p:ph idx="1"/>
          </p:nvPr>
        </p:nvSpPr>
        <p:spPr/>
        <p:txBody>
          <a:bodyPr/>
          <a:lstStyle/>
          <a:p>
            <a:pPr marL="0" indent="0">
              <a:buNone/>
            </a:pPr>
            <a:r>
              <a:rPr lang="sk-SK" sz="2000" dirty="0">
                <a:hlinkClick r:id="rId2"/>
              </a:rPr>
              <a:t>https://blog.audiolibrix.cz/tema/ludska-pamat-je-najhorsie-miesto-na-udrzovanie-informacii/</a:t>
            </a:r>
            <a:endParaRPr lang="sk-SK" sz="2000" dirty="0"/>
          </a:p>
          <a:p>
            <a:pPr marL="0" indent="0">
              <a:buNone/>
            </a:pPr>
            <a:r>
              <a:rPr lang="sk-SK" sz="2000" dirty="0">
                <a:hlinkClick r:id="rId3"/>
              </a:rPr>
              <a:t>https://www.kvizy.eu/clanky/c40/ako-funguje-ludska-pamat</a:t>
            </a:r>
            <a:endParaRPr lang="sk-SK" sz="2000" dirty="0"/>
          </a:p>
          <a:p>
            <a:pPr marL="0" indent="0">
              <a:buNone/>
            </a:pPr>
            <a:r>
              <a:rPr lang="sk-SK" sz="2000" dirty="0">
                <a:hlinkClick r:id="rId4"/>
              </a:rPr>
              <a:t>https://sk.wikipedia.org/wiki/Pam%C3%A4%C5%A5_(psychol%C3%B3gia)#</a:t>
            </a:r>
            <a:endParaRPr lang="sk-SK" sz="2000" dirty="0"/>
          </a:p>
          <a:p>
            <a:pPr marL="0" indent="0">
              <a:buNone/>
            </a:pPr>
            <a:endParaRPr lang="sk-SK" dirty="0"/>
          </a:p>
        </p:txBody>
      </p:sp>
    </p:spTree>
    <p:extLst>
      <p:ext uri="{BB962C8B-B14F-4D97-AF65-F5344CB8AC3E}">
        <p14:creationId xmlns:p14="http://schemas.microsoft.com/office/powerpoint/2010/main" val="38415536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08F620-17AA-4345-A63F-179277FA7322}"/>
              </a:ext>
            </a:extLst>
          </p:cNvPr>
          <p:cNvSpPr>
            <a:spLocks noGrp="1"/>
          </p:cNvSpPr>
          <p:nvPr>
            <p:ph type="title"/>
          </p:nvPr>
        </p:nvSpPr>
        <p:spPr/>
        <p:txBody>
          <a:bodyPr/>
          <a:lstStyle/>
          <a:p>
            <a:r>
              <a:rPr lang="sk-SK" dirty="0"/>
              <a:t>Ďakujem za pozornosť</a:t>
            </a:r>
          </a:p>
        </p:txBody>
      </p:sp>
      <p:sp>
        <p:nvSpPr>
          <p:cNvPr id="3" name="Zástupný objekt pre obsah 2">
            <a:extLst>
              <a:ext uri="{FF2B5EF4-FFF2-40B4-BE49-F238E27FC236}">
                <a16:creationId xmlns:a16="http://schemas.microsoft.com/office/drawing/2014/main" id="{03C6C2FC-1180-4258-9EEA-5EB20218E1F9}"/>
              </a:ext>
            </a:extLst>
          </p:cNvPr>
          <p:cNvSpPr>
            <a:spLocks noGrp="1"/>
          </p:cNvSpPr>
          <p:nvPr>
            <p:ph idx="1"/>
          </p:nvPr>
        </p:nvSpPr>
        <p:spPr/>
        <p:txBody>
          <a:bodyPr/>
          <a:lstStyle/>
          <a:p>
            <a:endParaRPr lang="sk-SK" dirty="0"/>
          </a:p>
        </p:txBody>
      </p:sp>
    </p:spTree>
    <p:extLst>
      <p:ext uri="{BB962C8B-B14F-4D97-AF65-F5344CB8AC3E}">
        <p14:creationId xmlns:p14="http://schemas.microsoft.com/office/powerpoint/2010/main" val="23043371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267BC9-6F8B-49FB-A441-21ED2A003346}"/>
              </a:ext>
            </a:extLst>
          </p:cNvPr>
          <p:cNvSpPr>
            <a:spLocks noGrp="1"/>
          </p:cNvSpPr>
          <p:nvPr>
            <p:ph type="title"/>
          </p:nvPr>
        </p:nvSpPr>
        <p:spPr/>
        <p:txBody>
          <a:bodyPr/>
          <a:lstStyle/>
          <a:p>
            <a:r>
              <a:rPr lang="sk-SK" dirty="0"/>
              <a:t>Čo je to pamäť</a:t>
            </a:r>
          </a:p>
        </p:txBody>
      </p:sp>
      <p:sp>
        <p:nvSpPr>
          <p:cNvPr id="3" name="Zástupný objekt pre obsah 2">
            <a:extLst>
              <a:ext uri="{FF2B5EF4-FFF2-40B4-BE49-F238E27FC236}">
                <a16:creationId xmlns:a16="http://schemas.microsoft.com/office/drawing/2014/main" id="{42AFB6B0-B94E-4CEC-A631-DF13D68001A8}"/>
              </a:ext>
            </a:extLst>
          </p:cNvPr>
          <p:cNvSpPr>
            <a:spLocks noGrp="1"/>
          </p:cNvSpPr>
          <p:nvPr>
            <p:ph idx="1"/>
          </p:nvPr>
        </p:nvSpPr>
        <p:spPr/>
        <p:txBody>
          <a:bodyPr/>
          <a:lstStyle/>
          <a:p>
            <a:r>
              <a:rPr lang="sk-SK" dirty="0"/>
              <a:t>Pamäť je psychický proces, rozumová schopnosť, či výsledok uchovávania a opätovného vybavovania informácií.</a:t>
            </a:r>
          </a:p>
          <a:p>
            <a:r>
              <a:rPr lang="sk-SK" dirty="0"/>
              <a:t>Pamäť je všeobecný predpoklad uchovania a ďalšieho spracovania minulej skúsenosti jedinca. Jej fyziologickým základom sú dočasné spoje v mozgovej kôre, ktorých utváranie je spojené s pamäťovým kódovaním - čím dlhší je pamäťový interval, tým väčší je vplyv kódovania. </a:t>
            </a:r>
          </a:p>
        </p:txBody>
      </p:sp>
    </p:spTree>
    <p:extLst>
      <p:ext uri="{BB962C8B-B14F-4D97-AF65-F5344CB8AC3E}">
        <p14:creationId xmlns:p14="http://schemas.microsoft.com/office/powerpoint/2010/main" val="39832584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689D95-CBCB-4572-8803-FAAA1629F178}"/>
              </a:ext>
            </a:extLst>
          </p:cNvPr>
          <p:cNvSpPr>
            <a:spLocks noGrp="1"/>
          </p:cNvSpPr>
          <p:nvPr>
            <p:ph type="title"/>
          </p:nvPr>
        </p:nvSpPr>
        <p:spPr/>
        <p:txBody>
          <a:bodyPr/>
          <a:lstStyle/>
          <a:p>
            <a:r>
              <a:rPr lang="sk-SK" dirty="0"/>
              <a:t>Procesy pamäte</a:t>
            </a:r>
          </a:p>
        </p:txBody>
      </p:sp>
      <p:sp>
        <p:nvSpPr>
          <p:cNvPr id="3" name="Zástupný objekt pre obsah 2">
            <a:extLst>
              <a:ext uri="{FF2B5EF4-FFF2-40B4-BE49-F238E27FC236}">
                <a16:creationId xmlns:a16="http://schemas.microsoft.com/office/drawing/2014/main" id="{41CC180C-BD27-4635-9E5F-44FD915FEF4B}"/>
              </a:ext>
            </a:extLst>
          </p:cNvPr>
          <p:cNvSpPr>
            <a:spLocks noGrp="1"/>
          </p:cNvSpPr>
          <p:nvPr>
            <p:ph idx="1"/>
          </p:nvPr>
        </p:nvSpPr>
        <p:spPr/>
        <p:txBody>
          <a:bodyPr/>
          <a:lstStyle/>
          <a:p>
            <a:pPr marL="514350" indent="-514350">
              <a:buFont typeface="+mj-lt"/>
              <a:buAutoNum type="arabicPeriod"/>
            </a:pPr>
            <a:r>
              <a:rPr lang="sk-SK" dirty="0"/>
              <a:t>zapamätávanie (vštepovanie, kódovanie)</a:t>
            </a:r>
          </a:p>
          <a:p>
            <a:pPr marL="514350" indent="-514350">
              <a:buFont typeface="+mj-lt"/>
              <a:buAutoNum type="arabicPeriod"/>
            </a:pPr>
            <a:r>
              <a:rPr lang="sk-SK" dirty="0"/>
              <a:t>vybavovanie (reprodukcie a </a:t>
            </a:r>
            <a:r>
              <a:rPr lang="sk-SK" dirty="0" err="1"/>
              <a:t>znovupoznanie</a:t>
            </a:r>
            <a:r>
              <a:rPr lang="sk-SK" dirty="0"/>
              <a:t>)</a:t>
            </a:r>
          </a:p>
          <a:p>
            <a:pPr marL="514350" indent="-514350">
              <a:buFont typeface="+mj-lt"/>
              <a:buAutoNum type="arabicPeriod"/>
            </a:pPr>
            <a:r>
              <a:rPr lang="sk-SK" dirty="0"/>
              <a:t>uchovávanie (uskladnenie) informácií</a:t>
            </a:r>
          </a:p>
        </p:txBody>
      </p:sp>
      <p:pic>
        <p:nvPicPr>
          <p:cNvPr id="5" name="Obrázok 4">
            <a:extLst>
              <a:ext uri="{FF2B5EF4-FFF2-40B4-BE49-F238E27FC236}">
                <a16:creationId xmlns:a16="http://schemas.microsoft.com/office/drawing/2014/main" id="{B14E95FF-B0A7-44C6-A591-C23CEC86DA3F}"/>
              </a:ext>
            </a:extLst>
          </p:cNvPr>
          <p:cNvPicPr>
            <a:picLocks noChangeAspect="1"/>
          </p:cNvPicPr>
          <p:nvPr/>
        </p:nvPicPr>
        <p:blipFill>
          <a:blip r:embed="rId3"/>
          <a:stretch>
            <a:fillRect/>
          </a:stretch>
        </p:blipFill>
        <p:spPr>
          <a:xfrm>
            <a:off x="7095146" y="2673061"/>
            <a:ext cx="4339058" cy="3369151"/>
          </a:xfrm>
          <a:prstGeom prst="rect">
            <a:avLst/>
          </a:prstGeom>
        </p:spPr>
      </p:pic>
    </p:spTree>
    <p:extLst>
      <p:ext uri="{BB962C8B-B14F-4D97-AF65-F5344CB8AC3E}">
        <p14:creationId xmlns:p14="http://schemas.microsoft.com/office/powerpoint/2010/main" val="38330515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7F508-2053-4DEF-98F4-C96E98AB3F6E}"/>
              </a:ext>
            </a:extLst>
          </p:cNvPr>
          <p:cNvSpPr>
            <a:spLocks noGrp="1"/>
          </p:cNvSpPr>
          <p:nvPr>
            <p:ph type="title"/>
          </p:nvPr>
        </p:nvSpPr>
        <p:spPr/>
        <p:txBody>
          <a:bodyPr/>
          <a:lstStyle/>
          <a:p>
            <a:r>
              <a:rPr lang="sk-SK" dirty="0"/>
              <a:t>Zapamätávanie</a:t>
            </a:r>
          </a:p>
        </p:txBody>
      </p:sp>
      <p:sp>
        <p:nvSpPr>
          <p:cNvPr id="3" name="Zástupný objekt pre obsah 2">
            <a:extLst>
              <a:ext uri="{FF2B5EF4-FFF2-40B4-BE49-F238E27FC236}">
                <a16:creationId xmlns:a16="http://schemas.microsoft.com/office/drawing/2014/main" id="{A116445D-4D84-4E16-982D-E90DBCF96329}"/>
              </a:ext>
            </a:extLst>
          </p:cNvPr>
          <p:cNvSpPr>
            <a:spLocks noGrp="1"/>
          </p:cNvSpPr>
          <p:nvPr>
            <p:ph idx="1"/>
          </p:nvPr>
        </p:nvSpPr>
        <p:spPr>
          <a:xfrm>
            <a:off x="838200" y="1825625"/>
            <a:ext cx="10515600" cy="4584140"/>
          </a:xfrm>
        </p:spPr>
        <p:txBody>
          <a:bodyPr>
            <a:normAutofit fontScale="92500" lnSpcReduction="20000"/>
          </a:bodyPr>
          <a:lstStyle/>
          <a:p>
            <a:r>
              <a:rPr lang="sk-SK" dirty="0"/>
              <a:t>Prvotná fáza pamäťového procesu</a:t>
            </a:r>
          </a:p>
          <a:p>
            <a:pPr marL="514350" indent="-514350">
              <a:buFont typeface="+mj-lt"/>
              <a:buAutoNum type="arabicParenR"/>
            </a:pPr>
            <a:r>
              <a:rPr lang="sk-SK" i="1" dirty="0"/>
              <a:t>Neúmyselné- </a:t>
            </a:r>
            <a:r>
              <a:rPr lang="sk-SK" sz="1800" dirty="0"/>
              <a:t>zapamätáme istú vec bez toho, aby nás k tomu viedol nejaký zámer. Väčšinou ide o zapamätanie pod vplyvom emócií. Výsledok pamäťovej stopy má epizodický alebo náhodný charakter</a:t>
            </a:r>
            <a:endParaRPr lang="sk-SK" sz="1800" i="1" dirty="0"/>
          </a:p>
          <a:p>
            <a:pPr marL="514350" indent="-514350">
              <a:buFont typeface="+mj-lt"/>
              <a:buAutoNum type="arabicParenR"/>
            </a:pPr>
            <a:r>
              <a:rPr lang="sk-SK" i="1" dirty="0"/>
              <a:t>Úmyselné- </a:t>
            </a:r>
            <a:r>
              <a:rPr lang="sk-SK" sz="1800" dirty="0"/>
              <a:t>má charakter špeciálne organizovanej cieľavedomej práce. Človek si vytýči cieľ niečo si zapamätať, používa jemu známe postupy čo najefektívnejšieho zapamätania</a:t>
            </a:r>
            <a:endParaRPr lang="sk-SK" sz="1800" i="1" dirty="0"/>
          </a:p>
          <a:p>
            <a:pPr marL="0" indent="0">
              <a:buNone/>
            </a:pPr>
            <a:r>
              <a:rPr lang="sk-SK" dirty="0"/>
              <a:t>Druhy zapamätávania: </a:t>
            </a:r>
          </a:p>
          <a:p>
            <a:pPr marL="514350" indent="-514350">
              <a:buFont typeface="+mj-lt"/>
              <a:buAutoNum type="alphaLcParenR"/>
            </a:pPr>
            <a:r>
              <a:rPr lang="sk-SK" i="1" dirty="0"/>
              <a:t>Mechanické- </a:t>
            </a:r>
            <a:r>
              <a:rPr lang="sk-SK" sz="1800" dirty="0"/>
              <a:t>bez uvedomenia si logických súvislostí medzi časťami</a:t>
            </a:r>
            <a:endParaRPr lang="sk-SK" i="1" dirty="0"/>
          </a:p>
          <a:p>
            <a:pPr marL="514350" indent="-514350">
              <a:buFont typeface="+mj-lt"/>
              <a:buAutoNum type="alphaLcParenR"/>
            </a:pPr>
            <a:r>
              <a:rPr lang="sk-SK" i="1" dirty="0"/>
              <a:t>Slovno-logické- </a:t>
            </a:r>
            <a:r>
              <a:rPr lang="sk-SK" sz="1800" dirty="0"/>
              <a:t>spojené s myslením a rečou, spoje dávajú zmysel, majú logickú súslednosť, je efektívnejšie v porovnaní s mechanickým</a:t>
            </a:r>
            <a:endParaRPr lang="sk-SK" sz="1800" i="1" dirty="0"/>
          </a:p>
          <a:p>
            <a:pPr marL="514350" indent="-514350">
              <a:buFont typeface="+mj-lt"/>
              <a:buAutoNum type="alphaLcParenR"/>
            </a:pPr>
            <a:r>
              <a:rPr lang="sk-SK" i="1" dirty="0"/>
              <a:t>Názorné- </a:t>
            </a:r>
            <a:r>
              <a:rPr lang="pl-PL" sz="1800" dirty="0"/>
              <a:t>pomocou predstáv, ale i reálnych vnemov</a:t>
            </a:r>
            <a:endParaRPr lang="sk-SK" i="1" dirty="0"/>
          </a:p>
          <a:p>
            <a:pPr marL="514350" indent="-514350">
              <a:buFont typeface="+mj-lt"/>
              <a:buAutoNum type="alphaLcParenR"/>
            </a:pPr>
            <a:r>
              <a:rPr lang="sk-SK" i="1" dirty="0"/>
              <a:t>Emocionálne- </a:t>
            </a:r>
            <a:r>
              <a:rPr lang="pl-PL" sz="1800" dirty="0"/>
              <a:t>pre zapamätanie použijeme emóciu alebo cit</a:t>
            </a:r>
            <a:endParaRPr lang="sk-SK" sz="1800" dirty="0"/>
          </a:p>
          <a:p>
            <a:pPr marL="514350" indent="-514350">
              <a:buFont typeface="+mj-lt"/>
              <a:buAutoNum type="arabicPeriod"/>
            </a:pPr>
            <a:endParaRPr lang="sk-SK" dirty="0"/>
          </a:p>
          <a:p>
            <a:pPr marL="514350" indent="-514350">
              <a:buFont typeface="+mj-lt"/>
              <a:buAutoNum type="alphaLcParenR"/>
            </a:pPr>
            <a:endParaRPr lang="sk-SK" dirty="0"/>
          </a:p>
        </p:txBody>
      </p:sp>
    </p:spTree>
    <p:extLst>
      <p:ext uri="{BB962C8B-B14F-4D97-AF65-F5344CB8AC3E}">
        <p14:creationId xmlns:p14="http://schemas.microsoft.com/office/powerpoint/2010/main" val="34583844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6E705-111A-488C-97F2-A73FD0DDA21D}"/>
              </a:ext>
            </a:extLst>
          </p:cNvPr>
          <p:cNvSpPr>
            <a:spLocks noGrp="1"/>
          </p:cNvSpPr>
          <p:nvPr>
            <p:ph type="title"/>
          </p:nvPr>
        </p:nvSpPr>
        <p:spPr/>
        <p:txBody>
          <a:bodyPr/>
          <a:lstStyle/>
          <a:p>
            <a:r>
              <a:rPr lang="sk-SK" dirty="0"/>
              <a:t>Vybavovanie</a:t>
            </a:r>
          </a:p>
        </p:txBody>
      </p:sp>
      <p:sp>
        <p:nvSpPr>
          <p:cNvPr id="3" name="Zástupný objekt pre obsah 2">
            <a:extLst>
              <a:ext uri="{FF2B5EF4-FFF2-40B4-BE49-F238E27FC236}">
                <a16:creationId xmlns:a16="http://schemas.microsoft.com/office/drawing/2014/main" id="{E864EB91-7A03-4F7E-B3CD-AE25D1AC7A42}"/>
              </a:ext>
            </a:extLst>
          </p:cNvPr>
          <p:cNvSpPr>
            <a:spLocks noGrp="1"/>
          </p:cNvSpPr>
          <p:nvPr>
            <p:ph idx="1"/>
          </p:nvPr>
        </p:nvSpPr>
        <p:spPr/>
        <p:txBody>
          <a:bodyPr/>
          <a:lstStyle/>
          <a:p>
            <a:r>
              <a:rPr lang="sk-SK" dirty="0"/>
              <a:t>Získanie prístupu k informácii, ktorá bola v pamäti už raz uložená</a:t>
            </a:r>
          </a:p>
          <a:p>
            <a:r>
              <a:rPr lang="sk-SK" dirty="0"/>
              <a:t>Druhy vybavovania: </a:t>
            </a:r>
          </a:p>
          <a:p>
            <a:pPr marL="514350" indent="-514350">
              <a:buFont typeface="+mj-lt"/>
              <a:buAutoNum type="arabicPeriod"/>
            </a:pPr>
            <a:r>
              <a:rPr lang="sk-SK" i="1" dirty="0"/>
              <a:t>reprodukcia</a:t>
            </a:r>
            <a:r>
              <a:rPr lang="sk-SK" dirty="0"/>
              <a:t> – </a:t>
            </a:r>
            <a:r>
              <a:rPr lang="sk-SK" sz="1800" dirty="0"/>
              <a:t>doslovné zopakovanie bez pomoci, je to aktívne vybavenie si, ktoré si žiada vôľovú snahu. Napríklad keď v teste nemáme možnosti, ale odpovede máme písať celou vetou</a:t>
            </a:r>
          </a:p>
          <a:p>
            <a:pPr marL="514350" indent="-514350">
              <a:buFont typeface="+mj-lt"/>
              <a:buAutoNum type="arabicPeriod"/>
            </a:pPr>
            <a:r>
              <a:rPr lang="sk-SK" i="1" dirty="0" err="1"/>
              <a:t>rekognícia</a:t>
            </a:r>
            <a:r>
              <a:rPr lang="sk-SK" dirty="0"/>
              <a:t> – </a:t>
            </a:r>
            <a:r>
              <a:rPr lang="sk-SK" sz="1800" dirty="0" err="1"/>
              <a:t>znovupoznanie</a:t>
            </a:r>
            <a:r>
              <a:rPr lang="sk-SK" sz="1800" dirty="0"/>
              <a:t>. V teste máme možnosti a keď spoznáme tú správnu, označíme ju. </a:t>
            </a:r>
            <a:r>
              <a:rPr lang="sk-SK" sz="1800" dirty="0" err="1"/>
              <a:t>Znovupoznanie</a:t>
            </a:r>
            <a:r>
              <a:rPr lang="sk-SK" sz="1800" dirty="0"/>
              <a:t> je oveľa ľahšie, ale môže nás aj veľmi ľahko pomýliť. Je to opätovné vnímanie toho, čo sme už predtým vnímali</a:t>
            </a:r>
            <a:endParaRPr lang="sk-SK" dirty="0"/>
          </a:p>
        </p:txBody>
      </p:sp>
    </p:spTree>
    <p:extLst>
      <p:ext uri="{BB962C8B-B14F-4D97-AF65-F5344CB8AC3E}">
        <p14:creationId xmlns:p14="http://schemas.microsoft.com/office/powerpoint/2010/main" val="35303521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9C2B5-0719-4CF7-8985-2F16EB973E3B}"/>
              </a:ext>
            </a:extLst>
          </p:cNvPr>
          <p:cNvSpPr>
            <a:spLocks noGrp="1"/>
          </p:cNvSpPr>
          <p:nvPr>
            <p:ph type="title"/>
          </p:nvPr>
        </p:nvSpPr>
        <p:spPr/>
        <p:txBody>
          <a:bodyPr/>
          <a:lstStyle/>
          <a:p>
            <a:r>
              <a:rPr lang="sk-SK" dirty="0"/>
              <a:t>Uchovávanie</a:t>
            </a:r>
            <a:r>
              <a:rPr lang="sk-SK" sz="4000" dirty="0"/>
              <a:t>/Zabúdanie</a:t>
            </a:r>
            <a:endParaRPr lang="sk-SK" dirty="0"/>
          </a:p>
        </p:txBody>
      </p:sp>
      <p:sp>
        <p:nvSpPr>
          <p:cNvPr id="3" name="Zástupný objekt pre obsah 2">
            <a:extLst>
              <a:ext uri="{FF2B5EF4-FFF2-40B4-BE49-F238E27FC236}">
                <a16:creationId xmlns:a16="http://schemas.microsoft.com/office/drawing/2014/main" id="{9E7A6C6C-49F4-4E02-AA88-2C3A53C7C1D7}"/>
              </a:ext>
            </a:extLst>
          </p:cNvPr>
          <p:cNvSpPr>
            <a:spLocks noGrp="1"/>
          </p:cNvSpPr>
          <p:nvPr>
            <p:ph idx="1"/>
          </p:nvPr>
        </p:nvSpPr>
        <p:spPr/>
        <p:txBody>
          <a:bodyPr>
            <a:normAutofit/>
          </a:bodyPr>
          <a:lstStyle/>
          <a:p>
            <a:r>
              <a:rPr lang="sk-SK" dirty="0"/>
              <a:t>Je to zložitý dynamický proces osvojovania a prepracovávania pamäťového materiálu. </a:t>
            </a:r>
          </a:p>
          <a:p>
            <a:r>
              <a:rPr lang="sk-SK" dirty="0"/>
              <a:t>Podľa niektorých má uchovávanie výberový charakter. To znamená, že skutočne dlhodobo si človek zapamätá len to, čo je pre neho nejakým spôsobom osobne významné, spojené s jeho potrebami, záujmami, cieľmi, emóciami.</a:t>
            </a:r>
          </a:p>
          <a:p>
            <a:r>
              <a:rPr lang="sk-SK" dirty="0"/>
              <a:t>Zabúdanie je opakom uchovávania informácií. </a:t>
            </a:r>
          </a:p>
          <a:p>
            <a:r>
              <a:rPr lang="sk-SK" dirty="0"/>
              <a:t>Zabúdanie je najprudšie po 1 hodine po pamäťovom vstupe. Zabúdanie nie je len negatívne, ale v rámci udržania zdravej psychickej regulácie je vlastne nevyhnutné.</a:t>
            </a:r>
          </a:p>
        </p:txBody>
      </p:sp>
    </p:spTree>
    <p:extLst>
      <p:ext uri="{BB962C8B-B14F-4D97-AF65-F5344CB8AC3E}">
        <p14:creationId xmlns:p14="http://schemas.microsoft.com/office/powerpoint/2010/main" val="36924684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48D79B-6CF0-4953-9B9F-2202BD579B0C}"/>
              </a:ext>
            </a:extLst>
          </p:cNvPr>
          <p:cNvSpPr>
            <a:spLocks noGrp="1"/>
          </p:cNvSpPr>
          <p:nvPr>
            <p:ph type="title"/>
          </p:nvPr>
        </p:nvSpPr>
        <p:spPr/>
        <p:txBody>
          <a:bodyPr/>
          <a:lstStyle/>
          <a:p>
            <a:r>
              <a:rPr lang="sk-SK" dirty="0"/>
              <a:t>Rozdelenie podľa trvanlivosti a kódovania</a:t>
            </a:r>
          </a:p>
        </p:txBody>
      </p:sp>
      <p:sp>
        <p:nvSpPr>
          <p:cNvPr id="3" name="Zástupný objekt pre obsah 2">
            <a:extLst>
              <a:ext uri="{FF2B5EF4-FFF2-40B4-BE49-F238E27FC236}">
                <a16:creationId xmlns:a16="http://schemas.microsoft.com/office/drawing/2014/main" id="{708CB67D-2FF2-49AE-B37B-1F28D0A1F52D}"/>
              </a:ext>
            </a:extLst>
          </p:cNvPr>
          <p:cNvSpPr>
            <a:spLocks noGrp="1"/>
          </p:cNvSpPr>
          <p:nvPr>
            <p:ph idx="1"/>
          </p:nvPr>
        </p:nvSpPr>
        <p:spPr/>
        <p:txBody>
          <a:bodyPr/>
          <a:lstStyle/>
          <a:p>
            <a:pPr marL="514350" indent="-514350">
              <a:buFont typeface="+mj-lt"/>
              <a:buAutoNum type="arabicPeriod"/>
            </a:pPr>
            <a:r>
              <a:rPr lang="sk-SK" dirty="0"/>
              <a:t>senzorická pamäť</a:t>
            </a:r>
          </a:p>
          <a:p>
            <a:pPr marL="514350" indent="-514350">
              <a:buFont typeface="+mj-lt"/>
              <a:buAutoNum type="arabicPeriod"/>
            </a:pPr>
            <a:r>
              <a:rPr lang="sk-SK" dirty="0"/>
              <a:t>krátkodobá pamäť </a:t>
            </a:r>
          </a:p>
          <a:p>
            <a:pPr marL="514350" indent="-514350">
              <a:buFont typeface="+mj-lt"/>
              <a:buAutoNum type="arabicPeriod"/>
            </a:pPr>
            <a:r>
              <a:rPr lang="sk-SK" dirty="0"/>
              <a:t>dlhodobá pamäť</a:t>
            </a:r>
          </a:p>
        </p:txBody>
      </p:sp>
      <p:pic>
        <p:nvPicPr>
          <p:cNvPr id="5" name="Obrázok 4">
            <a:extLst>
              <a:ext uri="{FF2B5EF4-FFF2-40B4-BE49-F238E27FC236}">
                <a16:creationId xmlns:a16="http://schemas.microsoft.com/office/drawing/2014/main" id="{3D063EB6-DFB1-4187-B014-BCEE9C8BB6C7}"/>
              </a:ext>
            </a:extLst>
          </p:cNvPr>
          <p:cNvPicPr>
            <a:picLocks noChangeAspect="1"/>
          </p:cNvPicPr>
          <p:nvPr/>
        </p:nvPicPr>
        <p:blipFill>
          <a:blip r:embed="rId3"/>
          <a:stretch>
            <a:fillRect/>
          </a:stretch>
        </p:blipFill>
        <p:spPr>
          <a:xfrm>
            <a:off x="5168152" y="2162942"/>
            <a:ext cx="5356412" cy="4193507"/>
          </a:xfrm>
          <a:prstGeom prst="rect">
            <a:avLst/>
          </a:prstGeom>
        </p:spPr>
      </p:pic>
    </p:spTree>
    <p:extLst>
      <p:ext uri="{BB962C8B-B14F-4D97-AF65-F5344CB8AC3E}">
        <p14:creationId xmlns:p14="http://schemas.microsoft.com/office/powerpoint/2010/main" val="18564206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20472-795A-4A27-9331-4DCC33F2D2DE}"/>
              </a:ext>
            </a:extLst>
          </p:cNvPr>
          <p:cNvSpPr>
            <a:spLocks noGrp="1"/>
          </p:cNvSpPr>
          <p:nvPr>
            <p:ph type="title"/>
          </p:nvPr>
        </p:nvSpPr>
        <p:spPr/>
        <p:txBody>
          <a:bodyPr/>
          <a:lstStyle/>
          <a:p>
            <a:r>
              <a:rPr lang="sk-SK" dirty="0"/>
              <a:t>Senzorická </a:t>
            </a:r>
          </a:p>
        </p:txBody>
      </p:sp>
      <p:sp>
        <p:nvSpPr>
          <p:cNvPr id="3" name="Zástupný objekt pre obsah 2">
            <a:extLst>
              <a:ext uri="{FF2B5EF4-FFF2-40B4-BE49-F238E27FC236}">
                <a16:creationId xmlns:a16="http://schemas.microsoft.com/office/drawing/2014/main" id="{7A7533D3-F78F-46A4-85C7-3FC387DC7D4C}"/>
              </a:ext>
            </a:extLst>
          </p:cNvPr>
          <p:cNvSpPr>
            <a:spLocks noGrp="1"/>
          </p:cNvSpPr>
          <p:nvPr>
            <p:ph idx="1"/>
          </p:nvPr>
        </p:nvSpPr>
        <p:spPr/>
        <p:txBody>
          <a:bodyPr>
            <a:normAutofit/>
          </a:bodyPr>
          <a:lstStyle/>
          <a:p>
            <a:pPr marL="0" indent="0">
              <a:buNone/>
            </a:pPr>
            <a:r>
              <a:rPr lang="sk-SK" dirty="0"/>
              <a:t>Nazývaná tiež ultrakrátka pamäť, má za úlohu uchovávať informácie prichádzajúce zo zmyslov po dobu niekoľkých milisekúnd. </a:t>
            </a:r>
          </a:p>
          <a:p>
            <a:pPr marL="0" indent="0">
              <a:buNone/>
            </a:pPr>
            <a:r>
              <a:rPr lang="sk-SK" dirty="0"/>
              <a:t>Uchováva presný obraz zmyslových podnetov, čiže akúsi kópiu senzorických skúseností, ktorá v nej ostáva tak dlho, kým z nej psychika nevyťaží potrebné informácie. </a:t>
            </a:r>
          </a:p>
          <a:p>
            <a:pPr marL="0" indent="0">
              <a:buNone/>
            </a:pPr>
            <a:r>
              <a:rPr lang="sk-SK" dirty="0"/>
              <a:t>Bezvýznamné podnety sú preto zabudnuté, kým významné sú posunuté ďalej do krátkodobej pamäte. </a:t>
            </a:r>
          </a:p>
        </p:txBody>
      </p:sp>
    </p:spTree>
    <p:extLst>
      <p:ext uri="{BB962C8B-B14F-4D97-AF65-F5344CB8AC3E}">
        <p14:creationId xmlns:p14="http://schemas.microsoft.com/office/powerpoint/2010/main" val="29073701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67629-FA97-4BA3-8896-7644D134D49F}"/>
              </a:ext>
            </a:extLst>
          </p:cNvPr>
          <p:cNvSpPr>
            <a:spLocks noGrp="1"/>
          </p:cNvSpPr>
          <p:nvPr>
            <p:ph type="title"/>
          </p:nvPr>
        </p:nvSpPr>
        <p:spPr/>
        <p:txBody>
          <a:bodyPr/>
          <a:lstStyle/>
          <a:p>
            <a:r>
              <a:rPr lang="sk-SK" dirty="0"/>
              <a:t>Krátkodobá</a:t>
            </a:r>
          </a:p>
        </p:txBody>
      </p:sp>
      <p:sp>
        <p:nvSpPr>
          <p:cNvPr id="3" name="Zástupný objekt pre obsah 2">
            <a:extLst>
              <a:ext uri="{FF2B5EF4-FFF2-40B4-BE49-F238E27FC236}">
                <a16:creationId xmlns:a16="http://schemas.microsoft.com/office/drawing/2014/main" id="{99E3D7D0-737C-401F-A9C8-C1C2EB6B021E}"/>
              </a:ext>
            </a:extLst>
          </p:cNvPr>
          <p:cNvSpPr>
            <a:spLocks noGrp="1"/>
          </p:cNvSpPr>
          <p:nvPr>
            <p:ph idx="1"/>
          </p:nvPr>
        </p:nvSpPr>
        <p:spPr/>
        <p:txBody>
          <a:bodyPr>
            <a:normAutofit fontScale="92500" lnSpcReduction="20000"/>
          </a:bodyPr>
          <a:lstStyle/>
          <a:p>
            <a:r>
              <a:rPr lang="sk-SK" dirty="0"/>
              <a:t>Funkciou krátkodobej pamäte je krátkodobé udržanie informácií, ktoré potrebujeme k svojim psychickým aktivitám. </a:t>
            </a:r>
          </a:p>
          <a:p>
            <a:r>
              <a:rPr lang="sk-SK" dirty="0"/>
              <a:t>Je možné v nej udržať aj informácie zo zmyslových modalít, napr. vôňu, melódie, chute, alebo aj citové zážitky. </a:t>
            </a:r>
          </a:p>
          <a:p>
            <a:r>
              <a:rPr lang="sk-SK" dirty="0"/>
              <a:t>Subsystémy</a:t>
            </a:r>
            <a:r>
              <a:rPr lang="sk-SK" sz="2400" dirty="0"/>
              <a:t>:</a:t>
            </a:r>
          </a:p>
          <a:p>
            <a:pPr marL="457200" indent="-457200">
              <a:buFont typeface="+mj-lt"/>
              <a:buAutoNum type="alphaLcParenR"/>
            </a:pPr>
            <a:r>
              <a:rPr lang="sk-SK" dirty="0"/>
              <a:t>Fonologický</a:t>
            </a:r>
            <a:r>
              <a:rPr lang="sk-SK" sz="2400" dirty="0"/>
              <a:t> uzol – </a:t>
            </a:r>
            <a:r>
              <a:rPr lang="sk-SK" sz="1800" dirty="0"/>
              <a:t>Artikulačný. Je to okamžitá pamäť pre čísla alebo slová, ktoré sa opierajú najmä o ich zvukovú podobu. Je tvorený fonologickým zásobníkom a mechanizmom opakovania.</a:t>
            </a:r>
          </a:p>
          <a:p>
            <a:pPr marL="457200" indent="-457200">
              <a:buFont typeface="+mj-lt"/>
              <a:buAutoNum type="alphaLcParenR"/>
            </a:pPr>
            <a:r>
              <a:rPr lang="sk-SK" dirty="0"/>
              <a:t>Konceptuálna</a:t>
            </a:r>
            <a:r>
              <a:rPr lang="sk-SK" sz="2400" dirty="0"/>
              <a:t> pamäť – </a:t>
            </a:r>
            <a:r>
              <a:rPr lang="sk-SK" sz="1800" dirty="0"/>
              <a:t>Uchovávame v nej významy a myšlienky obsiahnuté v hovorenej reči a písaných textoch. Čiže aj pri čítaní a rozmýšľaním nad textom pracuje aj konceptuálna pamäť (spolu s myslením, pozornosťou a ďalšími psychickými procesmi).</a:t>
            </a:r>
            <a:endParaRPr lang="sk-SK" sz="2400" dirty="0"/>
          </a:p>
        </p:txBody>
      </p:sp>
    </p:spTree>
    <p:extLst>
      <p:ext uri="{BB962C8B-B14F-4D97-AF65-F5344CB8AC3E}">
        <p14:creationId xmlns:p14="http://schemas.microsoft.com/office/powerpoint/2010/main" val="3329395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335</TotalTime>
  <Words>989</Words>
  <Application>Microsoft Office PowerPoint</Application>
  <PresentationFormat>Širokouhlá</PresentationFormat>
  <Paragraphs>71</Paragraphs>
  <Slides>12</Slides>
  <Notes>7</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12</vt:i4>
      </vt:variant>
    </vt:vector>
  </HeadingPairs>
  <TitlesOfParts>
    <vt:vector size="17" baseType="lpstr">
      <vt:lpstr>Arial</vt:lpstr>
      <vt:lpstr>Bookman Old Style</vt:lpstr>
      <vt:lpstr>Calibri</vt:lpstr>
      <vt:lpstr>Rockwell</vt:lpstr>
      <vt:lpstr>Damask</vt:lpstr>
      <vt:lpstr>Viem, že na to zabudnem</vt:lpstr>
      <vt:lpstr>Čo je to pamäť</vt:lpstr>
      <vt:lpstr>Procesy pamäte</vt:lpstr>
      <vt:lpstr>Zapamätávanie</vt:lpstr>
      <vt:lpstr>Vybavovanie</vt:lpstr>
      <vt:lpstr>Uchovávanie/Zabúdanie</vt:lpstr>
      <vt:lpstr>Rozdelenie podľa trvanlivosti a kódovania</vt:lpstr>
      <vt:lpstr>Senzorická </vt:lpstr>
      <vt:lpstr>Krátkodobá</vt:lpstr>
      <vt:lpstr>Dlhodobá</vt:lpstr>
      <vt:lpstr>Zdroje</vt:lpstr>
      <vt:lpstr>Ďakujem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Viem, že na to zabudnem</dc:title>
  <dc:creator>Dana Vaľková</dc:creator>
  <cp:lastModifiedBy>Dana Vaľková</cp:lastModifiedBy>
  <cp:revision>17</cp:revision>
  <dcterms:created xsi:type="dcterms:W3CDTF">2023-04-23T16:14:32Z</dcterms:created>
  <dcterms:modified xsi:type="dcterms:W3CDTF">2023-04-23T21:50:29Z</dcterms:modified>
</cp:coreProperties>
</file>