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56" r:id="rId2"/>
    <p:sldId id="259" r:id="rId3"/>
    <p:sldId id="257" r:id="rId4"/>
    <p:sldId id="258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959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72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729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599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516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738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563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578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959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4139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442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A4A12-8D64-4FED-BF6C-0EC9CB1AE3AA}" type="datetimeFigureOut">
              <a:rPr lang="sk-SK" smtClean="0"/>
              <a:t>17. 3. 2021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92C0B-5803-47D6-8258-B6FC350CA1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8815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56AC40-9D87-4668-8276-F386E194D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7200" dirty="0">
                <a:solidFill>
                  <a:srgbClr val="C00000"/>
                </a:solidFill>
              </a:rPr>
              <a:t>Z</a:t>
            </a:r>
            <a:r>
              <a:rPr lang="sk-SK" sz="7200" dirty="0">
                <a:solidFill>
                  <a:srgbClr val="FF0000"/>
                </a:solidFill>
              </a:rPr>
              <a:t>v</a:t>
            </a:r>
            <a:r>
              <a:rPr lang="sk-SK" sz="7200" dirty="0">
                <a:solidFill>
                  <a:srgbClr val="FFC000"/>
                </a:solidFill>
              </a:rPr>
              <a:t>i</a:t>
            </a:r>
            <a:r>
              <a:rPr lang="sk-SK" sz="7200" dirty="0">
                <a:solidFill>
                  <a:srgbClr val="FFFF00"/>
                </a:solidFill>
              </a:rPr>
              <a:t>e</a:t>
            </a:r>
            <a:r>
              <a:rPr lang="sk-SK" sz="7200" dirty="0">
                <a:solidFill>
                  <a:srgbClr val="92D050"/>
                </a:solidFill>
              </a:rPr>
              <a:t>r</a:t>
            </a:r>
            <a:r>
              <a:rPr lang="sk-SK" sz="7200" dirty="0">
                <a:solidFill>
                  <a:srgbClr val="00B050"/>
                </a:solidFill>
              </a:rPr>
              <a:t>a</a:t>
            </a:r>
            <a:r>
              <a:rPr lang="sk-SK" sz="7200" dirty="0">
                <a:solidFill>
                  <a:srgbClr val="00B0F0"/>
                </a:solidFill>
              </a:rPr>
              <a:t>t</a:t>
            </a:r>
            <a:r>
              <a:rPr lang="sk-SK" sz="7200" dirty="0">
                <a:solidFill>
                  <a:srgbClr val="0070C0"/>
                </a:solidFill>
              </a:rPr>
              <a:t>á</a:t>
            </a:r>
            <a:r>
              <a:rPr lang="sk-SK" sz="7200" dirty="0">
                <a:solidFill>
                  <a:srgbClr val="C00000"/>
                </a:solidFill>
              </a:rPr>
              <a:t> </a:t>
            </a:r>
            <a:r>
              <a:rPr lang="sk-SK" sz="7200" dirty="0">
                <a:solidFill>
                  <a:srgbClr val="002060"/>
                </a:solidFill>
              </a:rPr>
              <a:t>Á</a:t>
            </a:r>
            <a:r>
              <a:rPr lang="sk-SK" sz="7200" dirty="0">
                <a:solidFill>
                  <a:srgbClr val="7030A0"/>
                </a:solidFill>
              </a:rPr>
              <a:t>z</a:t>
            </a:r>
            <a:r>
              <a:rPr lang="sk-SK" sz="7200" dirty="0">
                <a:solidFill>
                  <a:srgbClr val="C00000"/>
                </a:solidFill>
              </a:rPr>
              <a:t>i</a:t>
            </a:r>
            <a:r>
              <a:rPr lang="sk-SK" sz="72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BF719A-9D6B-4532-8F64-085C5152D7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1600" dirty="0">
                <a:solidFill>
                  <a:srgbClr val="FFFF00"/>
                </a:solidFill>
              </a:rPr>
              <a:t>Adela Vaľková 6. B</a:t>
            </a:r>
            <a:r>
              <a:rPr lang="en-GB" sz="1600" dirty="0">
                <a:solidFill>
                  <a:srgbClr val="FFFF00"/>
                </a:solidFill>
              </a:rPr>
              <a:t> </a:t>
            </a:r>
            <a:endParaRPr lang="sk-SK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23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E634B-0744-4D84-8BDC-8BA9BE9F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rgbClr val="92D050"/>
                </a:solidFill>
              </a:rPr>
              <a:t>Tropické lesy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AFC9254-DF62-404E-9B8A-53CFE34C6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b="1" dirty="0">
                <a:solidFill>
                  <a:srgbClr val="92D050"/>
                </a:solidFill>
              </a:rPr>
              <a:t>Tropické lesy</a:t>
            </a:r>
            <a:r>
              <a:rPr lang="sk-SK" sz="2000" dirty="0">
                <a:solidFill>
                  <a:srgbClr val="92D050"/>
                </a:solidFill>
              </a:rPr>
              <a:t> </a:t>
            </a:r>
            <a:r>
              <a:rPr lang="sk-SK" sz="2000" dirty="0"/>
              <a:t>sa vytvorili v juhovýchodnej a južnej Ázii vplyvom monzúnov. Príroda je v tej oblasti rozmanitejšia. Rastú tu aj mangrovy. Zo živočíchov tu žije jeden z najohrozenejších živočíchov Ázie, tiger bengálsky.</a:t>
            </a:r>
          </a:p>
          <a:p>
            <a:pPr marL="0" indent="0">
              <a:buNone/>
            </a:pPr>
            <a:br>
              <a:rPr lang="sk-SK" dirty="0"/>
            </a:br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2905566F-9008-471A-A645-10F1D243B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13" y="3306200"/>
            <a:ext cx="4261473" cy="283488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0873CA8-908C-477F-BB1E-BFFBF5988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868" y="3306200"/>
            <a:ext cx="5060119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90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767C97-0013-4D48-B220-464504177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accent1"/>
                </a:solidFill>
              </a:rPr>
              <a:t>Dažďové lesy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A0F33C-133B-47E1-B5E3-E0C89A370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b="1" dirty="0">
                <a:solidFill>
                  <a:schemeClr val="accent1"/>
                </a:solidFill>
              </a:rPr>
              <a:t>Dažďové lesy</a:t>
            </a:r>
            <a:r>
              <a:rPr lang="sk-SK" sz="2000" dirty="0"/>
              <a:t> majú najrozmanitejšiu prírodu zo všetkých typov krajín. V dažďovom lese tvoria rastliny poschodia. Nachádza sa tam veľa ešte neobjavených druhov (najmä hmyz). Okrem hmyzu vtákov a plazov sa tu nachádzajú rôzne cicavce aj primáty. S rastúcou nadmorskou výškou v pohoriach sa prejavuje zmena rastlinstva a živočíšstva. Medzi najohrozenejšie živočíchy Ázie patria pandy a tigre </a:t>
            </a:r>
            <a:r>
              <a:rPr lang="sk-SK" sz="2000" dirty="0" err="1"/>
              <a:t>usurijské</a:t>
            </a:r>
            <a:r>
              <a:rPr lang="sk-SK" sz="2000" dirty="0"/>
              <a:t>.</a:t>
            </a:r>
            <a:br>
              <a:rPr lang="sk-SK" sz="2000" dirty="0"/>
            </a:br>
            <a:endParaRPr lang="sk-SK" sz="20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EBD6309-184E-45D7-B783-2A4C7A251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971" y="3429000"/>
            <a:ext cx="4039110" cy="285914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EF5B373-CEAC-4ECA-BD0C-968A3F2CE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865" y="3419998"/>
            <a:ext cx="4303902" cy="286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D5169-7B6B-469D-A72E-223D5B53C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4186"/>
            <a:ext cx="9144000" cy="1012055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C00000"/>
                </a:solidFill>
              </a:rPr>
              <a:t>Ď</a:t>
            </a:r>
            <a:r>
              <a:rPr lang="sk-SK" dirty="0">
                <a:solidFill>
                  <a:srgbClr val="FF0000"/>
                </a:solidFill>
              </a:rPr>
              <a:t>a</a:t>
            </a:r>
            <a:r>
              <a:rPr lang="sk-SK" dirty="0">
                <a:solidFill>
                  <a:srgbClr val="FFC000"/>
                </a:solidFill>
              </a:rPr>
              <a:t>k</a:t>
            </a:r>
            <a:r>
              <a:rPr lang="sk-SK" dirty="0">
                <a:solidFill>
                  <a:srgbClr val="FFFF00"/>
                </a:solidFill>
              </a:rPr>
              <a:t>u</a:t>
            </a:r>
            <a:r>
              <a:rPr lang="sk-SK" dirty="0">
                <a:solidFill>
                  <a:srgbClr val="92D050"/>
                </a:solidFill>
              </a:rPr>
              <a:t>j</a:t>
            </a:r>
            <a:r>
              <a:rPr lang="sk-SK" dirty="0">
                <a:solidFill>
                  <a:srgbClr val="00B050"/>
                </a:solidFill>
              </a:rPr>
              <a:t>e</a:t>
            </a:r>
            <a:r>
              <a:rPr lang="sk-SK" dirty="0">
                <a:solidFill>
                  <a:srgbClr val="00B0F0"/>
                </a:solidFill>
              </a:rPr>
              <a:t>m</a:t>
            </a:r>
            <a:r>
              <a:rPr lang="sk-SK" dirty="0"/>
              <a:t> </a:t>
            </a:r>
            <a:r>
              <a:rPr lang="sk-SK" dirty="0">
                <a:solidFill>
                  <a:srgbClr val="0070C0"/>
                </a:solidFill>
              </a:rPr>
              <a:t>z</a:t>
            </a:r>
            <a:r>
              <a:rPr lang="sk-SK" dirty="0">
                <a:solidFill>
                  <a:srgbClr val="002060"/>
                </a:solidFill>
              </a:rPr>
              <a:t>a</a:t>
            </a:r>
            <a:r>
              <a:rPr lang="sk-SK" dirty="0"/>
              <a:t> </a:t>
            </a:r>
            <a:r>
              <a:rPr lang="sk-SK" dirty="0">
                <a:solidFill>
                  <a:srgbClr val="7030A0"/>
                </a:solidFill>
              </a:rPr>
              <a:t>p</a:t>
            </a:r>
            <a:r>
              <a:rPr lang="sk-SK" dirty="0">
                <a:solidFill>
                  <a:srgbClr val="002060"/>
                </a:solidFill>
              </a:rPr>
              <a:t>o</a:t>
            </a:r>
            <a:r>
              <a:rPr lang="sk-SK" dirty="0">
                <a:solidFill>
                  <a:srgbClr val="00B0F0"/>
                </a:solidFill>
              </a:rPr>
              <a:t>z</a:t>
            </a:r>
            <a:r>
              <a:rPr lang="sk-SK" dirty="0">
                <a:solidFill>
                  <a:srgbClr val="00B050"/>
                </a:solidFill>
              </a:rPr>
              <a:t>o</a:t>
            </a:r>
            <a:r>
              <a:rPr lang="sk-SK" dirty="0">
                <a:solidFill>
                  <a:srgbClr val="92D050"/>
                </a:solidFill>
              </a:rPr>
              <a:t>r</a:t>
            </a:r>
            <a:r>
              <a:rPr lang="sk-SK" dirty="0">
                <a:solidFill>
                  <a:srgbClr val="FFFF00"/>
                </a:solidFill>
              </a:rPr>
              <a:t>n</a:t>
            </a:r>
            <a:r>
              <a:rPr lang="sk-SK" dirty="0">
                <a:solidFill>
                  <a:srgbClr val="FFC000"/>
                </a:solidFill>
              </a:rPr>
              <a:t>o</a:t>
            </a:r>
            <a:r>
              <a:rPr lang="sk-SK" dirty="0">
                <a:solidFill>
                  <a:srgbClr val="FF0000"/>
                </a:solidFill>
              </a:rPr>
              <a:t>s</a:t>
            </a:r>
            <a:r>
              <a:rPr lang="sk-SK" dirty="0">
                <a:solidFill>
                  <a:srgbClr val="C00000"/>
                </a:solidFill>
              </a:rPr>
              <a:t>ť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2DDC08-679A-4A4C-9270-611620370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37549"/>
            <a:ext cx="9144000" cy="1655762"/>
          </a:xfrm>
        </p:spPr>
        <p:txBody>
          <a:bodyPr/>
          <a:lstStyle/>
          <a:p>
            <a:r>
              <a:rPr lang="sk-SK" dirty="0"/>
              <a:t>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979ECE7-909C-4504-AE51-D0412005C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1"/>
          <a:stretch/>
        </p:blipFill>
        <p:spPr>
          <a:xfrm>
            <a:off x="3480047" y="2068421"/>
            <a:ext cx="4876800" cy="32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AE0F1-A758-41B1-9595-C74728B6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Polárne oblasti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3D96C0-0A82-47CF-9EDA-B8348AD91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Polárne oblasti</a:t>
            </a:r>
            <a:r>
              <a:rPr lang="sk-SK" sz="2000" dirty="0"/>
              <a:t>  - tvoria ich ostrovy v Severnom ľadovom oceáne, sú po celý rok zamrznuté. Živočíšstvo sa prispôsobilo chladu. Sneh pokrýva počas celého roka pôdu a takmer znemožňuje aby tam rástli rastliny. Nedokážu sa dobre zakoreniť. Okrem silného mrazu je tam veľmi málo vody v kvapalnom stave. Všetky zvieratá sú teplokrvné. Väčšinu potravy im poskytuje more. Polárne živočíchy sa teda sústreďujú v úzkom páse pobrežia pri nezamrznutej hladine oceánu. Za potravou tam prichádza aj ľadový medveď. Okrem neho tam žijú mrože a rôzne druhy vtákov.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61C1602-E2DE-4A5D-AB34-C08A32839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799" y="3705611"/>
            <a:ext cx="3484080" cy="278726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7F1F852-ACD2-4DC3-8881-CF905E57E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208" y="3705611"/>
            <a:ext cx="4949975" cy="27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2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BC4D3-26B9-45EF-BCDE-770BCF635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8000" dirty="0">
                <a:solidFill>
                  <a:schemeClr val="accent1">
                    <a:lumMod val="75000"/>
                  </a:schemeClr>
                </a:solidFill>
              </a:rPr>
              <a:t>Tundra</a:t>
            </a:r>
          </a:p>
        </p:txBody>
      </p:sp>
      <p:pic>
        <p:nvPicPr>
          <p:cNvPr id="5" name="Zástupný objekt pre obrázok 4">
            <a:extLst>
              <a:ext uri="{FF2B5EF4-FFF2-40B4-BE49-F238E27FC236}">
                <a16:creationId xmlns:a16="http://schemas.microsoft.com/office/drawing/2014/main" id="{16DDF59C-8D3D-4A18-B310-5DBA2A227C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85" r="7785"/>
          <a:stretch>
            <a:fillRect/>
          </a:stretch>
        </p:blipFill>
        <p:spPr>
          <a:xfrm>
            <a:off x="6086180" y="3454702"/>
            <a:ext cx="3862635" cy="3049972"/>
          </a:xfrm>
          <a:prstGeom prst="rect">
            <a:avLst/>
          </a:prstGeom>
        </p:spPr>
      </p:pic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46B1A02-4DEC-49F5-B72C-8FCDB311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000" b="1" dirty="0">
                <a:solidFill>
                  <a:schemeClr val="accent1">
                    <a:lumMod val="75000"/>
                  </a:schemeClr>
                </a:solidFill>
              </a:rPr>
              <a:t>Tundra</a:t>
            </a:r>
            <a:r>
              <a:rPr lang="sk-SK" sz="2000" dirty="0"/>
              <a:t> sa tiahne od Uralu po Čukotský polostrov. Tiež tam je pôda trvalo zamrznutá. Už asi 50 cm pod povrchom je tu trvalo zamrznutá pôda </a:t>
            </a:r>
            <a:r>
              <a:rPr lang="sk-SK" sz="2000" dirty="0" err="1"/>
              <a:t>permafrost</a:t>
            </a:r>
            <a:r>
              <a:rPr lang="sk-SK" sz="2000" dirty="0"/>
              <a:t>. V lete sa síce vrchná časť roztopí, ale voda nemá kam vsiaknuť. Hromadí sa na povrchu a vytvára močariny s množstvom komárov. Rastú tam trávy, lišajníky machy. Zo živočíchov najmä sob arktický, líška polárna, zajac a sova snežná. Väčšina zvierat sa s príchodom zimy vydáva na juh.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FDF7DE5-F6B8-4EA6-9D58-C6D939F4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004" y="544690"/>
            <a:ext cx="3351983" cy="232594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303B1FE-AE59-492C-ADFF-17EB05AC2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966" y="711500"/>
            <a:ext cx="3589065" cy="269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67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9F68D-751D-4601-B862-9D68B09A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8000" dirty="0">
                <a:solidFill>
                  <a:schemeClr val="accent6">
                    <a:lumMod val="75000"/>
                  </a:schemeClr>
                </a:solidFill>
              </a:rPr>
              <a:t>Tajga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A1B87C-3A89-4108-BA55-70A7FB4A2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000" b="1" dirty="0">
                <a:solidFill>
                  <a:schemeClr val="accent6">
                    <a:lumMod val="75000"/>
                  </a:schemeClr>
                </a:solidFill>
              </a:rPr>
              <a:t>Tajga</a:t>
            </a:r>
            <a:r>
              <a:rPr lang="sk-SK" sz="2000" b="1" dirty="0"/>
              <a:t> </a:t>
            </a:r>
            <a:r>
              <a:rPr lang="sk-SK" sz="2000" dirty="0"/>
              <a:t>je pásmo ihličnatého lesa, ktoré sa rozprestiera na celom eurázijskom kontinente od Škandinávie po Ochotské more. Osobitne široká je tajga na východ od rieky Jenisej, kde zasahuje až do Mongolska. V tajge najviac rastie smrekovec. Ďalšími stromami sú jedľa, smrek a iné ihličnany. Hoci je tajga v zime niekoľko mesiacov pokrytá snehom, len málo živočíchov sa z nej sťahuje. Väčšina malých cicavcov a mnohé vtáky sa prispôsobili životu pod snehom. Práve semená ihličnatých stromov tvoria základnú potrava pre veľké množstvo zvierat. V tajge žijú medveď hnedý, vlk, líška, sob, bobor a iné zvery.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C2714F5-3409-4756-B52D-3FC90B70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87" y="3818196"/>
            <a:ext cx="4310061" cy="287112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DFA59C8-3AEF-4047-A086-070CA0E4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235" y="3541151"/>
            <a:ext cx="2189913" cy="164243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52FF532-199E-4508-A21F-F43F6CE28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480" y="5218983"/>
            <a:ext cx="2208668" cy="147034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D3C78B6-4347-460D-AAA5-B024A0513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413" y="3547889"/>
            <a:ext cx="2320635" cy="165345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7037577-70AB-4D44-9272-AA12BAD47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413" y="5218983"/>
            <a:ext cx="2890940" cy="15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8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5AD179-D3EA-4ECB-82A9-D9E7B0D3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accent6"/>
                </a:solidFill>
              </a:rPr>
              <a:t>Zmiešané a listnaté lesy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25ECCC-FC3B-4C31-9DC3-5E4A0D345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sz="2000" b="1" dirty="0">
                <a:solidFill>
                  <a:schemeClr val="accent6"/>
                </a:solidFill>
              </a:rPr>
              <a:t>Zmiešané a listnaté lesy</a:t>
            </a:r>
            <a:r>
              <a:rPr lang="sk-SK" sz="2000" b="1" dirty="0"/>
              <a:t> </a:t>
            </a:r>
            <a:r>
              <a:rPr lang="sk-SK" sz="2000" dirty="0"/>
              <a:t>majú</a:t>
            </a:r>
            <a:r>
              <a:rPr lang="sk-SK" sz="2000" b="1" dirty="0"/>
              <a:t> </a:t>
            </a:r>
            <a:r>
              <a:rPr lang="sk-SK" sz="2000" dirty="0"/>
              <a:t>najmä v Ázii dostatok zrážok a tvoria ich porasty dubov, bukov, javorov, kde žijú hlavne srny, jelene, vlky, hady a obojživelníky. Južná časť ihličnatého lesa prechádza do zmiešaných lesov až listnatých lesov mierneho pásma.</a:t>
            </a:r>
          </a:p>
          <a:p>
            <a:pPr marL="0" indent="0">
              <a:buNone/>
            </a:pPr>
            <a:br>
              <a:rPr lang="sk-SK" sz="2000" dirty="0"/>
            </a:br>
            <a:endParaRPr lang="sk-SK" sz="20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99B4866-565D-469A-A732-FD44E9D0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43" y="3263720"/>
            <a:ext cx="3853834" cy="289037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A945895-E464-453E-B4F6-78861DCDC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780" y="3286587"/>
            <a:ext cx="4351883" cy="289037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ACCDA13-F7E9-4530-A955-20EC81EA1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18" y="3263720"/>
            <a:ext cx="3264121" cy="293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93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418A3-EFF8-4D05-8180-00C523F7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Stepi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F838C11-7313-48BA-843B-C273D69F3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b="1" dirty="0"/>
              <a:t>Stepi sú </a:t>
            </a:r>
            <a:r>
              <a:rPr lang="sk-SK" sz="2000" dirty="0"/>
              <a:t>trávnaté oblasti pretvorené na pastviny, tvoria úzky pás v strednej Ázii v Kazachstane a Mongolsku. Podnebie sa vyznačuje horúcimi letami a chladnými zimami. V priebehu roka je tu nedostatok zrážok na rast stromov. Vegetačné obdobie je kratšie ako štyri mesiace. Stepné pôdy bývajú veľmi úrodné a v súčasnosti sú prerobené väčšinou na poľnohospodársku pôdu. Žijú tam hlodavce, dravé vtáky, zajace a mačkovité šelmy.</a:t>
            </a:r>
          </a:p>
          <a:p>
            <a:pPr marL="0" indent="0">
              <a:buNone/>
            </a:pPr>
            <a:br>
              <a:rPr lang="sk-SK" dirty="0"/>
            </a:b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12C0F07-5E61-484B-8FD7-34087B0B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02" y="3535557"/>
            <a:ext cx="4043143" cy="207548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7177DB6-7434-4F23-855B-30372BE28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819" y="3547887"/>
            <a:ext cx="3520555" cy="234612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B54A9BE-7210-46BE-B7F6-A66050265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006" y="3562278"/>
            <a:ext cx="2731161" cy="23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AD18E-025D-44D1-8F12-C428FE976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4">
                    <a:lumMod val="75000"/>
                  </a:schemeClr>
                </a:solidFill>
              </a:rPr>
              <a:t>Púšte a polopúšte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DE3E385-B0B4-4E0B-A071-6B9048279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sk-SK" altLang="sk-SK" b="1" dirty="0">
                <a:solidFill>
                  <a:schemeClr val="accent4">
                    <a:lumMod val="75000"/>
                  </a:schemeClr>
                </a:solidFill>
                <a:latin typeface="Muli"/>
              </a:rPr>
              <a:t>Púšte a polopúšte</a:t>
            </a:r>
            <a:r>
              <a:rPr lang="en-GB" altLang="sk-SK" b="1" dirty="0">
                <a:solidFill>
                  <a:schemeClr val="accent4">
                    <a:lumMod val="75000"/>
                  </a:schemeClr>
                </a:solidFill>
                <a:latin typeface="Muli"/>
              </a:rPr>
              <a:t> </a:t>
            </a:r>
            <a:r>
              <a:rPr lang="sk-SK" altLang="sk-SK" dirty="0">
                <a:latin typeface="Muli"/>
              </a:rPr>
              <a:t>sa tiahnu na východ od Kaspického mora a v zrážkovom tieni Himalájí. V púšťach Strednej Ázie teploty klesajú aj na ­30 stupňov Celzia. Sú tam najvýraznejšie rozdiely medzi letnými</a:t>
            </a:r>
            <a:r>
              <a:rPr lang="en-GB" altLang="sk-SK" dirty="0">
                <a:latin typeface="Muli"/>
              </a:rPr>
              <a:t> </a:t>
            </a:r>
            <a:r>
              <a:rPr lang="sk-SK" altLang="sk-SK" dirty="0">
                <a:latin typeface="Muli"/>
              </a:rPr>
              <a:t>a zimnými teplotami. Spôsobuje to vnútro kontinentálna poloha. V týchto oblastiach potrebujú živočíchy ochranu proti zimnému chladu rovnako ako proti letným horúčavám. Malé živočíchy ako hmyz obyčajne v zime 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sk-SK" altLang="sk-SK" dirty="0">
                <a:latin typeface="Muli"/>
              </a:rPr>
              <a:t>ustrnú a tiež veľa tamojších hrabavých cicavcov spí zimným 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sk-SK" altLang="sk-SK" dirty="0">
                <a:latin typeface="Muli"/>
              </a:rPr>
              <a:t>spánkom až do jari.</a:t>
            </a:r>
            <a:endParaRPr lang="sk-SK" altLang="sk-SK" dirty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br>
              <a:rPr lang="sk-SK" altLang="sk-SK" sz="1400" dirty="0">
                <a:latin typeface="Arial" panose="020B0604020202020204" pitchFamily="34" charset="0"/>
              </a:rPr>
            </a:br>
            <a:endParaRPr lang="sk-SK" altLang="sk-SK" sz="1400" dirty="0">
              <a:latin typeface="Arial" panose="020B0604020202020204" pitchFamily="34" charset="0"/>
            </a:endParaRPr>
          </a:p>
          <a:p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565760-9596-489C-AE80-C39EB47EF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57400"/>
            <a:ext cx="4188587" cy="2676042"/>
          </a:xfrm>
          <a:prstGeom prst="rect">
            <a:avLst/>
          </a:prstGeom>
        </p:spPr>
      </p:pic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4082DE29-BCF9-4F01-A1DB-5D74DDAFC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639" y="648068"/>
            <a:ext cx="6631618" cy="4918231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sk-SK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15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FEC5F2-51D9-4250-BB16-43AC92AE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rgbClr val="00B050"/>
                </a:solidFill>
              </a:rPr>
              <a:t>Subtropické lesy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31C9FD-B5F2-43C0-9D24-067C041F3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sz="2000" b="1" dirty="0">
                <a:solidFill>
                  <a:srgbClr val="00B050"/>
                </a:solidFill>
              </a:rPr>
              <a:t>Subtropické lesy</a:t>
            </a:r>
            <a:r>
              <a:rPr lang="sk-SK" sz="2000" dirty="0"/>
              <a:t> sa nachádzajú v oblasti subtropického pásma v Malej Ázii a to v krajinách ako Pakistan a Afganistan. Sú tam vždy zelené stromy, ktoré majú tvrdé a kožovité listy. To znamená, že sa z nich menej odparuje voda.</a:t>
            </a:r>
          </a:p>
          <a:p>
            <a:pPr marL="0" indent="0">
              <a:buNone/>
            </a:pPr>
            <a:br>
              <a:rPr lang="sk-SK" dirty="0"/>
            </a:br>
            <a:endParaRPr lang="sk-SK" dirty="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5E7B90F0-DCC7-4DEA-AC97-912CCCEF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583" y="2823163"/>
            <a:ext cx="3113011" cy="3113011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39DBFF01-A4D9-4E0D-8134-ECA8715F7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537" y="2888393"/>
            <a:ext cx="4481976" cy="298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3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7781A-FFA5-40DC-832C-8DD57606A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dirty="0">
                <a:solidFill>
                  <a:schemeClr val="accent4"/>
                </a:solidFill>
              </a:rPr>
              <a:t>Savany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93E4FD0-5EDF-4173-B778-9AF8136DE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b="1" dirty="0">
                <a:solidFill>
                  <a:schemeClr val="accent4"/>
                </a:solidFill>
              </a:rPr>
              <a:t>Savany</a:t>
            </a:r>
            <a:r>
              <a:rPr lang="sk-SK" sz="2000" dirty="0">
                <a:solidFill>
                  <a:schemeClr val="accent4"/>
                </a:solidFill>
              </a:rPr>
              <a:t> </a:t>
            </a:r>
            <a:r>
              <a:rPr lang="sk-SK" sz="2000" dirty="0"/>
              <a:t>sú trávnaté oblasti s občasnými stromami. Rastú hlavne akácie a </a:t>
            </a:r>
            <a:r>
              <a:rPr lang="sk-SK" sz="2000" dirty="0" err="1"/>
              <a:t>baobaby</a:t>
            </a:r>
            <a:r>
              <a:rPr lang="sk-SK" sz="2000" dirty="0"/>
              <a:t>. Striedajú sa tam obdobia sucha a dažďov. Zo živočíchov dominujú hlavne bylinožravce slon indický, rôzne druhy antilop a z mäsožravcov tiger indický. Savany sa rozprestierajú sa najmä na polostrove Predná India. V období sucha je savana vyschnutá a </a:t>
            </a:r>
            <a:r>
              <a:rPr lang="sk-SK" sz="2000" dirty="0" err="1"/>
              <a:t>živočíchyputujú</a:t>
            </a:r>
            <a:r>
              <a:rPr lang="sk-SK" sz="2000" dirty="0"/>
              <a:t> za zdrojom vody. Savany sú menej bohaté na druhy živočíchov ako savany v Afrike. V období dažďov je vlahy dostatok a savana rozkvitne.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7BA8F817-2B1B-44B5-BE8D-58E23B4A4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389" y="3536518"/>
            <a:ext cx="4675943" cy="311729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5A75EC28-A3DE-4D3C-9F26-48368A6A3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474" y="3313646"/>
            <a:ext cx="2225387" cy="33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82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</TotalTime>
  <Words>839</Words>
  <Application>Microsoft Office PowerPoint</Application>
  <PresentationFormat>Širokouhlá</PresentationFormat>
  <Paragraphs>32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Muli</vt:lpstr>
      <vt:lpstr>Office Theme</vt:lpstr>
      <vt:lpstr>Zvieratá Ázie</vt:lpstr>
      <vt:lpstr>Polárne oblasti</vt:lpstr>
      <vt:lpstr>Tundra</vt:lpstr>
      <vt:lpstr>Tajga</vt:lpstr>
      <vt:lpstr>Zmiešané a listnaté lesy</vt:lpstr>
      <vt:lpstr>Stepi</vt:lpstr>
      <vt:lpstr>Púšte a polopúšte</vt:lpstr>
      <vt:lpstr>Subtropické lesy</vt:lpstr>
      <vt:lpstr>Savany</vt:lpstr>
      <vt:lpstr>Tropické lesy</vt:lpstr>
      <vt:lpstr>Dažďové lesy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Zvieratá Ázie</dc:title>
  <dc:creator>hospodarske</dc:creator>
  <cp:lastModifiedBy>hospodarske</cp:lastModifiedBy>
  <cp:revision>26</cp:revision>
  <dcterms:created xsi:type="dcterms:W3CDTF">2021-03-10T17:18:36Z</dcterms:created>
  <dcterms:modified xsi:type="dcterms:W3CDTF">2021-03-17T11:49:06Z</dcterms:modified>
</cp:coreProperties>
</file>