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9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222" autoAdjust="0"/>
  </p:normalViewPr>
  <p:slideViewPr>
    <p:cSldViewPr snapToGrid="0">
      <p:cViewPr varScale="1">
        <p:scale>
          <a:sx n="68" d="100"/>
          <a:sy n="68" d="100"/>
        </p:scale>
        <p:origin x="12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3EC3C-5CB1-4513-B8EE-125E1804AE00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8EB48-232A-4825-8C4A-6E10D69479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160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Zakladove</a:t>
            </a:r>
            <a:r>
              <a:rPr lang="sk-SK" dirty="0"/>
              <a:t> pasy, </a:t>
            </a:r>
            <a:r>
              <a:rPr lang="sk-SK" dirty="0" err="1"/>
              <a:t>hromozvodove</a:t>
            </a:r>
            <a:r>
              <a:rPr lang="sk-SK" dirty="0"/>
              <a:t> pasy, </a:t>
            </a:r>
            <a:r>
              <a:rPr lang="sk-SK" dirty="0" err="1"/>
              <a:t>zaleju</a:t>
            </a:r>
            <a:r>
              <a:rPr lang="sk-SK" dirty="0"/>
              <a:t> sa </a:t>
            </a:r>
            <a:r>
              <a:rPr lang="sk-SK" dirty="0" err="1"/>
              <a:t>betonom</a:t>
            </a:r>
            <a:r>
              <a:rPr lang="sk-SK" dirty="0"/>
              <a:t>, voda, odpady, elektrina, plyn, </a:t>
            </a:r>
            <a:r>
              <a:rPr lang="sk-SK" dirty="0" err="1"/>
              <a:t>tvarnice</a:t>
            </a:r>
            <a:r>
              <a:rPr lang="sk-SK" dirty="0"/>
              <a:t> do </a:t>
            </a:r>
            <a:r>
              <a:rPr lang="sk-SK" dirty="0" err="1"/>
              <a:t>pozadovanej</a:t>
            </a:r>
            <a:r>
              <a:rPr lang="sk-SK" dirty="0"/>
              <a:t> </a:t>
            </a:r>
            <a:r>
              <a:rPr lang="sk-SK" dirty="0" err="1"/>
              <a:t>vysky</a:t>
            </a:r>
            <a:r>
              <a:rPr lang="sk-SK" dirty="0"/>
              <a:t>, </a:t>
            </a:r>
            <a:r>
              <a:rPr lang="sk-SK" dirty="0" err="1"/>
              <a:t>zaleju</a:t>
            </a:r>
            <a:r>
              <a:rPr lang="sk-SK" dirty="0"/>
              <a:t> sa </a:t>
            </a:r>
            <a:r>
              <a:rPr lang="sk-SK" dirty="0" err="1"/>
              <a:t>betonom</a:t>
            </a:r>
            <a:r>
              <a:rPr lang="sk-SK" dirty="0"/>
              <a:t>, vysype sa </a:t>
            </a:r>
            <a:r>
              <a:rPr lang="sk-SK" dirty="0" err="1"/>
              <a:t>kamenna</a:t>
            </a:r>
            <a:r>
              <a:rPr lang="sk-SK" dirty="0"/>
              <a:t> </a:t>
            </a:r>
            <a:r>
              <a:rPr lang="sk-SK" dirty="0" err="1"/>
              <a:t>drt</a:t>
            </a:r>
            <a:r>
              <a:rPr lang="sk-SK" dirty="0"/>
              <a:t>, </a:t>
            </a:r>
            <a:r>
              <a:rPr lang="sk-SK" dirty="0" err="1"/>
              <a:t>folia</a:t>
            </a:r>
            <a:r>
              <a:rPr lang="sk-SK" dirty="0"/>
              <a:t>, </a:t>
            </a:r>
            <a:r>
              <a:rPr lang="sk-SK" dirty="0" err="1"/>
              <a:t>kari</a:t>
            </a:r>
            <a:r>
              <a:rPr lang="sk-SK" dirty="0"/>
              <a:t> </a:t>
            </a:r>
            <a:r>
              <a:rPr lang="sk-SK" dirty="0" err="1"/>
              <a:t>rohoz</a:t>
            </a:r>
            <a:r>
              <a:rPr lang="sk-SK" dirty="0"/>
              <a:t>, </a:t>
            </a:r>
            <a:r>
              <a:rPr lang="sk-SK" dirty="0" err="1"/>
              <a:t>vestko</a:t>
            </a:r>
            <a:r>
              <a:rPr lang="sk-SK" dirty="0"/>
              <a:t> sa zaleje </a:t>
            </a:r>
            <a:r>
              <a:rPr lang="sk-SK" dirty="0" err="1"/>
              <a:t>betonom</a:t>
            </a:r>
            <a:endParaRPr lang="sk-SK" dirty="0"/>
          </a:p>
          <a:p>
            <a:r>
              <a:rPr lang="sk-SK" dirty="0"/>
              <a:t> </a:t>
            </a:r>
            <a:r>
              <a:rPr lang="sk-SK" dirty="0" err="1"/>
              <a:t>natiira</a:t>
            </a:r>
            <a:r>
              <a:rPr lang="sk-SK" dirty="0"/>
              <a:t> sa tekutou </a:t>
            </a:r>
            <a:r>
              <a:rPr lang="sk-SK" dirty="0" err="1"/>
              <a:t>hydroizolaciou</a:t>
            </a:r>
            <a:r>
              <a:rPr lang="sk-SK" dirty="0"/>
              <a:t> a navrch sa </a:t>
            </a:r>
            <a:r>
              <a:rPr lang="sk-SK" dirty="0" err="1"/>
              <a:t>dava</a:t>
            </a:r>
            <a:r>
              <a:rPr lang="sk-SK" dirty="0"/>
              <a:t> lepenka – ochrana proti </a:t>
            </a:r>
            <a:r>
              <a:rPr lang="sk-SK" dirty="0" err="1"/>
              <a:t>radonu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8EB48-232A-4825-8C4A-6E10D694793C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306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Vonkajsie</a:t>
            </a:r>
            <a:r>
              <a:rPr lang="sk-SK" dirty="0"/>
              <a:t> </a:t>
            </a:r>
            <a:r>
              <a:rPr lang="sk-SK" dirty="0" err="1"/>
              <a:t>oplastenie</a:t>
            </a:r>
            <a:r>
              <a:rPr lang="sk-SK" dirty="0"/>
              <a:t> – </a:t>
            </a:r>
            <a:r>
              <a:rPr lang="sk-SK" dirty="0" err="1"/>
              <a:t>farmacel</a:t>
            </a:r>
            <a:r>
              <a:rPr lang="sk-SK" dirty="0"/>
              <a:t> – </a:t>
            </a:r>
            <a:r>
              <a:rPr lang="sk-SK" dirty="0" err="1"/>
              <a:t>konstrukcny</a:t>
            </a:r>
            <a:r>
              <a:rPr lang="sk-SK" dirty="0"/>
              <a:t> </a:t>
            </a:r>
            <a:r>
              <a:rPr lang="sk-SK" dirty="0" err="1"/>
              <a:t>sadrokarton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8EB48-232A-4825-8C4A-6E10D694793C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551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8EB48-232A-4825-8C4A-6E10D694793C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816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Kvh</a:t>
            </a:r>
            <a:r>
              <a:rPr lang="sk-SK" dirty="0"/>
              <a:t> hranoly - </a:t>
            </a:r>
            <a:r>
              <a:rPr lang="sk-SK" dirty="0" err="1"/>
              <a:t>vyuzivane</a:t>
            </a:r>
            <a:r>
              <a:rPr lang="sk-SK" dirty="0"/>
              <a:t> na </a:t>
            </a:r>
            <a:r>
              <a:rPr lang="sk-SK" dirty="0" err="1"/>
              <a:t>obvodove</a:t>
            </a:r>
            <a:r>
              <a:rPr lang="sk-SK" dirty="0"/>
              <a:t> nosne </a:t>
            </a:r>
            <a:r>
              <a:rPr lang="sk-SK" dirty="0" err="1"/>
              <a:t>konstrukcie</a:t>
            </a:r>
            <a:r>
              <a:rPr lang="sk-SK" dirty="0"/>
              <a:t> a </a:t>
            </a:r>
            <a:r>
              <a:rPr lang="sk-SK" dirty="0" err="1"/>
              <a:t>konstrukcie</a:t>
            </a:r>
            <a:r>
              <a:rPr lang="sk-SK" dirty="0"/>
              <a:t> - </a:t>
            </a:r>
            <a:r>
              <a:rPr lang="sk-SK" dirty="0" err="1"/>
              <a:t>priecky</a:t>
            </a:r>
            <a:endParaRPr lang="sk-SK" dirty="0"/>
          </a:p>
          <a:p>
            <a:r>
              <a:rPr lang="sk-SK" dirty="0" err="1"/>
              <a:t>Bsh</a:t>
            </a:r>
            <a:r>
              <a:rPr lang="sk-SK" dirty="0"/>
              <a:t> hranoly- </a:t>
            </a:r>
            <a:r>
              <a:rPr lang="sk-SK" dirty="0" err="1"/>
              <a:t>specialne</a:t>
            </a:r>
            <a:r>
              <a:rPr lang="sk-SK" dirty="0"/>
              <a:t> lepene hranoly </a:t>
            </a:r>
            <a:r>
              <a:rPr lang="sk-SK" dirty="0" err="1"/>
              <a:t>kvh</a:t>
            </a:r>
            <a:r>
              <a:rPr lang="sk-SK" dirty="0"/>
              <a:t> na preklady nad okna, </a:t>
            </a:r>
            <a:r>
              <a:rPr lang="sk-SK" dirty="0" err="1"/>
              <a:t>portaly</a:t>
            </a:r>
            <a:r>
              <a:rPr lang="sk-SK" dirty="0"/>
              <a:t>, na </a:t>
            </a:r>
            <a:r>
              <a:rPr lang="sk-SK" dirty="0" err="1"/>
              <a:t>zataz</a:t>
            </a:r>
            <a:r>
              <a:rPr lang="sk-SK" dirty="0"/>
              <a:t> </a:t>
            </a:r>
          </a:p>
          <a:p>
            <a:r>
              <a:rPr lang="sk-SK" b="0" i="0" dirty="0"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C24=trieda pevnosti, je </a:t>
            </a:r>
            <a:r>
              <a:rPr lang="sk-SK" dirty="0"/>
              <a:t>charakteristickou pevnosťou v ohybe 24 N/mm2 a priemernou hodnotou modulu pružnosti v ohybe 11 000 N/mm2</a:t>
            </a:r>
          </a:p>
          <a:p>
            <a:r>
              <a:rPr lang="sk-SK" b="0" dirty="0" err="1">
                <a:latin typeface="Arial" panose="020B0604020202020204" pitchFamily="34" charset="0"/>
                <a:cs typeface="Arial" panose="020B0604020202020204" pitchFamily="34" charset="0"/>
              </a:rPr>
              <a:t>Spajanie</a:t>
            </a:r>
            <a:r>
              <a:rPr lang="sk-SK" b="0" dirty="0">
                <a:latin typeface="Arial" panose="020B0604020202020204" pitchFamily="34" charset="0"/>
                <a:cs typeface="Arial" panose="020B0604020202020204" pitchFamily="34" charset="0"/>
              </a:rPr>
              <a:t> hranolov- </a:t>
            </a:r>
            <a:r>
              <a:rPr lang="sk-SK" b="0" dirty="0" err="1">
                <a:latin typeface="Arial" panose="020B0604020202020204" pitchFamily="34" charset="0"/>
                <a:cs typeface="Arial" panose="020B0604020202020204" pitchFamily="34" charset="0"/>
              </a:rPr>
              <a:t>konstrukcne</a:t>
            </a:r>
            <a:r>
              <a:rPr lang="sk-SK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0" dirty="0" err="1">
                <a:latin typeface="Arial" panose="020B0604020202020204" pitchFamily="34" charset="0"/>
                <a:cs typeface="Arial" panose="020B0604020202020204" pitchFamily="34" charset="0"/>
              </a:rPr>
              <a:t>vruty</a:t>
            </a:r>
            <a:r>
              <a:rPr lang="sk-SK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b="0" dirty="0" err="1">
                <a:latin typeface="Arial" panose="020B0604020202020204" pitchFamily="34" charset="0"/>
                <a:cs typeface="Arial" panose="020B0604020202020204" pitchFamily="34" charset="0"/>
              </a:rPr>
              <a:t>konstrukcne</a:t>
            </a:r>
            <a:r>
              <a:rPr lang="sk-SK" b="0" dirty="0">
                <a:latin typeface="Arial" panose="020B0604020202020204" pitchFamily="34" charset="0"/>
                <a:cs typeface="Arial" panose="020B0604020202020204" pitchFamily="34" charset="0"/>
              </a:rPr>
              <a:t> klince, </a:t>
            </a:r>
            <a:r>
              <a:rPr lang="sk-SK" b="0" dirty="0" err="1">
                <a:latin typeface="Arial" panose="020B0604020202020204" pitchFamily="34" charset="0"/>
                <a:cs typeface="Arial" panose="020B0604020202020204" pitchFamily="34" charset="0"/>
              </a:rPr>
              <a:t>konst</a:t>
            </a:r>
            <a:r>
              <a:rPr lang="sk-SK" b="0" dirty="0">
                <a:latin typeface="Arial" panose="020B0604020202020204" pitchFamily="34" charset="0"/>
                <a:cs typeface="Arial" panose="020B0604020202020204" pitchFamily="34" charset="0"/>
              </a:rPr>
              <a:t>. lepidlo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8EB48-232A-4825-8C4A-6E10D694793C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9809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Rekuperacia</a:t>
            </a:r>
            <a:r>
              <a:rPr lang="sk-SK" dirty="0"/>
              <a:t> – riadene vetranie, </a:t>
            </a:r>
            <a:r>
              <a:rPr lang="sk-SK" dirty="0" err="1"/>
              <a:t>zabezpecuje</a:t>
            </a:r>
            <a:r>
              <a:rPr lang="sk-SK" dirty="0"/>
              <a:t> </a:t>
            </a:r>
            <a:r>
              <a:rPr lang="sk-SK" dirty="0" err="1"/>
              <a:t>privod</a:t>
            </a:r>
            <a:r>
              <a:rPr lang="sk-SK" dirty="0"/>
              <a:t> </a:t>
            </a:r>
            <a:r>
              <a:rPr lang="sk-SK" dirty="0" err="1"/>
              <a:t>vonkajsieho</a:t>
            </a:r>
            <a:r>
              <a:rPr lang="sk-SK" dirty="0"/>
              <a:t> </a:t>
            </a:r>
            <a:r>
              <a:rPr lang="sk-SK" dirty="0" err="1"/>
              <a:t>cerstveho</a:t>
            </a:r>
            <a:r>
              <a:rPr lang="sk-SK" dirty="0"/>
              <a:t> vzduchu a </a:t>
            </a:r>
            <a:r>
              <a:rPr lang="sk-SK" dirty="0" err="1"/>
              <a:t>zaroven</a:t>
            </a:r>
            <a:r>
              <a:rPr lang="sk-SK" dirty="0"/>
              <a:t> odvod </a:t>
            </a:r>
            <a:r>
              <a:rPr lang="sk-SK" dirty="0" err="1"/>
              <a:t>odpadoveho</a:t>
            </a:r>
            <a:r>
              <a:rPr lang="sk-SK" dirty="0"/>
              <a:t> vzduchu von z domu, v zime </a:t>
            </a:r>
            <a:r>
              <a:rPr lang="sk-SK" dirty="0" err="1"/>
              <a:t>vyhoda</a:t>
            </a:r>
            <a:r>
              <a:rPr lang="sk-SK" dirty="0"/>
              <a:t> vetrania so </a:t>
            </a:r>
            <a:r>
              <a:rPr lang="sk-SK" dirty="0" err="1"/>
              <a:t>spetnym</a:t>
            </a:r>
            <a:r>
              <a:rPr lang="sk-SK" dirty="0"/>
              <a:t> </a:t>
            </a:r>
            <a:r>
              <a:rPr lang="sk-SK" dirty="0" err="1"/>
              <a:t>ziskavanim</a:t>
            </a:r>
            <a:r>
              <a:rPr lang="sk-SK" dirty="0"/>
              <a:t> tepla, </a:t>
            </a:r>
            <a:r>
              <a:rPr lang="sk-SK" dirty="0" err="1"/>
              <a:t>ucinnost</a:t>
            </a:r>
            <a:r>
              <a:rPr lang="sk-SK" dirty="0"/>
              <a:t> 80%</a:t>
            </a:r>
          </a:p>
          <a:p>
            <a:r>
              <a:rPr lang="sk-SK" dirty="0" err="1"/>
              <a:t>Fotovoltaika</a:t>
            </a:r>
            <a:r>
              <a:rPr lang="sk-SK" dirty="0"/>
              <a:t> – panely, </a:t>
            </a:r>
            <a:r>
              <a:rPr lang="sk-SK" dirty="0" err="1"/>
              <a:t>vyroba</a:t>
            </a:r>
            <a:r>
              <a:rPr lang="sk-SK" dirty="0"/>
              <a:t> </a:t>
            </a:r>
            <a:r>
              <a:rPr lang="sk-SK" dirty="0" err="1"/>
              <a:t>el</a:t>
            </a:r>
            <a:r>
              <a:rPr lang="sk-SK" dirty="0"/>
              <a:t> energie zo </a:t>
            </a:r>
            <a:r>
              <a:rPr lang="sk-SK" dirty="0" err="1"/>
              <a:t>slnecných</a:t>
            </a:r>
            <a:r>
              <a:rPr lang="sk-SK" dirty="0"/>
              <a:t> </a:t>
            </a:r>
            <a:r>
              <a:rPr lang="sk-SK" dirty="0" err="1"/>
              <a:t>lúcov</a:t>
            </a:r>
            <a:r>
              <a:rPr lang="sk-SK" dirty="0"/>
              <a:t>, energia putuje napr. do </a:t>
            </a:r>
            <a:r>
              <a:rPr lang="sk-SK" dirty="0" err="1"/>
              <a:t>boilera</a:t>
            </a:r>
            <a:r>
              <a:rPr lang="sk-SK" dirty="0"/>
              <a:t> na ohrev vody ktorý ohrieva vodu </a:t>
            </a:r>
            <a:r>
              <a:rPr lang="sk-SK" dirty="0" err="1"/>
              <a:t>spiralou</a:t>
            </a:r>
            <a:r>
              <a:rPr lang="sk-SK" dirty="0"/>
              <a:t> alebo do </a:t>
            </a:r>
            <a:r>
              <a:rPr lang="sk-SK" dirty="0" err="1"/>
              <a:t>elekrických</a:t>
            </a:r>
            <a:r>
              <a:rPr lang="sk-SK" dirty="0"/>
              <a:t> </a:t>
            </a:r>
            <a:r>
              <a:rPr lang="sk-SK" dirty="0" err="1"/>
              <a:t>spotrebicov</a:t>
            </a:r>
            <a:r>
              <a:rPr lang="sk-SK" dirty="0"/>
              <a:t>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8EB48-232A-4825-8C4A-6E10D694793C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378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Samonosný- </a:t>
            </a:r>
            <a:r>
              <a:rPr lang="sk-SK" dirty="0" err="1"/>
              <a:t>moze</a:t>
            </a:r>
            <a:r>
              <a:rPr lang="sk-SK" dirty="0"/>
              <a:t> </a:t>
            </a:r>
            <a:r>
              <a:rPr lang="sk-SK" dirty="0" err="1"/>
              <a:t>stat</a:t>
            </a:r>
            <a:r>
              <a:rPr lang="sk-SK" dirty="0"/>
              <a:t> len na obvodových stenách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8EB48-232A-4825-8C4A-6E10D694793C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1405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8EB48-232A-4825-8C4A-6E10D694793C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11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35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850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79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44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220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545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3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923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84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998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31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735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46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23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121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76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79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021FF6-8F59-4C62-8EDF-417BF7B2B548}" type="datetimeFigureOut">
              <a:rPr lang="sk-SK" smtClean="0"/>
              <a:t>17. 1. 2023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ADD8FE-C6EC-451A-A195-2200BB819D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717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estavby.cz/jak-se-stavi-drevostavba/projekty-drevostavby-zakladova-deska-6659.html" TargetMode="External"/><Relationship Id="rId2" Type="http://schemas.openxmlformats.org/officeDocument/2006/relationships/hyperlink" Target="https://sk.wikipedia.org/wiki/Drevostavb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cose.sk/sk/drevodom/izolacie-v-drevostavbach/" TargetMode="External"/><Relationship Id="rId4" Type="http://schemas.openxmlformats.org/officeDocument/2006/relationships/hyperlink" Target="https://www.easysun.sk/single-post/2017/09/27/z-&#269;oho-sa-sklad&#225;-fotovoltaick&#225;-elektr&#225;re&#328;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429F2-369C-67B4-43C3-0CFA4E76CD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Drevostavby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BB79BA-8EF9-DDFE-9833-D5EAB466A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Filip Vavrek 2.B</a:t>
            </a:r>
          </a:p>
        </p:txBody>
      </p:sp>
    </p:spTree>
    <p:extLst>
      <p:ext uri="{BB962C8B-B14F-4D97-AF65-F5344CB8AC3E}">
        <p14:creationId xmlns:p14="http://schemas.microsoft.com/office/powerpoint/2010/main" val="25851121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E6DC0-7697-52A5-1ED6-6C7362DA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Nevýhody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6BD35C-188C-379C-A601-9D23032EA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väzníkový krov musí vyrobiť certifikovaná firma</a:t>
            </a:r>
          </a:p>
          <a:p>
            <a:r>
              <a:rPr lang="sk-SK" dirty="0"/>
              <a:t>pri použití veľmi kvalitných materiálov vysoká cena </a:t>
            </a:r>
          </a:p>
        </p:txBody>
      </p:sp>
    </p:spTree>
    <p:extLst>
      <p:ext uri="{BB962C8B-B14F-4D97-AF65-F5344CB8AC3E}">
        <p14:creationId xmlns:p14="http://schemas.microsoft.com/office/powerpoint/2010/main" val="254430625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5D8DC-DB84-3082-D5D7-9AE82773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5EE462-4A7E-1096-149A-DBBA603E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https://sk.wikipedia.org/wiki/Drevostavba</a:t>
            </a:r>
            <a:endParaRPr lang="sk-SK" dirty="0"/>
          </a:p>
          <a:p>
            <a:r>
              <a:rPr lang="sk-SK" dirty="0">
                <a:hlinkClick r:id="rId3"/>
              </a:rPr>
              <a:t>https://www.ceskestavby.cz/jak-se-stavi-drevostavba/projekty-drevostavby-zakladova-deska-6659.html</a:t>
            </a:r>
            <a:endParaRPr lang="sk-SK" dirty="0"/>
          </a:p>
          <a:p>
            <a:r>
              <a:rPr lang="sk-SK" dirty="0">
                <a:hlinkClick r:id="rId4"/>
              </a:rPr>
              <a:t>https://www.easysun.sk/single-post/2017/09/27/z-čoho-sa-skladá-fotovoltaická-elektráreň</a:t>
            </a:r>
            <a:endParaRPr lang="sk-SK" dirty="0"/>
          </a:p>
          <a:p>
            <a:r>
              <a:rPr lang="sk-SK" dirty="0">
                <a:hlinkClick r:id="rId5"/>
              </a:rPr>
              <a:t>https://www.ecose.sk/sk/drevodom/izolacie-v-drevostavbach/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495180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1B672-5241-857F-9117-292690ED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828801"/>
          </a:xfrm>
        </p:spPr>
        <p:txBody>
          <a:bodyPr>
            <a:normAutofit/>
          </a:bodyPr>
          <a:lstStyle/>
          <a:p>
            <a:r>
              <a:rPr lang="sk-SK" sz="6600" dirty="0"/>
              <a:t>Ďakujem za pozornosť!</a:t>
            </a:r>
          </a:p>
        </p:txBody>
      </p:sp>
    </p:spTree>
    <p:extLst>
      <p:ext uri="{BB962C8B-B14F-4D97-AF65-F5344CB8AC3E}">
        <p14:creationId xmlns:p14="http://schemas.microsoft.com/office/powerpoint/2010/main" val="25430982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BD252-DF88-205C-A160-26FC3F8C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sú to drevostavby?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4386EE-0EF0-3566-1D6E-F28DA94D3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hlavná nosná konštrukcia je z dreva</a:t>
            </a:r>
          </a:p>
          <a:p>
            <a:r>
              <a:rPr lang="sk-SK" dirty="0"/>
              <a:t>bytové stavby, priemyselné, verejné, športové haly</a:t>
            </a:r>
          </a:p>
          <a:p>
            <a:r>
              <a:rPr lang="sk-SK" dirty="0"/>
              <a:t> sú ekologické </a:t>
            </a:r>
          </a:p>
          <a:p>
            <a:r>
              <a:rPr lang="sk-SK" dirty="0"/>
              <a:t> konkurujú stavbám z ocele a betónu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111904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1E88C-A8F7-65CF-B771-41851867B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Stavebné postupy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E987F88-E5EF-0023-2793-4D20AF2E7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58907"/>
            <a:ext cx="9601196" cy="4099937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projektová dokumentácia</a:t>
            </a:r>
          </a:p>
          <a:p>
            <a:r>
              <a:rPr lang="sk-SK" dirty="0"/>
              <a:t>výkop základov</a:t>
            </a:r>
          </a:p>
          <a:p>
            <a:r>
              <a:rPr lang="sk-SK" dirty="0"/>
              <a:t>uloženie inžinierskych sietí </a:t>
            </a:r>
          </a:p>
          <a:p>
            <a:r>
              <a:rPr lang="sk-SK" dirty="0"/>
              <a:t>základová doska - debniace tvárnice - v tvare pôdorysu stavby </a:t>
            </a:r>
          </a:p>
          <a:p>
            <a:pPr marL="0" indent="0">
              <a:buNone/>
            </a:pPr>
            <a:r>
              <a:rPr lang="sk-SK" dirty="0"/>
              <a:t>                              - železo-betón 15cm</a:t>
            </a:r>
          </a:p>
          <a:p>
            <a:r>
              <a:rPr lang="sk-SK" dirty="0"/>
              <a:t>hydroizolácia </a:t>
            </a:r>
          </a:p>
          <a:p>
            <a:r>
              <a:rPr lang="sk-SK" dirty="0"/>
              <a:t>obvodová drevená konštrukcia</a:t>
            </a:r>
          </a:p>
          <a:p>
            <a:r>
              <a:rPr lang="sk-SK" dirty="0"/>
              <a:t>montáž väzníkového krovu (strecha)</a:t>
            </a:r>
          </a:p>
          <a:p>
            <a:r>
              <a:rPr lang="sk-SK" dirty="0"/>
              <a:t>strešná fólia – debnenie</a:t>
            </a:r>
          </a:p>
          <a:p>
            <a:r>
              <a:rPr lang="sk-SK" dirty="0"/>
              <a:t>plechová, škridlová krytina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4254FF5-4F39-9DE7-25AB-6BF02BB23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844" y="809224"/>
            <a:ext cx="1168399" cy="207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F82E8E4-9C2A-4ACE-AC20-61CCFD10B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54" y="3059285"/>
            <a:ext cx="3160889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5D67C3D-A518-AC06-D70C-3D90EDD59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935" y="4352212"/>
            <a:ext cx="3160889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2388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DC0EE-237F-17F1-E596-01879A44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Stavebné postupy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7C9072-B03B-7930-8D36-3B8E8B4EB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38400"/>
            <a:ext cx="9601196" cy="3815644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vonkajšie opláštenie</a:t>
            </a:r>
          </a:p>
          <a:p>
            <a:r>
              <a:rPr lang="sk-SK" dirty="0"/>
              <a:t>montáž okien </a:t>
            </a:r>
          </a:p>
          <a:p>
            <a:r>
              <a:rPr lang="sk-SK" dirty="0"/>
              <a:t>vonkajšie zateplenie </a:t>
            </a:r>
          </a:p>
          <a:p>
            <a:r>
              <a:rPr lang="sk-SK" dirty="0"/>
              <a:t>fasáda (omietka, drevo)</a:t>
            </a:r>
          </a:p>
          <a:p>
            <a:r>
              <a:rPr lang="sk-SK" dirty="0"/>
              <a:t>vnútorná izolácia</a:t>
            </a:r>
          </a:p>
          <a:p>
            <a:r>
              <a:rPr lang="sk-SK" dirty="0"/>
              <a:t>stavba priečok </a:t>
            </a:r>
          </a:p>
          <a:p>
            <a:r>
              <a:rPr lang="sk-SK" dirty="0"/>
              <a:t>elektro, voda inštalácie</a:t>
            </a:r>
          </a:p>
          <a:p>
            <a:r>
              <a:rPr lang="sk-SK" dirty="0"/>
              <a:t>vnútorné omietky, maľovanie</a:t>
            </a:r>
          </a:p>
          <a:p>
            <a:r>
              <a:rPr lang="sk-SK" dirty="0"/>
              <a:t>finalizácie (nábytok)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30937A0-1031-1E74-4BD3-0D21B16EA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47" y="738010"/>
            <a:ext cx="3185971" cy="179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0F231DC-9947-A620-F588-82BD0F6E5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17" y="2661353"/>
            <a:ext cx="3185971" cy="179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6202385-9BDD-7581-4270-85A080D3C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62" y="4083759"/>
            <a:ext cx="3185971" cy="179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70950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D2B7DF-1D77-85A1-B21D-BA4E69DC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Izolácia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04B9A3-12B4-BB41-316B-C2567D637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rgbClr val="202122"/>
                </a:solidFill>
              </a:rPr>
              <a:t>d</a:t>
            </a:r>
            <a:r>
              <a:rPr lang="sk-SK" b="0" i="0" dirty="0">
                <a:solidFill>
                  <a:srgbClr val="202122"/>
                </a:solidFill>
                <a:effectLst/>
              </a:rPr>
              <a:t>revená konštrukcia pri dôslednom vyhotovení a dôslednom            zaizolovaní spĺňa podmienky nízkoenergetickej stavby</a:t>
            </a:r>
          </a:p>
          <a:p>
            <a:r>
              <a:rPr lang="sk-SK" dirty="0">
                <a:solidFill>
                  <a:srgbClr val="202122"/>
                </a:solidFill>
              </a:rPr>
              <a:t>najvhodnejšie izolanty – minerálne vaty – „drevo môže dýchať“</a:t>
            </a:r>
            <a:endParaRPr lang="sk-SK" b="0" i="0" dirty="0">
              <a:solidFill>
                <a:srgbClr val="202122"/>
              </a:solidFill>
              <a:effectLst/>
            </a:endParaRPr>
          </a:p>
          <a:p>
            <a:r>
              <a:rPr lang="sk-SK" dirty="0">
                <a:solidFill>
                  <a:srgbClr val="202122"/>
                </a:solidFill>
              </a:rPr>
              <a:t>m</a:t>
            </a:r>
            <a:r>
              <a:rPr lang="sk-SK" b="0" i="0" dirty="0">
                <a:solidFill>
                  <a:srgbClr val="202122"/>
                </a:solidFill>
                <a:effectLst/>
              </a:rPr>
              <a:t>ajú vysoký tepelný odpor - minimalizujú tepelné straty</a:t>
            </a:r>
          </a:p>
          <a:p>
            <a:r>
              <a:rPr lang="sk-SK" dirty="0">
                <a:solidFill>
                  <a:srgbClr val="202122"/>
                </a:solidFill>
              </a:rPr>
              <a:t>v</a:t>
            </a:r>
            <a:r>
              <a:rPr lang="sk-SK" b="0" i="0" dirty="0">
                <a:solidFill>
                  <a:srgbClr val="202122"/>
                </a:solidFill>
                <a:effectLst/>
              </a:rPr>
              <a:t> zimnom období sa objekt rýchlo vykúri a v lete je dobrým                  tepelným izolantom</a:t>
            </a:r>
          </a:p>
          <a:p>
            <a:r>
              <a:rPr lang="sk-SK" dirty="0">
                <a:solidFill>
                  <a:srgbClr val="202122"/>
                </a:solidFill>
              </a:rPr>
              <a:t>dôležitá je tepelná izolácia podláh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53FFD38-39EE-3C59-4504-EE5ED7B2F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5256" y="3330143"/>
            <a:ext cx="3534677" cy="198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23881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5BEFC-05B2-099A-1707-B97DCBD3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Vhodné druhy dreva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FDA7E0-9DA9-D6F6-3DF9-5E3E53F2C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361398"/>
            <a:ext cx="9601196" cy="3514470"/>
          </a:xfrm>
        </p:spPr>
        <p:txBody>
          <a:bodyPr/>
          <a:lstStyle/>
          <a:p>
            <a:r>
              <a:rPr lang="sk-SK" dirty="0"/>
              <a:t>smrek a jedľa </a:t>
            </a:r>
          </a:p>
          <a:p>
            <a:r>
              <a:rPr lang="sk-SK" dirty="0"/>
              <a:t>dokonale vysušené a certifikované drevo </a:t>
            </a:r>
          </a:p>
          <a:p>
            <a:r>
              <a:rPr lang="sk-SK" dirty="0"/>
              <a:t>KVH a BSH hranoly - s certifikáciou c24</a:t>
            </a:r>
          </a:p>
          <a:p>
            <a:r>
              <a:rPr lang="sk-SK" dirty="0"/>
              <a:t>vhodné nátery na ochranu proti plesniam, škodcom, ...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5F41A9A-AADA-35D2-3C1C-5A05972EA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777" y="4334933"/>
            <a:ext cx="5845934" cy="187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30995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9781C-9149-B05B-9AC8-9E27A24DF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Technické vybavenie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86F5318-CBBD-D925-005F-7643E8A0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rekuperácia – cirkulácia vzduchu</a:t>
            </a:r>
          </a:p>
          <a:p>
            <a:r>
              <a:rPr lang="sk-SK" dirty="0" err="1"/>
              <a:t>fotovoltaika</a:t>
            </a:r>
            <a:r>
              <a:rPr lang="sk-SK" dirty="0"/>
              <a:t> – ohrev vody</a:t>
            </a:r>
          </a:p>
          <a:p>
            <a:r>
              <a:rPr lang="sk-SK" dirty="0"/>
              <a:t>kúrenie – podlahové kúrenie, krb, ...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F504CAB-4B49-4CA6-E08B-F1ABA37B1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700" y="3440836"/>
            <a:ext cx="3884786" cy="219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1AC5ADC-E89C-7CF0-975B-BB95B3ECB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433" y="1081459"/>
            <a:ext cx="3466736" cy="256485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BEDBFC8-1CF1-0D7F-5E15-4FEEE9A36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084" y="4141613"/>
            <a:ext cx="3497045" cy="19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19011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795ECC-70B7-2D6B-1546-4B6BC31B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Výhody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9286D30-44DA-F160-7AAB-C46DCA30D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>
                <a:solidFill>
                  <a:srgbClr val="202122"/>
                </a:solidFill>
              </a:rPr>
              <a:t>d</a:t>
            </a:r>
            <a:r>
              <a:rPr lang="sk-SK" b="0" i="0" dirty="0">
                <a:solidFill>
                  <a:srgbClr val="202122"/>
                </a:solidFill>
                <a:effectLst/>
              </a:rPr>
              <a:t>revo je zdravotne nezávadný materiál</a:t>
            </a:r>
          </a:p>
          <a:p>
            <a:r>
              <a:rPr lang="sk-SK" dirty="0">
                <a:solidFill>
                  <a:srgbClr val="202122"/>
                </a:solidFill>
              </a:rPr>
              <a:t>rýchla montáž konštrukcie</a:t>
            </a:r>
          </a:p>
          <a:p>
            <a:r>
              <a:rPr lang="sk-SK" dirty="0">
                <a:solidFill>
                  <a:srgbClr val="202122"/>
                </a:solidFill>
              </a:rPr>
              <a:t>d</a:t>
            </a:r>
            <a:r>
              <a:rPr lang="sk-SK" b="0" i="0" dirty="0">
                <a:solidFill>
                  <a:srgbClr val="202122"/>
                </a:solidFill>
                <a:effectLst/>
              </a:rPr>
              <a:t>revostavby majú v porovnaní s inými konštrukciami aj tepelno-technické vlastnosti lepšie ako klasické murované konštrukcie </a:t>
            </a:r>
          </a:p>
          <a:p>
            <a:r>
              <a:rPr lang="sk-SK" dirty="0"/>
              <a:t>prijemná klíma vo všetkých ročných obdobiach</a:t>
            </a:r>
            <a:endParaRPr lang="sk-SK" b="0" i="0" dirty="0">
              <a:solidFill>
                <a:srgbClr val="202122"/>
              </a:solidFill>
              <a:effectLst/>
            </a:endParaRPr>
          </a:p>
          <a:p>
            <a:r>
              <a:rPr lang="sk-SK" dirty="0">
                <a:solidFill>
                  <a:srgbClr val="202122"/>
                </a:solidFill>
              </a:rPr>
              <a:t>p</a:t>
            </a:r>
            <a:r>
              <a:rPr lang="sk-SK" b="0" i="0" dirty="0">
                <a:solidFill>
                  <a:srgbClr val="202122"/>
                </a:solidFill>
                <a:effectLst/>
              </a:rPr>
              <a:t>ri výstavbe sa na rozdiel od betónových konštrukcií odbúrava mokrý proces výstavby- urýchľuje dobu výstavby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5230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1F65B-01D0-12E2-D8D5-D65969825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Výhody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D4448B-0208-C60B-F59B-0F13AFC83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drevený väzníkový krov je zo suchého dreva, je samonosný</a:t>
            </a:r>
          </a:p>
          <a:p>
            <a:r>
              <a:rPr lang="sk-SK" dirty="0"/>
              <a:t> životnosť porovnateľná až dlhšia ako murované stavby</a:t>
            </a:r>
          </a:p>
          <a:p>
            <a:r>
              <a:rPr lang="sk-SK" dirty="0"/>
              <a:t>prijemná klíma vo všetkých ročných obdobiach</a:t>
            </a:r>
          </a:p>
          <a:p>
            <a:r>
              <a:rPr lang="sk-SK" b="0" i="0" dirty="0">
                <a:solidFill>
                  <a:srgbClr val="202122"/>
                </a:solidFill>
                <a:effectLst/>
              </a:rPr>
              <a:t>okamžitá únosnosť - odbúrava sa doba tuhnutia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7BBF4B58-D23A-9C8F-8AEB-156772113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2" y="3899431"/>
            <a:ext cx="3513664" cy="19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7109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írodný">
  <a:themeElements>
    <a:clrScheme name="Prírodn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Prírodn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rírodn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365</TotalTime>
  <Words>551</Words>
  <Application>Microsoft Office PowerPoint</Application>
  <PresentationFormat>Širokouhlá</PresentationFormat>
  <Paragraphs>86</Paragraphs>
  <Slides>12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Calibri</vt:lpstr>
      <vt:lpstr>Garamond</vt:lpstr>
      <vt:lpstr>Prírodný</vt:lpstr>
      <vt:lpstr>Drevostavby</vt:lpstr>
      <vt:lpstr>Čo sú to drevostavby?</vt:lpstr>
      <vt:lpstr>Stavebné postupy</vt:lpstr>
      <vt:lpstr>Stavebné postupy</vt:lpstr>
      <vt:lpstr>Izolácia</vt:lpstr>
      <vt:lpstr>Vhodné druhy dreva</vt:lpstr>
      <vt:lpstr>Technické vybavenie</vt:lpstr>
      <vt:lpstr>Výhody</vt:lpstr>
      <vt:lpstr>Výhody</vt:lpstr>
      <vt:lpstr>Nevýhody </vt:lpstr>
      <vt:lpstr>Zdroje</vt:lpstr>
      <vt:lpstr>Ďakujem za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Drevostavby</dc:title>
  <dc:creator>Filip Vavrek</dc:creator>
  <cp:lastModifiedBy>Filip Vavrek</cp:lastModifiedBy>
  <cp:revision>9</cp:revision>
  <dcterms:created xsi:type="dcterms:W3CDTF">2023-01-13T23:39:14Z</dcterms:created>
  <dcterms:modified xsi:type="dcterms:W3CDTF">2023-01-17T21:33:26Z</dcterms:modified>
</cp:coreProperties>
</file>