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charts/chart7.xml" ContentType="application/vnd.openxmlformats-officedocument.drawingml.chart+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9"/>
  </p:notesMasterIdLst>
  <p:handoutMasterIdLst>
    <p:handoutMasterId r:id="rId190"/>
  </p:handoutMasterIdLst>
  <p:sldIdLst>
    <p:sldId id="267" r:id="rId2"/>
    <p:sldId id="269" r:id="rId3"/>
    <p:sldId id="256" r:id="rId4"/>
    <p:sldId id="257" r:id="rId5"/>
    <p:sldId id="258" r:id="rId6"/>
    <p:sldId id="259" r:id="rId7"/>
    <p:sldId id="260" r:id="rId8"/>
    <p:sldId id="261" r:id="rId9"/>
    <p:sldId id="263" r:id="rId10"/>
    <p:sldId id="262" r:id="rId11"/>
    <p:sldId id="264" r:id="rId12"/>
    <p:sldId id="266"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65"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392" r:id="rId107"/>
    <p:sldId id="393" r:id="rId108"/>
    <p:sldId id="394" r:id="rId109"/>
    <p:sldId id="395" r:id="rId110"/>
    <p:sldId id="396" r:id="rId111"/>
    <p:sldId id="397" r:id="rId112"/>
    <p:sldId id="398" r:id="rId113"/>
    <p:sldId id="399" r:id="rId114"/>
    <p:sldId id="400" r:id="rId115"/>
    <p:sldId id="401" r:id="rId116"/>
    <p:sldId id="402" r:id="rId117"/>
    <p:sldId id="403" r:id="rId118"/>
    <p:sldId id="404" r:id="rId119"/>
    <p:sldId id="405" r:id="rId120"/>
    <p:sldId id="406" r:id="rId121"/>
    <p:sldId id="407" r:id="rId122"/>
    <p:sldId id="408" r:id="rId123"/>
    <p:sldId id="409" r:id="rId124"/>
    <p:sldId id="410" r:id="rId125"/>
    <p:sldId id="411" r:id="rId126"/>
    <p:sldId id="412" r:id="rId127"/>
    <p:sldId id="413" r:id="rId128"/>
    <p:sldId id="414" r:id="rId129"/>
    <p:sldId id="415" r:id="rId130"/>
    <p:sldId id="416" r:id="rId131"/>
    <p:sldId id="417" r:id="rId132"/>
    <p:sldId id="418" r:id="rId133"/>
    <p:sldId id="419" r:id="rId134"/>
    <p:sldId id="420" r:id="rId135"/>
    <p:sldId id="421" r:id="rId136"/>
    <p:sldId id="422" r:id="rId137"/>
    <p:sldId id="423" r:id="rId138"/>
    <p:sldId id="424" r:id="rId139"/>
    <p:sldId id="425" r:id="rId140"/>
    <p:sldId id="426" r:id="rId141"/>
    <p:sldId id="427" r:id="rId142"/>
    <p:sldId id="428" r:id="rId143"/>
    <p:sldId id="429" r:id="rId144"/>
    <p:sldId id="430" r:id="rId145"/>
    <p:sldId id="431" r:id="rId146"/>
    <p:sldId id="432" r:id="rId147"/>
    <p:sldId id="433" r:id="rId148"/>
    <p:sldId id="434" r:id="rId149"/>
    <p:sldId id="435" r:id="rId150"/>
    <p:sldId id="436" r:id="rId151"/>
    <p:sldId id="437" r:id="rId152"/>
    <p:sldId id="438" r:id="rId153"/>
    <p:sldId id="439" r:id="rId154"/>
    <p:sldId id="440" r:id="rId155"/>
    <p:sldId id="441" r:id="rId156"/>
    <p:sldId id="442" r:id="rId157"/>
    <p:sldId id="443" r:id="rId158"/>
    <p:sldId id="444" r:id="rId159"/>
    <p:sldId id="445" r:id="rId160"/>
    <p:sldId id="446" r:id="rId161"/>
    <p:sldId id="447" r:id="rId162"/>
    <p:sldId id="448" r:id="rId163"/>
    <p:sldId id="449" r:id="rId164"/>
    <p:sldId id="450" r:id="rId165"/>
    <p:sldId id="451" r:id="rId166"/>
    <p:sldId id="452" r:id="rId167"/>
    <p:sldId id="453" r:id="rId168"/>
    <p:sldId id="454" r:id="rId169"/>
    <p:sldId id="455" r:id="rId170"/>
    <p:sldId id="456" r:id="rId171"/>
    <p:sldId id="457" r:id="rId172"/>
    <p:sldId id="458" r:id="rId173"/>
    <p:sldId id="459" r:id="rId174"/>
    <p:sldId id="460" r:id="rId175"/>
    <p:sldId id="461" r:id="rId176"/>
    <p:sldId id="462" r:id="rId177"/>
    <p:sldId id="463" r:id="rId178"/>
    <p:sldId id="464" r:id="rId179"/>
    <p:sldId id="465" r:id="rId180"/>
    <p:sldId id="466" r:id="rId181"/>
    <p:sldId id="467" r:id="rId182"/>
    <p:sldId id="468" r:id="rId183"/>
    <p:sldId id="469" r:id="rId184"/>
    <p:sldId id="470" r:id="rId185"/>
    <p:sldId id="471" r:id="rId186"/>
    <p:sldId id="472" r:id="rId187"/>
    <p:sldId id="473" r:id="rId18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9" d="100"/>
          <a:sy n="99" d="100"/>
        </p:scale>
        <p:origin x="-24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Pracovn__h_rok_programu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Pracovn__h_rok_programu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Pracovn__h_rok_programu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Pracovn__h_rok_programu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Pracovn__h_rok_programu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Pracovn__h_rok_programu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Pracovn__h_rok_programu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sk-SK"/>
  <c:chart>
    <c:view3D>
      <c:rAngAx val="1"/>
    </c:view3D>
    <c:sideWall>
      <c:spPr>
        <a:ln>
          <a:solidFill>
            <a:schemeClr val="accent1"/>
          </a:solidFill>
        </a:ln>
      </c:spPr>
    </c:sideWall>
    <c:backWall>
      <c:spPr>
        <a:ln>
          <a:solidFill>
            <a:schemeClr val="accent1"/>
          </a:solidFill>
        </a:ln>
      </c:spPr>
    </c:backWall>
    <c:plotArea>
      <c:layout>
        <c:manualLayout>
          <c:layoutTarget val="inner"/>
          <c:xMode val="edge"/>
          <c:yMode val="edge"/>
          <c:x val="0.22682605896021721"/>
          <c:y val="0.13743795575081649"/>
          <c:w val="0.54811201763472484"/>
          <c:h val="0.56144908872028887"/>
        </c:manualLayout>
      </c:layout>
      <c:bar3DChart>
        <c:barDir val="col"/>
        <c:grouping val="clustered"/>
        <c:ser>
          <c:idx val="0"/>
          <c:order val="0"/>
          <c:tx>
            <c:strRef>
              <c:f>List1!$B$1</c:f>
              <c:strCache>
                <c:ptCount val="1"/>
                <c:pt idx="0">
                  <c:v>A</c:v>
                </c:pt>
              </c:strCache>
            </c:strRef>
          </c:tx>
          <c:cat>
            <c:strRef>
              <c:f>List1!$A$2:$A$4</c:f>
              <c:strCache>
                <c:ptCount val="3"/>
                <c:pt idx="0">
                  <c:v>1.</c:v>
                </c:pt>
                <c:pt idx="1">
                  <c:v>2.</c:v>
                </c:pt>
                <c:pt idx="2">
                  <c:v>3.</c:v>
                </c:pt>
              </c:strCache>
            </c:strRef>
          </c:cat>
          <c:val>
            <c:numRef>
              <c:f>List1!$B$2:$B$4</c:f>
              <c:numCache>
                <c:formatCode>General</c:formatCode>
                <c:ptCount val="3"/>
                <c:pt idx="0">
                  <c:v>25</c:v>
                </c:pt>
                <c:pt idx="1">
                  <c:v>17</c:v>
                </c:pt>
                <c:pt idx="2">
                  <c:v>28</c:v>
                </c:pt>
              </c:numCache>
            </c:numRef>
          </c:val>
        </c:ser>
        <c:ser>
          <c:idx val="1"/>
          <c:order val="1"/>
          <c:tx>
            <c:strRef>
              <c:f>List1!$C$1</c:f>
              <c:strCache>
                <c:ptCount val="1"/>
                <c:pt idx="0">
                  <c:v>B</c:v>
                </c:pt>
              </c:strCache>
            </c:strRef>
          </c:tx>
          <c:cat>
            <c:strRef>
              <c:f>List1!$A$2:$A$4</c:f>
              <c:strCache>
                <c:ptCount val="3"/>
                <c:pt idx="0">
                  <c:v>1.</c:v>
                </c:pt>
                <c:pt idx="1">
                  <c:v>2.</c:v>
                </c:pt>
                <c:pt idx="2">
                  <c:v>3.</c:v>
                </c:pt>
              </c:strCache>
            </c:strRef>
          </c:cat>
          <c:val>
            <c:numRef>
              <c:f>List1!$C$2:$C$4</c:f>
              <c:numCache>
                <c:formatCode>General</c:formatCode>
                <c:ptCount val="3"/>
                <c:pt idx="0">
                  <c:v>3</c:v>
                </c:pt>
                <c:pt idx="1">
                  <c:v>12</c:v>
                </c:pt>
                <c:pt idx="2">
                  <c:v>2</c:v>
                </c:pt>
              </c:numCache>
            </c:numRef>
          </c:val>
        </c:ser>
        <c:ser>
          <c:idx val="2"/>
          <c:order val="2"/>
          <c:tx>
            <c:strRef>
              <c:f>List1!$D$1</c:f>
              <c:strCache>
                <c:ptCount val="1"/>
                <c:pt idx="0">
                  <c:v>C</c:v>
                </c:pt>
              </c:strCache>
            </c:strRef>
          </c:tx>
          <c:cat>
            <c:strRef>
              <c:f>List1!$A$2:$A$4</c:f>
              <c:strCache>
                <c:ptCount val="3"/>
                <c:pt idx="0">
                  <c:v>1.</c:v>
                </c:pt>
                <c:pt idx="1">
                  <c:v>2.</c:v>
                </c:pt>
                <c:pt idx="2">
                  <c:v>3.</c:v>
                </c:pt>
              </c:strCache>
            </c:strRef>
          </c:cat>
          <c:val>
            <c:numRef>
              <c:f>List1!$D$2:$D$4</c:f>
              <c:numCache>
                <c:formatCode>General</c:formatCode>
                <c:ptCount val="3"/>
                <c:pt idx="0">
                  <c:v>2</c:v>
                </c:pt>
                <c:pt idx="1">
                  <c:v>1</c:v>
                </c:pt>
                <c:pt idx="2">
                  <c:v>3</c:v>
                </c:pt>
              </c:numCache>
            </c:numRef>
          </c:val>
        </c:ser>
        <c:shape val="box"/>
        <c:axId val="71532928"/>
        <c:axId val="71534464"/>
        <c:axId val="0"/>
      </c:bar3DChart>
      <c:catAx>
        <c:axId val="71532928"/>
        <c:scaling>
          <c:orientation val="minMax"/>
        </c:scaling>
        <c:axPos val="b"/>
        <c:tickLblPos val="nextTo"/>
        <c:crossAx val="71534464"/>
        <c:crosses val="autoZero"/>
        <c:auto val="1"/>
        <c:lblAlgn val="ctr"/>
        <c:lblOffset val="100"/>
      </c:catAx>
      <c:valAx>
        <c:axId val="71534464"/>
        <c:scaling>
          <c:orientation val="minMax"/>
        </c:scaling>
        <c:axPos val="l"/>
        <c:majorGridlines/>
        <c:numFmt formatCode="General" sourceLinked="1"/>
        <c:tickLblPos val="nextTo"/>
        <c:crossAx val="71532928"/>
        <c:crosses val="autoZero"/>
        <c:crossBetween val="between"/>
      </c:valAx>
    </c:plotArea>
    <c:legend>
      <c:legendPos val="r"/>
    </c:legend>
    <c:plotVisOnly val="1"/>
  </c:chart>
  <c:spPr>
    <a:ln>
      <a:solidFill>
        <a:schemeClr val="bg2"/>
      </a:solidFill>
    </a:ln>
  </c:spPr>
  <c:txPr>
    <a:bodyPr/>
    <a:lstStyle/>
    <a:p>
      <a:pPr>
        <a:defRPr sz="1800"/>
      </a:pPr>
      <a:endParaRPr lang="sk-SK"/>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sk-SK"/>
  <c:chart>
    <c:plotArea>
      <c:layout/>
      <c:barChart>
        <c:barDir val="col"/>
        <c:grouping val="clustered"/>
        <c:ser>
          <c:idx val="0"/>
          <c:order val="0"/>
          <c:tx>
            <c:strRef>
              <c:f>Hárok1!$B$1</c:f>
              <c:strCache>
                <c:ptCount val="1"/>
                <c:pt idx="0">
                  <c:v>Výborný nápad</c:v>
                </c:pt>
              </c:strCache>
            </c:strRef>
          </c:tx>
          <c:cat>
            <c:numRef>
              <c:f>Hárok1!$A$2</c:f>
              <c:numCache>
                <c:formatCode>General</c:formatCode>
                <c:ptCount val="1"/>
              </c:numCache>
            </c:numRef>
          </c:cat>
          <c:val>
            <c:numRef>
              <c:f>Hárok1!$B$2</c:f>
              <c:numCache>
                <c:formatCode>General</c:formatCode>
                <c:ptCount val="1"/>
                <c:pt idx="0">
                  <c:v>10</c:v>
                </c:pt>
              </c:numCache>
            </c:numRef>
          </c:val>
        </c:ser>
        <c:ser>
          <c:idx val="1"/>
          <c:order val="1"/>
          <c:tx>
            <c:strRef>
              <c:f>Hárok1!$C$1</c:f>
              <c:strCache>
                <c:ptCount val="1"/>
                <c:pt idx="0">
                  <c:v>Nedokážem to posúdiť</c:v>
                </c:pt>
              </c:strCache>
            </c:strRef>
          </c:tx>
          <c:cat>
            <c:numRef>
              <c:f>Hárok1!$A$2</c:f>
              <c:numCache>
                <c:formatCode>General</c:formatCode>
                <c:ptCount val="1"/>
              </c:numCache>
            </c:numRef>
          </c:cat>
          <c:val>
            <c:numRef>
              <c:f>Hárok1!$C$2</c:f>
              <c:numCache>
                <c:formatCode>General</c:formatCode>
                <c:ptCount val="1"/>
                <c:pt idx="0">
                  <c:v>2</c:v>
                </c:pt>
              </c:numCache>
            </c:numRef>
          </c:val>
        </c:ser>
        <c:ser>
          <c:idx val="2"/>
          <c:order val="2"/>
          <c:tx>
            <c:strRef>
              <c:f>Hárok1!$D$1</c:f>
              <c:strCache>
                <c:ptCount val="1"/>
                <c:pt idx="0">
                  <c:v>Nezaujíma ma to</c:v>
                </c:pt>
              </c:strCache>
            </c:strRef>
          </c:tx>
          <c:cat>
            <c:numRef>
              <c:f>Hárok1!$A$2</c:f>
              <c:numCache>
                <c:formatCode>General</c:formatCode>
                <c:ptCount val="1"/>
              </c:numCache>
            </c:numRef>
          </c:cat>
          <c:val>
            <c:numRef>
              <c:f>Hárok1!$D$2</c:f>
              <c:numCache>
                <c:formatCode>General</c:formatCode>
                <c:ptCount val="1"/>
                <c:pt idx="0">
                  <c:v>6</c:v>
                </c:pt>
              </c:numCache>
            </c:numRef>
          </c:val>
        </c:ser>
        <c:ser>
          <c:idx val="3"/>
          <c:order val="3"/>
          <c:tx>
            <c:strRef>
              <c:f>Hárok1!$E$1</c:f>
              <c:strCache>
                <c:ptCount val="1"/>
                <c:pt idx="0">
                  <c:v>Nie je to dobrý nápad</c:v>
                </c:pt>
              </c:strCache>
            </c:strRef>
          </c:tx>
          <c:cat>
            <c:numRef>
              <c:f>Hárok1!$A$2</c:f>
              <c:numCache>
                <c:formatCode>General</c:formatCode>
                <c:ptCount val="1"/>
              </c:numCache>
            </c:numRef>
          </c:cat>
          <c:val>
            <c:numRef>
              <c:f>Hárok1!$E$2</c:f>
              <c:numCache>
                <c:formatCode>General</c:formatCode>
                <c:ptCount val="1"/>
                <c:pt idx="0">
                  <c:v>2</c:v>
                </c:pt>
              </c:numCache>
            </c:numRef>
          </c:val>
        </c:ser>
        <c:axId val="74716288"/>
        <c:axId val="74717824"/>
      </c:barChart>
      <c:catAx>
        <c:axId val="74716288"/>
        <c:scaling>
          <c:orientation val="minMax"/>
        </c:scaling>
        <c:axPos val="b"/>
        <c:numFmt formatCode="General" sourceLinked="1"/>
        <c:tickLblPos val="nextTo"/>
        <c:txPr>
          <a:bodyPr/>
          <a:lstStyle/>
          <a:p>
            <a:pPr>
              <a:defRPr lang="sk-SK"/>
            </a:pPr>
            <a:endParaRPr lang="sk-SK"/>
          </a:p>
        </c:txPr>
        <c:crossAx val="74717824"/>
        <c:crosses val="autoZero"/>
        <c:auto val="1"/>
        <c:lblAlgn val="ctr"/>
        <c:lblOffset val="100"/>
      </c:catAx>
      <c:valAx>
        <c:axId val="74717824"/>
        <c:scaling>
          <c:orientation val="minMax"/>
        </c:scaling>
        <c:axPos val="l"/>
        <c:majorGridlines/>
        <c:numFmt formatCode="General" sourceLinked="1"/>
        <c:tickLblPos val="nextTo"/>
        <c:txPr>
          <a:bodyPr/>
          <a:lstStyle/>
          <a:p>
            <a:pPr>
              <a:defRPr lang="sk-SK"/>
            </a:pPr>
            <a:endParaRPr lang="sk-SK"/>
          </a:p>
        </c:txPr>
        <c:crossAx val="74716288"/>
        <c:crosses val="autoZero"/>
        <c:crossBetween val="between"/>
      </c:valAx>
    </c:plotArea>
    <c:legend>
      <c:legendPos val="r"/>
      <c:txPr>
        <a:bodyPr/>
        <a:lstStyle/>
        <a:p>
          <a:pPr>
            <a:defRPr lang="sk-SK"/>
          </a:pPr>
          <a:endParaRPr lang="sk-SK"/>
        </a:p>
      </c:txPr>
    </c:legend>
    <c:plotVisOnly val="1"/>
  </c:chart>
  <c:txPr>
    <a:bodyPr/>
    <a:lstStyle/>
    <a:p>
      <a:pPr>
        <a:defRPr sz="1800"/>
      </a:pPr>
      <a:endParaRPr lang="sk-SK"/>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sk-SK"/>
  <c:chart>
    <c:plotArea>
      <c:layout/>
      <c:barChart>
        <c:barDir val="col"/>
        <c:grouping val="clustered"/>
        <c:ser>
          <c:idx val="0"/>
          <c:order val="0"/>
          <c:tx>
            <c:strRef>
              <c:f>Hárok1!$B$1</c:f>
              <c:strCache>
                <c:ptCount val="1"/>
                <c:pt idx="0">
                  <c:v>rovnako ako doteraz</c:v>
                </c:pt>
              </c:strCache>
            </c:strRef>
          </c:tx>
          <c:cat>
            <c:numRef>
              <c:f>Hárok1!$A$2</c:f>
              <c:numCache>
                <c:formatCode>General</c:formatCode>
                <c:ptCount val="1"/>
              </c:numCache>
            </c:numRef>
          </c:cat>
          <c:val>
            <c:numRef>
              <c:f>Hárok1!$B$2</c:f>
              <c:numCache>
                <c:formatCode>General</c:formatCode>
                <c:ptCount val="1"/>
                <c:pt idx="0">
                  <c:v>11</c:v>
                </c:pt>
              </c:numCache>
            </c:numRef>
          </c:val>
        </c:ser>
        <c:ser>
          <c:idx val="1"/>
          <c:order val="1"/>
          <c:tx>
            <c:strRef>
              <c:f>Hárok1!$C$1</c:f>
              <c:strCache>
                <c:ptCount val="1"/>
                <c:pt idx="0">
                  <c:v>o polovicu viac</c:v>
                </c:pt>
              </c:strCache>
            </c:strRef>
          </c:tx>
          <c:cat>
            <c:numRef>
              <c:f>Hárok1!$A$2</c:f>
              <c:numCache>
                <c:formatCode>General</c:formatCode>
                <c:ptCount val="1"/>
              </c:numCache>
            </c:numRef>
          </c:cat>
          <c:val>
            <c:numRef>
              <c:f>Hárok1!$C$2</c:f>
              <c:numCache>
                <c:formatCode>General</c:formatCode>
                <c:ptCount val="1"/>
                <c:pt idx="0">
                  <c:v>3</c:v>
                </c:pt>
              </c:numCache>
            </c:numRef>
          </c:val>
        </c:ser>
        <c:ser>
          <c:idx val="2"/>
          <c:order val="2"/>
          <c:tx>
            <c:strRef>
              <c:f>Hárok1!$D$1</c:f>
              <c:strCache>
                <c:ptCount val="1"/>
                <c:pt idx="0">
                  <c:v>dvojnásobok ceny</c:v>
                </c:pt>
              </c:strCache>
            </c:strRef>
          </c:tx>
          <c:cat>
            <c:numRef>
              <c:f>Hárok1!$A$2</c:f>
              <c:numCache>
                <c:formatCode>General</c:formatCode>
                <c:ptCount val="1"/>
              </c:numCache>
            </c:numRef>
          </c:cat>
          <c:val>
            <c:numRef>
              <c:f>Hárok1!$D$2</c:f>
              <c:numCache>
                <c:formatCode>General</c:formatCode>
                <c:ptCount val="1"/>
                <c:pt idx="0">
                  <c:v>5</c:v>
                </c:pt>
              </c:numCache>
            </c:numRef>
          </c:val>
        </c:ser>
        <c:ser>
          <c:idx val="3"/>
          <c:order val="3"/>
          <c:tx>
            <c:strRef>
              <c:f>Hárok1!$E$1</c:f>
              <c:strCache>
                <c:ptCount val="1"/>
                <c:pt idx="0">
                  <c:v>viac ako dvojnásobok ceny</c:v>
                </c:pt>
              </c:strCache>
            </c:strRef>
          </c:tx>
          <c:cat>
            <c:numRef>
              <c:f>Hárok1!$A$2</c:f>
              <c:numCache>
                <c:formatCode>General</c:formatCode>
                <c:ptCount val="1"/>
              </c:numCache>
            </c:numRef>
          </c:cat>
          <c:val>
            <c:numRef>
              <c:f>Hárok1!$E$2</c:f>
              <c:numCache>
                <c:formatCode>General</c:formatCode>
                <c:ptCount val="1"/>
                <c:pt idx="0">
                  <c:v>1</c:v>
                </c:pt>
              </c:numCache>
            </c:numRef>
          </c:val>
        </c:ser>
        <c:axId val="74760960"/>
        <c:axId val="74762496"/>
      </c:barChart>
      <c:catAx>
        <c:axId val="74760960"/>
        <c:scaling>
          <c:orientation val="minMax"/>
        </c:scaling>
        <c:axPos val="b"/>
        <c:numFmt formatCode="General" sourceLinked="1"/>
        <c:tickLblPos val="nextTo"/>
        <c:txPr>
          <a:bodyPr/>
          <a:lstStyle/>
          <a:p>
            <a:pPr>
              <a:defRPr lang="sk-SK"/>
            </a:pPr>
            <a:endParaRPr lang="sk-SK"/>
          </a:p>
        </c:txPr>
        <c:crossAx val="74762496"/>
        <c:crosses val="autoZero"/>
        <c:auto val="1"/>
        <c:lblAlgn val="ctr"/>
        <c:lblOffset val="100"/>
      </c:catAx>
      <c:valAx>
        <c:axId val="74762496"/>
        <c:scaling>
          <c:orientation val="minMax"/>
        </c:scaling>
        <c:axPos val="l"/>
        <c:majorGridlines/>
        <c:numFmt formatCode="General" sourceLinked="1"/>
        <c:tickLblPos val="nextTo"/>
        <c:txPr>
          <a:bodyPr/>
          <a:lstStyle/>
          <a:p>
            <a:pPr>
              <a:defRPr lang="sk-SK"/>
            </a:pPr>
            <a:endParaRPr lang="sk-SK"/>
          </a:p>
        </c:txPr>
        <c:crossAx val="74760960"/>
        <c:crosses val="autoZero"/>
        <c:crossBetween val="between"/>
      </c:valAx>
    </c:plotArea>
    <c:legend>
      <c:legendPos val="r"/>
      <c:txPr>
        <a:bodyPr/>
        <a:lstStyle/>
        <a:p>
          <a:pPr>
            <a:defRPr lang="sk-SK"/>
          </a:pPr>
          <a:endParaRPr lang="sk-SK"/>
        </a:p>
      </c:txPr>
    </c:legend>
    <c:plotVisOnly val="1"/>
  </c:chart>
  <c:txPr>
    <a:bodyPr/>
    <a:lstStyle/>
    <a:p>
      <a:pPr>
        <a:defRPr sz="1800"/>
      </a:pPr>
      <a:endParaRPr lang="sk-SK"/>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sk-SK"/>
  <c:chart>
    <c:plotArea>
      <c:layout/>
      <c:barChart>
        <c:barDir val="col"/>
        <c:grouping val="clustered"/>
        <c:ser>
          <c:idx val="0"/>
          <c:order val="0"/>
          <c:tx>
            <c:strRef>
              <c:f>Hárok1!$B$1</c:f>
              <c:strCache>
                <c:ptCount val="1"/>
                <c:pt idx="0">
                  <c:v>áno</c:v>
                </c:pt>
              </c:strCache>
            </c:strRef>
          </c:tx>
          <c:cat>
            <c:numRef>
              <c:f>Hárok1!$A$2</c:f>
              <c:numCache>
                <c:formatCode>General</c:formatCode>
                <c:ptCount val="1"/>
              </c:numCache>
            </c:numRef>
          </c:cat>
          <c:val>
            <c:numRef>
              <c:f>Hárok1!$B$2</c:f>
              <c:numCache>
                <c:formatCode>General</c:formatCode>
                <c:ptCount val="1"/>
                <c:pt idx="0">
                  <c:v>8</c:v>
                </c:pt>
              </c:numCache>
            </c:numRef>
          </c:val>
        </c:ser>
        <c:ser>
          <c:idx val="1"/>
          <c:order val="1"/>
          <c:tx>
            <c:strRef>
              <c:f>Hárok1!$C$1</c:f>
              <c:strCache>
                <c:ptCount val="1"/>
                <c:pt idx="0">
                  <c:v>nie</c:v>
                </c:pt>
              </c:strCache>
            </c:strRef>
          </c:tx>
          <c:cat>
            <c:numRef>
              <c:f>Hárok1!$A$2</c:f>
              <c:numCache>
                <c:formatCode>General</c:formatCode>
                <c:ptCount val="1"/>
              </c:numCache>
            </c:numRef>
          </c:cat>
          <c:val>
            <c:numRef>
              <c:f>Hárok1!$C$2</c:f>
              <c:numCache>
                <c:formatCode>General</c:formatCode>
                <c:ptCount val="1"/>
                <c:pt idx="0">
                  <c:v>3</c:v>
                </c:pt>
              </c:numCache>
            </c:numRef>
          </c:val>
        </c:ser>
        <c:ser>
          <c:idx val="2"/>
          <c:order val="2"/>
          <c:tx>
            <c:strRef>
              <c:f>Hárok1!$D$1</c:f>
              <c:strCache>
                <c:ptCount val="1"/>
                <c:pt idx="0">
                  <c:v>neviem to posúdiť</c:v>
                </c:pt>
              </c:strCache>
            </c:strRef>
          </c:tx>
          <c:cat>
            <c:numRef>
              <c:f>Hárok1!$A$2</c:f>
              <c:numCache>
                <c:formatCode>General</c:formatCode>
                <c:ptCount val="1"/>
              </c:numCache>
            </c:numRef>
          </c:cat>
          <c:val>
            <c:numRef>
              <c:f>Hárok1!$D$2</c:f>
              <c:numCache>
                <c:formatCode>General</c:formatCode>
                <c:ptCount val="1"/>
                <c:pt idx="0">
                  <c:v>9</c:v>
                </c:pt>
              </c:numCache>
            </c:numRef>
          </c:val>
        </c:ser>
        <c:axId val="74534272"/>
        <c:axId val="74540160"/>
      </c:barChart>
      <c:catAx>
        <c:axId val="74534272"/>
        <c:scaling>
          <c:orientation val="minMax"/>
        </c:scaling>
        <c:axPos val="b"/>
        <c:numFmt formatCode="General" sourceLinked="1"/>
        <c:tickLblPos val="nextTo"/>
        <c:txPr>
          <a:bodyPr/>
          <a:lstStyle/>
          <a:p>
            <a:pPr>
              <a:defRPr lang="sk-SK"/>
            </a:pPr>
            <a:endParaRPr lang="sk-SK"/>
          </a:p>
        </c:txPr>
        <c:crossAx val="74540160"/>
        <c:crosses val="autoZero"/>
        <c:auto val="1"/>
        <c:lblAlgn val="ctr"/>
        <c:lblOffset val="100"/>
      </c:catAx>
      <c:valAx>
        <c:axId val="74540160"/>
        <c:scaling>
          <c:orientation val="minMax"/>
        </c:scaling>
        <c:axPos val="l"/>
        <c:majorGridlines/>
        <c:numFmt formatCode="General" sourceLinked="1"/>
        <c:tickLblPos val="nextTo"/>
        <c:txPr>
          <a:bodyPr/>
          <a:lstStyle/>
          <a:p>
            <a:pPr>
              <a:defRPr lang="sk-SK"/>
            </a:pPr>
            <a:endParaRPr lang="sk-SK"/>
          </a:p>
        </c:txPr>
        <c:crossAx val="74534272"/>
        <c:crosses val="autoZero"/>
        <c:crossBetween val="between"/>
      </c:valAx>
    </c:plotArea>
    <c:legend>
      <c:legendPos val="r"/>
      <c:txPr>
        <a:bodyPr/>
        <a:lstStyle/>
        <a:p>
          <a:pPr>
            <a:defRPr lang="sk-SK"/>
          </a:pPr>
          <a:endParaRPr lang="sk-SK"/>
        </a:p>
      </c:txPr>
    </c:legend>
    <c:plotVisOnly val="1"/>
  </c:chart>
  <c:txPr>
    <a:bodyPr/>
    <a:lstStyle/>
    <a:p>
      <a:pPr>
        <a:defRPr sz="1800"/>
      </a:pPr>
      <a:endParaRPr lang="sk-SK"/>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sk-SK"/>
  <c:chart>
    <c:plotArea>
      <c:layout/>
      <c:barChart>
        <c:barDir val="col"/>
        <c:grouping val="clustered"/>
        <c:ser>
          <c:idx val="0"/>
          <c:order val="0"/>
          <c:tx>
            <c:strRef>
              <c:f>Hárok1!$B$1</c:f>
              <c:strCache>
                <c:ptCount val="1"/>
                <c:pt idx="0">
                  <c:v>áno</c:v>
                </c:pt>
              </c:strCache>
            </c:strRef>
          </c:tx>
          <c:cat>
            <c:numRef>
              <c:f>Hárok1!$A$2</c:f>
              <c:numCache>
                <c:formatCode>General</c:formatCode>
                <c:ptCount val="1"/>
              </c:numCache>
            </c:numRef>
          </c:cat>
          <c:val>
            <c:numRef>
              <c:f>Hárok1!$B$2</c:f>
              <c:numCache>
                <c:formatCode>General</c:formatCode>
                <c:ptCount val="1"/>
                <c:pt idx="0">
                  <c:v>15</c:v>
                </c:pt>
              </c:numCache>
            </c:numRef>
          </c:val>
        </c:ser>
        <c:ser>
          <c:idx val="1"/>
          <c:order val="1"/>
          <c:tx>
            <c:strRef>
              <c:f>Hárok1!$C$1</c:f>
              <c:strCache>
                <c:ptCount val="1"/>
                <c:pt idx="0">
                  <c:v>nie</c:v>
                </c:pt>
              </c:strCache>
            </c:strRef>
          </c:tx>
          <c:cat>
            <c:numRef>
              <c:f>Hárok1!$A$2</c:f>
              <c:numCache>
                <c:formatCode>General</c:formatCode>
                <c:ptCount val="1"/>
              </c:numCache>
            </c:numRef>
          </c:cat>
          <c:val>
            <c:numRef>
              <c:f>Hárok1!$C$2</c:f>
              <c:numCache>
                <c:formatCode>General</c:formatCode>
                <c:ptCount val="1"/>
                <c:pt idx="0">
                  <c:v>3</c:v>
                </c:pt>
              </c:numCache>
            </c:numRef>
          </c:val>
        </c:ser>
        <c:ser>
          <c:idx val="2"/>
          <c:order val="2"/>
          <c:tx>
            <c:strRef>
              <c:f>Hárok1!$D$1</c:f>
              <c:strCache>
                <c:ptCount val="1"/>
                <c:pt idx="0">
                  <c:v>neviem to posúdiť</c:v>
                </c:pt>
              </c:strCache>
            </c:strRef>
          </c:tx>
          <c:cat>
            <c:numRef>
              <c:f>Hárok1!$A$2</c:f>
              <c:numCache>
                <c:formatCode>General</c:formatCode>
                <c:ptCount val="1"/>
              </c:numCache>
            </c:numRef>
          </c:cat>
          <c:val>
            <c:numRef>
              <c:f>Hárok1!$D$2</c:f>
              <c:numCache>
                <c:formatCode>General</c:formatCode>
                <c:ptCount val="1"/>
                <c:pt idx="0">
                  <c:v>2</c:v>
                </c:pt>
              </c:numCache>
            </c:numRef>
          </c:val>
        </c:ser>
        <c:axId val="74565888"/>
        <c:axId val="74571776"/>
      </c:barChart>
      <c:catAx>
        <c:axId val="74565888"/>
        <c:scaling>
          <c:orientation val="minMax"/>
        </c:scaling>
        <c:axPos val="b"/>
        <c:numFmt formatCode="General" sourceLinked="1"/>
        <c:tickLblPos val="nextTo"/>
        <c:txPr>
          <a:bodyPr/>
          <a:lstStyle/>
          <a:p>
            <a:pPr>
              <a:defRPr lang="sk-SK"/>
            </a:pPr>
            <a:endParaRPr lang="sk-SK"/>
          </a:p>
        </c:txPr>
        <c:crossAx val="74571776"/>
        <c:crosses val="autoZero"/>
        <c:auto val="1"/>
        <c:lblAlgn val="ctr"/>
        <c:lblOffset val="100"/>
      </c:catAx>
      <c:valAx>
        <c:axId val="74571776"/>
        <c:scaling>
          <c:orientation val="minMax"/>
        </c:scaling>
        <c:axPos val="l"/>
        <c:majorGridlines/>
        <c:numFmt formatCode="General" sourceLinked="1"/>
        <c:tickLblPos val="nextTo"/>
        <c:txPr>
          <a:bodyPr/>
          <a:lstStyle/>
          <a:p>
            <a:pPr>
              <a:defRPr lang="sk-SK"/>
            </a:pPr>
            <a:endParaRPr lang="sk-SK"/>
          </a:p>
        </c:txPr>
        <c:crossAx val="74565888"/>
        <c:crosses val="autoZero"/>
        <c:crossBetween val="between"/>
      </c:valAx>
    </c:plotArea>
    <c:legend>
      <c:legendPos val="r"/>
      <c:txPr>
        <a:bodyPr/>
        <a:lstStyle/>
        <a:p>
          <a:pPr>
            <a:defRPr lang="sk-SK"/>
          </a:pPr>
          <a:endParaRPr lang="sk-SK"/>
        </a:p>
      </c:txPr>
    </c:legend>
    <c:plotVisOnly val="1"/>
  </c:chart>
  <c:txPr>
    <a:bodyPr/>
    <a:lstStyle/>
    <a:p>
      <a:pPr>
        <a:defRPr sz="1800"/>
      </a:pPr>
      <a:endParaRPr lang="sk-SK"/>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sk-SK"/>
  <c:chart>
    <c:plotArea>
      <c:layout/>
      <c:barChart>
        <c:barDir val="col"/>
        <c:grouping val="clustered"/>
        <c:ser>
          <c:idx val="0"/>
          <c:order val="0"/>
          <c:tx>
            <c:strRef>
              <c:f>Hárok1!$B$1</c:f>
              <c:strCache>
                <c:ptCount val="1"/>
                <c:pt idx="0">
                  <c:v>áno</c:v>
                </c:pt>
              </c:strCache>
            </c:strRef>
          </c:tx>
          <c:cat>
            <c:numRef>
              <c:f>Hárok1!$A$2</c:f>
              <c:numCache>
                <c:formatCode>General</c:formatCode>
                <c:ptCount val="1"/>
              </c:numCache>
            </c:numRef>
          </c:cat>
          <c:val>
            <c:numRef>
              <c:f>Hárok1!$B$2</c:f>
              <c:numCache>
                <c:formatCode>General</c:formatCode>
                <c:ptCount val="1"/>
                <c:pt idx="0">
                  <c:v>11</c:v>
                </c:pt>
              </c:numCache>
            </c:numRef>
          </c:val>
        </c:ser>
        <c:ser>
          <c:idx val="1"/>
          <c:order val="1"/>
          <c:tx>
            <c:strRef>
              <c:f>Hárok1!$C$1</c:f>
              <c:strCache>
                <c:ptCount val="1"/>
                <c:pt idx="0">
                  <c:v>nie</c:v>
                </c:pt>
              </c:strCache>
            </c:strRef>
          </c:tx>
          <c:cat>
            <c:numRef>
              <c:f>Hárok1!$A$2</c:f>
              <c:numCache>
                <c:formatCode>General</c:formatCode>
                <c:ptCount val="1"/>
              </c:numCache>
            </c:numRef>
          </c:cat>
          <c:val>
            <c:numRef>
              <c:f>Hárok1!$C$2</c:f>
              <c:numCache>
                <c:formatCode>General</c:formatCode>
                <c:ptCount val="1"/>
                <c:pt idx="0">
                  <c:v>7</c:v>
                </c:pt>
              </c:numCache>
            </c:numRef>
          </c:val>
        </c:ser>
        <c:ser>
          <c:idx val="2"/>
          <c:order val="2"/>
          <c:tx>
            <c:strRef>
              <c:f>Hárok1!$D$1</c:f>
              <c:strCache>
                <c:ptCount val="1"/>
                <c:pt idx="0">
                  <c:v>nezaujímam sa o to</c:v>
                </c:pt>
              </c:strCache>
            </c:strRef>
          </c:tx>
          <c:cat>
            <c:numRef>
              <c:f>Hárok1!$A$2</c:f>
              <c:numCache>
                <c:formatCode>General</c:formatCode>
                <c:ptCount val="1"/>
              </c:numCache>
            </c:numRef>
          </c:cat>
          <c:val>
            <c:numRef>
              <c:f>Hárok1!$D$2</c:f>
              <c:numCache>
                <c:formatCode>General</c:formatCode>
                <c:ptCount val="1"/>
                <c:pt idx="0">
                  <c:v>2</c:v>
                </c:pt>
              </c:numCache>
            </c:numRef>
          </c:val>
        </c:ser>
        <c:axId val="74957952"/>
        <c:axId val="74959488"/>
      </c:barChart>
      <c:catAx>
        <c:axId val="74957952"/>
        <c:scaling>
          <c:orientation val="minMax"/>
        </c:scaling>
        <c:axPos val="b"/>
        <c:numFmt formatCode="General" sourceLinked="1"/>
        <c:tickLblPos val="nextTo"/>
        <c:txPr>
          <a:bodyPr/>
          <a:lstStyle/>
          <a:p>
            <a:pPr>
              <a:defRPr lang="sk-SK"/>
            </a:pPr>
            <a:endParaRPr lang="sk-SK"/>
          </a:p>
        </c:txPr>
        <c:crossAx val="74959488"/>
        <c:crosses val="autoZero"/>
        <c:auto val="1"/>
        <c:lblAlgn val="ctr"/>
        <c:lblOffset val="100"/>
      </c:catAx>
      <c:valAx>
        <c:axId val="74959488"/>
        <c:scaling>
          <c:orientation val="minMax"/>
        </c:scaling>
        <c:axPos val="l"/>
        <c:majorGridlines/>
        <c:numFmt formatCode="General" sourceLinked="1"/>
        <c:tickLblPos val="nextTo"/>
        <c:txPr>
          <a:bodyPr/>
          <a:lstStyle/>
          <a:p>
            <a:pPr>
              <a:defRPr lang="sk-SK"/>
            </a:pPr>
            <a:endParaRPr lang="sk-SK"/>
          </a:p>
        </c:txPr>
        <c:crossAx val="74957952"/>
        <c:crosses val="autoZero"/>
        <c:crossBetween val="between"/>
      </c:valAx>
    </c:plotArea>
    <c:legend>
      <c:legendPos val="r"/>
      <c:txPr>
        <a:bodyPr/>
        <a:lstStyle/>
        <a:p>
          <a:pPr>
            <a:defRPr lang="sk-SK"/>
          </a:pPr>
          <a:endParaRPr lang="sk-SK"/>
        </a:p>
      </c:txPr>
    </c:legend>
    <c:plotVisOnly val="1"/>
  </c:chart>
  <c:txPr>
    <a:bodyPr/>
    <a:lstStyle/>
    <a:p>
      <a:pPr>
        <a:defRPr sz="1800"/>
      </a:pPr>
      <a:endParaRPr lang="sk-SK"/>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sk-SK"/>
  <c:chart>
    <c:plotArea>
      <c:layout/>
      <c:barChart>
        <c:barDir val="col"/>
        <c:grouping val="clustered"/>
        <c:ser>
          <c:idx val="0"/>
          <c:order val="0"/>
          <c:tx>
            <c:strRef>
              <c:f>Hárok1!$B$1</c:f>
              <c:strCache>
                <c:ptCount val="1"/>
                <c:pt idx="0">
                  <c:v>muž</c:v>
                </c:pt>
              </c:strCache>
            </c:strRef>
          </c:tx>
          <c:cat>
            <c:strRef>
              <c:f>Hárok1!$A$2</c:f>
              <c:strCache>
                <c:ptCount val="1"/>
                <c:pt idx="0">
                  <c:v>pohlavie</c:v>
                </c:pt>
              </c:strCache>
            </c:strRef>
          </c:cat>
          <c:val>
            <c:numRef>
              <c:f>Hárok1!$B$2</c:f>
              <c:numCache>
                <c:formatCode>General</c:formatCode>
                <c:ptCount val="1"/>
                <c:pt idx="0">
                  <c:v>11</c:v>
                </c:pt>
              </c:numCache>
            </c:numRef>
          </c:val>
        </c:ser>
        <c:ser>
          <c:idx val="1"/>
          <c:order val="1"/>
          <c:tx>
            <c:strRef>
              <c:f>Hárok1!$C$1</c:f>
              <c:strCache>
                <c:ptCount val="1"/>
                <c:pt idx="0">
                  <c:v>žena</c:v>
                </c:pt>
              </c:strCache>
            </c:strRef>
          </c:tx>
          <c:cat>
            <c:strRef>
              <c:f>Hárok1!$A$2</c:f>
              <c:strCache>
                <c:ptCount val="1"/>
                <c:pt idx="0">
                  <c:v>pohlavie</c:v>
                </c:pt>
              </c:strCache>
            </c:strRef>
          </c:cat>
          <c:val>
            <c:numRef>
              <c:f>Hárok1!$C$2</c:f>
              <c:numCache>
                <c:formatCode>General</c:formatCode>
                <c:ptCount val="1"/>
                <c:pt idx="0">
                  <c:v>9</c:v>
                </c:pt>
              </c:numCache>
            </c:numRef>
          </c:val>
        </c:ser>
        <c:axId val="73493504"/>
        <c:axId val="73499392"/>
      </c:barChart>
      <c:catAx>
        <c:axId val="73493504"/>
        <c:scaling>
          <c:orientation val="minMax"/>
        </c:scaling>
        <c:axPos val="b"/>
        <c:tickLblPos val="nextTo"/>
        <c:txPr>
          <a:bodyPr/>
          <a:lstStyle/>
          <a:p>
            <a:pPr>
              <a:defRPr lang="sk-SK"/>
            </a:pPr>
            <a:endParaRPr lang="sk-SK"/>
          </a:p>
        </c:txPr>
        <c:crossAx val="73499392"/>
        <c:crosses val="autoZero"/>
        <c:auto val="1"/>
        <c:lblAlgn val="ctr"/>
        <c:lblOffset val="100"/>
      </c:catAx>
      <c:valAx>
        <c:axId val="73499392"/>
        <c:scaling>
          <c:orientation val="minMax"/>
        </c:scaling>
        <c:axPos val="l"/>
        <c:majorGridlines/>
        <c:numFmt formatCode="General" sourceLinked="1"/>
        <c:tickLblPos val="nextTo"/>
        <c:txPr>
          <a:bodyPr/>
          <a:lstStyle/>
          <a:p>
            <a:pPr>
              <a:defRPr lang="sk-SK"/>
            </a:pPr>
            <a:endParaRPr lang="sk-SK"/>
          </a:p>
        </c:txPr>
        <c:crossAx val="73493504"/>
        <c:crosses val="autoZero"/>
        <c:crossBetween val="between"/>
      </c:valAx>
    </c:plotArea>
    <c:legend>
      <c:legendPos val="r"/>
      <c:txPr>
        <a:bodyPr/>
        <a:lstStyle/>
        <a:p>
          <a:pPr>
            <a:defRPr lang="sk-SK"/>
          </a:pPr>
          <a:endParaRPr lang="sk-SK"/>
        </a:p>
      </c:txPr>
    </c:legend>
    <c:plotVisOnly val="1"/>
  </c:chart>
  <c:txPr>
    <a:bodyPr/>
    <a:lstStyle/>
    <a:p>
      <a:pPr>
        <a:defRPr sz="1800"/>
      </a:pPr>
      <a:endParaRPr lang="sk-SK"/>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dirty="0"/>
          </a:p>
        </p:txBody>
      </p:sp>
      <p:sp>
        <p:nvSpPr>
          <p:cNvPr id="3" name="Zástupný symbol dátum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E604B8-E2A2-4007-9EEE-AD5CFD957D4C}" type="datetimeFigureOut">
              <a:rPr lang="sk-SK" smtClean="0"/>
              <a:pPr/>
              <a:t>25.6.2009</a:t>
            </a:fld>
            <a:endParaRPr lang="sk-SK" dirty="0"/>
          </a:p>
        </p:txBody>
      </p:sp>
      <p:sp>
        <p:nvSpPr>
          <p:cNvPr id="4" name="Zástupný symbol päty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dirty="0"/>
          </a:p>
        </p:txBody>
      </p:sp>
      <p:sp>
        <p:nvSpPr>
          <p:cNvPr id="5" name="Zástupný symbol čísla snímky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2AC1C4-03C2-45A4-ABD9-2316FE01D21E}" type="slidenum">
              <a:rPr lang="sk-SK" smtClean="0"/>
              <a:pPr/>
              <a:t>‹#›</a:t>
            </a:fld>
            <a:endParaRPr lang="sk-SK"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dirty="0"/>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D89D6A-AC6B-407F-854C-0DD84EEDEBE2}" type="datetimeFigureOut">
              <a:rPr lang="sk-SK" smtClean="0"/>
              <a:pPr/>
              <a:t>25.6.2009</a:t>
            </a:fld>
            <a:endParaRPr lang="sk-SK" dirty="0"/>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dirty="0"/>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EC2365-4B01-410C-83E2-48555BB390E6}" type="slidenum">
              <a:rPr lang="sk-SK" smtClean="0"/>
              <a:pPr/>
              <a:t>‹#›</a:t>
            </a:fld>
            <a:endParaRPr lang="sk-SK"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03EC2365-4B01-410C-83E2-48555BB390E6}" type="slidenum">
              <a:rPr lang="sk-SK" smtClean="0"/>
              <a:pPr/>
              <a:t>4</a:t>
            </a:fld>
            <a:endParaRPr lang="sk-SK"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03EC2365-4B01-410C-83E2-48555BB390E6}" type="slidenum">
              <a:rPr lang="sk-SK" smtClean="0"/>
              <a:pPr/>
              <a:t>14</a:t>
            </a:fld>
            <a:endParaRPr lang="sk-SK"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22531"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smtClean="0"/>
          </a:p>
        </p:txBody>
      </p:sp>
      <p:sp>
        <p:nvSpPr>
          <p:cNvPr id="22532" name="Zástupný symbol čísla snímky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16C204-7EE0-4E65-8AAF-DCB160171E13}" type="slidenum">
              <a:rPr lang="sk-SK" smtClean="0"/>
              <a:pPr/>
              <a:t>43</a:t>
            </a:fld>
            <a:endParaRPr lang="sk-SK"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44035"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403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F14B14-08C1-40E9-85F4-C6F6366CBFE9}" type="slidenum">
              <a:rPr lang="sk-SK" smtClean="0"/>
              <a:pPr fontAlgn="base">
                <a:spcBef>
                  <a:spcPct val="0"/>
                </a:spcBef>
                <a:spcAft>
                  <a:spcPct val="0"/>
                </a:spcAft>
                <a:defRPr/>
              </a:pPr>
              <a:t>116</a:t>
            </a:fld>
            <a:endParaRPr lang="sk-SK"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8195"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1126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06462-27BD-4573-85DC-6A3908B570E5}" type="slidenum">
              <a:rPr lang="sk-SK" smtClean="0"/>
              <a:pPr fontAlgn="base">
                <a:spcBef>
                  <a:spcPct val="0"/>
                </a:spcBef>
                <a:spcAft>
                  <a:spcPct val="0"/>
                </a:spcAft>
                <a:defRPr/>
              </a:pPr>
              <a:t>182</a:t>
            </a:fld>
            <a:endParaRPr lang="sk-SK"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9219"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1331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C2155B-B76D-4218-8C2B-4EA7CD0F8D2A}" type="slidenum">
              <a:rPr lang="sk-SK" smtClean="0"/>
              <a:pPr fontAlgn="base">
                <a:spcBef>
                  <a:spcPct val="0"/>
                </a:spcBef>
                <a:spcAft>
                  <a:spcPct val="0"/>
                </a:spcAft>
                <a:defRPr/>
              </a:pPr>
              <a:t>183</a:t>
            </a:fld>
            <a:endParaRPr lang="sk-SK"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10243"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1536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DFF83D-4AEF-4207-A6DE-D09A32BE74B2}" type="slidenum">
              <a:rPr lang="sk-SK" smtClean="0"/>
              <a:pPr fontAlgn="base">
                <a:spcBef>
                  <a:spcPct val="0"/>
                </a:spcBef>
                <a:spcAft>
                  <a:spcPct val="0"/>
                </a:spcAft>
                <a:defRPr/>
              </a:pPr>
              <a:t>184</a:t>
            </a:fld>
            <a:endParaRPr lang="sk-SK"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11267"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1638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29B077-6485-4A98-886F-59A90E4A2CDC}" type="slidenum">
              <a:rPr lang="sk-SK" smtClean="0"/>
              <a:pPr fontAlgn="base">
                <a:spcBef>
                  <a:spcPct val="0"/>
                </a:spcBef>
                <a:spcAft>
                  <a:spcPct val="0"/>
                </a:spcAft>
                <a:defRPr/>
              </a:pPr>
              <a:t>185</a:t>
            </a:fld>
            <a:endParaRPr lang="sk-SK"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obrazu snímky 1"/>
          <p:cNvSpPr>
            <a:spLocks noGrp="1" noRot="1" noChangeAspect="1" noTextEdit="1"/>
          </p:cNvSpPr>
          <p:nvPr>
            <p:ph type="sldImg"/>
          </p:nvPr>
        </p:nvSpPr>
        <p:spPr bwMode="auto">
          <a:noFill/>
          <a:ln>
            <a:solidFill>
              <a:srgbClr val="000000"/>
            </a:solidFill>
            <a:miter lim="800000"/>
            <a:headEnd/>
            <a:tailEnd/>
          </a:ln>
        </p:spPr>
      </p:sp>
      <p:sp>
        <p:nvSpPr>
          <p:cNvPr id="12291"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174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839A52-66A4-4134-8A2A-9A0E08F36D8B}" type="slidenum">
              <a:rPr lang="sk-SK" smtClean="0"/>
              <a:pPr fontAlgn="base">
                <a:spcBef>
                  <a:spcPct val="0"/>
                </a:spcBef>
                <a:spcAft>
                  <a:spcPct val="0"/>
                </a:spcAft>
                <a:defRPr/>
              </a:pPr>
              <a:t>186</a:t>
            </a:fld>
            <a:endParaRPr lang="sk-SK"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10" name="Pravouhlý trojuholník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Nadpis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sk-SK" smtClean="0"/>
              <a:t>Kliknite sem a upravte štýl predlohy nadpisov.</a:t>
            </a:r>
            <a:endParaRPr kumimoji="0" lang="en-US"/>
          </a:p>
        </p:txBody>
      </p:sp>
      <p:sp>
        <p:nvSpPr>
          <p:cNvPr id="17" name="Podnadpis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sk-SK" smtClean="0"/>
              <a:t>Kliknite sem a upravte štýl predlohy podnadpisov.</a:t>
            </a:r>
            <a:endParaRPr kumimoji="0" lang="en-US"/>
          </a:p>
        </p:txBody>
      </p:sp>
      <p:grpSp>
        <p:nvGrpSpPr>
          <p:cNvPr id="2" name="Skupina 1"/>
          <p:cNvGrpSpPr/>
          <p:nvPr/>
        </p:nvGrpSpPr>
        <p:grpSpPr>
          <a:xfrm>
            <a:off x="-3765" y="4953000"/>
            <a:ext cx="9147765" cy="1912088"/>
            <a:chOff x="-3765" y="4832896"/>
            <a:chExt cx="9147765" cy="2032192"/>
          </a:xfrm>
        </p:grpSpPr>
        <p:sp>
          <p:nvSpPr>
            <p:cNvPr id="7" name="Voľná form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Voľná form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Voľná form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Rovná spojnica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Zástupný symbol dátumu 29"/>
          <p:cNvSpPr>
            <a:spLocks noGrp="1"/>
          </p:cNvSpPr>
          <p:nvPr>
            <p:ph type="dt" sz="half" idx="10"/>
          </p:nvPr>
        </p:nvSpPr>
        <p:spPr/>
        <p:txBody>
          <a:bodyPr/>
          <a:lstStyle>
            <a:lvl1pPr>
              <a:defRPr>
                <a:solidFill>
                  <a:srgbClr val="FFFFFF"/>
                </a:solidFill>
              </a:defRPr>
            </a:lvl1pPr>
            <a:extLst/>
          </a:lstStyle>
          <a:p>
            <a:fld id="{5D6CD26C-C0C2-4667-A34D-EBEC11DD6F39}" type="datetime1">
              <a:rPr lang="cs-CZ" smtClean="0"/>
              <a:pPr/>
              <a:t>25.6.2009</a:t>
            </a:fld>
            <a:endParaRPr lang="cs-CZ" dirty="0"/>
          </a:p>
        </p:txBody>
      </p:sp>
      <p:sp>
        <p:nvSpPr>
          <p:cNvPr id="19" name="Zástupný symbol päty 18"/>
          <p:cNvSpPr>
            <a:spLocks noGrp="1"/>
          </p:cNvSpPr>
          <p:nvPr>
            <p:ph type="ftr" sz="quarter" idx="11"/>
          </p:nvPr>
        </p:nvSpPr>
        <p:spPr/>
        <p:txBody>
          <a:bodyPr/>
          <a:lstStyle>
            <a:lvl1pPr>
              <a:defRPr>
                <a:solidFill>
                  <a:schemeClr val="accent1">
                    <a:tint val="20000"/>
                  </a:schemeClr>
                </a:solidFill>
              </a:defRPr>
            </a:lvl1pPr>
            <a:extLst/>
          </a:lstStyle>
          <a:p>
            <a:r>
              <a:rPr lang="cs-CZ" dirty="0" smtClean="0"/>
              <a:t>Výskumný tím pani Ružovej</a:t>
            </a:r>
            <a:endParaRPr lang="cs-CZ" dirty="0"/>
          </a:p>
        </p:txBody>
      </p:sp>
      <p:sp>
        <p:nvSpPr>
          <p:cNvPr id="27" name="Zástupný symbol čísla snímky 26"/>
          <p:cNvSpPr>
            <a:spLocks noGrp="1"/>
          </p:cNvSpPr>
          <p:nvPr>
            <p:ph type="sldNum" sz="quarter" idx="12"/>
          </p:nvPr>
        </p:nvSpPr>
        <p:spPr/>
        <p:txBody>
          <a:bodyPr/>
          <a:lstStyle>
            <a:lvl1pPr>
              <a:defRPr>
                <a:solidFill>
                  <a:srgbClr val="FFFFFF"/>
                </a:solidFill>
              </a:defRPr>
            </a:lvl1pPr>
            <a:extLst/>
          </a:lstStyle>
          <a:p>
            <a:fld id="{9ACA0913-D9CC-4DFB-B8F6-2F1074805894}" type="slidenum">
              <a:rPr lang="cs-CZ" smtClean="0"/>
              <a:pPr/>
              <a:t>‹#›</a:t>
            </a:fld>
            <a:endParaRPr lang="cs-CZ"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a:xfrm>
            <a:off x="457200" y="1481329"/>
            <a:ext cx="8229600" cy="4386071"/>
          </a:xfrm>
        </p:spPr>
        <p:txBody>
          <a:bodyPr vert="eaVert"/>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extLst/>
          </a:lstStyle>
          <a:p>
            <a:fld id="{10EF84FB-FF0B-4619-8627-604D390F595A}" type="datetime1">
              <a:rPr lang="cs-CZ" smtClean="0"/>
              <a:pPr/>
              <a:t>25.6.2009</a:t>
            </a:fld>
            <a:endParaRPr lang="cs-CZ" dirty="0"/>
          </a:p>
        </p:txBody>
      </p:sp>
      <p:sp>
        <p:nvSpPr>
          <p:cNvPr id="5" name="Zástupný symbol päty 4"/>
          <p:cNvSpPr>
            <a:spLocks noGrp="1"/>
          </p:cNvSpPr>
          <p:nvPr>
            <p:ph type="ftr" sz="quarter" idx="11"/>
          </p:nvPr>
        </p:nvSpPr>
        <p:spPr/>
        <p:txBody>
          <a:bodyPr/>
          <a:lstStyle>
            <a:extLst/>
          </a:lstStyle>
          <a:p>
            <a:r>
              <a:rPr lang="cs-CZ" dirty="0" smtClean="0"/>
              <a:t>Výskumný tím pani Ružovej</a:t>
            </a:r>
            <a:endParaRPr lang="cs-CZ" dirty="0"/>
          </a:p>
        </p:txBody>
      </p:sp>
      <p:sp>
        <p:nvSpPr>
          <p:cNvPr id="6" name="Zástupný symbol čísla snímky 5"/>
          <p:cNvSpPr>
            <a:spLocks noGrp="1"/>
          </p:cNvSpPr>
          <p:nvPr>
            <p:ph type="sldNum" sz="quarter" idx="12"/>
          </p:nvPr>
        </p:nvSpPr>
        <p:spPr/>
        <p:txBody>
          <a:bodyPr/>
          <a:lstStyle>
            <a:extLst/>
          </a:lstStyle>
          <a:p>
            <a:fld id="{9ACA0913-D9CC-4DFB-B8F6-2F1074805894}" type="slidenum">
              <a:rPr lang="cs-CZ" smtClean="0"/>
              <a:pPr/>
              <a:t>‹#›</a:t>
            </a:fld>
            <a:endParaRPr lang="cs-CZ"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844013" y="274640"/>
            <a:ext cx="1777470" cy="5592761"/>
          </a:xfrm>
        </p:spPr>
        <p:txBody>
          <a:bodyPr vert="eaVert"/>
          <a:lstStyle>
            <a:extLs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a:xfrm>
            <a:off x="457200" y="274641"/>
            <a:ext cx="6324600" cy="5592760"/>
          </a:xfrm>
        </p:spPr>
        <p:txBody>
          <a:bodyPr vert="eaVert"/>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extLst/>
          </a:lstStyle>
          <a:p>
            <a:fld id="{AE76F390-AA52-4E49-8B7A-E53EDF95F2EC}" type="datetime1">
              <a:rPr lang="cs-CZ" smtClean="0"/>
              <a:pPr/>
              <a:t>25.6.2009</a:t>
            </a:fld>
            <a:endParaRPr lang="cs-CZ" dirty="0"/>
          </a:p>
        </p:txBody>
      </p:sp>
      <p:sp>
        <p:nvSpPr>
          <p:cNvPr id="5" name="Zástupný symbol päty 4"/>
          <p:cNvSpPr>
            <a:spLocks noGrp="1"/>
          </p:cNvSpPr>
          <p:nvPr>
            <p:ph type="ftr" sz="quarter" idx="11"/>
          </p:nvPr>
        </p:nvSpPr>
        <p:spPr/>
        <p:txBody>
          <a:bodyPr/>
          <a:lstStyle>
            <a:extLst/>
          </a:lstStyle>
          <a:p>
            <a:r>
              <a:rPr lang="cs-CZ" dirty="0" smtClean="0"/>
              <a:t>Výskumný tím pani Ružovej</a:t>
            </a:r>
            <a:endParaRPr lang="cs-CZ" dirty="0"/>
          </a:p>
        </p:txBody>
      </p:sp>
      <p:sp>
        <p:nvSpPr>
          <p:cNvPr id="6" name="Zástupný symbol čísla snímky 5"/>
          <p:cNvSpPr>
            <a:spLocks noGrp="1"/>
          </p:cNvSpPr>
          <p:nvPr>
            <p:ph type="sldNum" sz="quarter" idx="12"/>
          </p:nvPr>
        </p:nvSpPr>
        <p:spPr/>
        <p:txBody>
          <a:bodyPr/>
          <a:lstStyle>
            <a:extLst/>
          </a:lstStyle>
          <a:p>
            <a:fld id="{9ACA0913-D9CC-4DFB-B8F6-2F1074805894}" type="slidenum">
              <a:rPr lang="cs-CZ" smtClean="0"/>
              <a:pPr/>
              <a:t>‹#›</a:t>
            </a:fld>
            <a:endParaRPr lang="cs-CZ"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sk-SK"/>
          </a:p>
        </p:txBody>
      </p:sp>
      <p:sp>
        <p:nvSpPr>
          <p:cNvPr id="3" name="Zástupný symbol pro obsah 2"/>
          <p:cNvSpPr>
            <a:spLocks noGrp="1"/>
          </p:cNvSpPr>
          <p:nvPr>
            <p:ph sz="half" idx="1"/>
          </p:nvPr>
        </p:nvSpPr>
        <p:spPr>
          <a:xfrm>
            <a:off x="457200" y="1600200"/>
            <a:ext cx="8229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4" name="Zástupný symbol pro text 3"/>
          <p:cNvSpPr>
            <a:spLocks noGrp="1"/>
          </p:cNvSpPr>
          <p:nvPr>
            <p:ph type="body" sz="half" idx="2"/>
          </p:nvPr>
        </p:nvSpPr>
        <p:spPr>
          <a:xfrm>
            <a:off x="457200" y="3938588"/>
            <a:ext cx="8229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5" name="Zástupný symbol pro datum 4"/>
          <p:cNvSpPr>
            <a:spLocks noGrp="1"/>
          </p:cNvSpPr>
          <p:nvPr>
            <p:ph type="dt" sz="half" idx="10"/>
          </p:nvPr>
        </p:nvSpPr>
        <p:spPr>
          <a:xfrm>
            <a:off x="457200" y="6251575"/>
            <a:ext cx="2133600" cy="476250"/>
          </a:xfrm>
        </p:spPr>
        <p:txBody>
          <a:bodyPr/>
          <a:lstStyle>
            <a:lvl1pPr>
              <a:defRPr/>
            </a:lvl1pPr>
          </a:lstStyle>
          <a:p>
            <a:endParaRPr lang="cs-CZ"/>
          </a:p>
        </p:txBody>
      </p:sp>
      <p:sp>
        <p:nvSpPr>
          <p:cNvPr id="6" name="Zástupný symbol pro číslo snímku 5"/>
          <p:cNvSpPr>
            <a:spLocks noGrp="1"/>
          </p:cNvSpPr>
          <p:nvPr>
            <p:ph type="sldNum" sz="quarter" idx="11"/>
          </p:nvPr>
        </p:nvSpPr>
        <p:spPr>
          <a:xfrm>
            <a:off x="6553200" y="6248400"/>
            <a:ext cx="2133600" cy="476250"/>
          </a:xfrm>
        </p:spPr>
        <p:txBody>
          <a:bodyPr/>
          <a:lstStyle>
            <a:lvl1pPr>
              <a:defRPr/>
            </a:lvl1pPr>
          </a:lstStyle>
          <a:p>
            <a:fld id="{C7BC3E0A-EDD8-4F2B-88EC-7FEE9767D0C0}" type="slidenum">
              <a:rPr lang="cs-CZ"/>
              <a:pPr/>
              <a:t>‹#›</a:t>
            </a:fld>
            <a:endParaRPr lang="cs-CZ"/>
          </a:p>
        </p:txBody>
      </p:sp>
      <p:sp>
        <p:nvSpPr>
          <p:cNvPr id="7" name="Zástupný symbol pro zápatí 6"/>
          <p:cNvSpPr>
            <a:spLocks noGrp="1"/>
          </p:cNvSpPr>
          <p:nvPr>
            <p:ph type="ftr" sz="quarter" idx="12"/>
          </p:nvPr>
        </p:nvSpPr>
        <p:spPr>
          <a:xfrm>
            <a:off x="3124200" y="6248400"/>
            <a:ext cx="2895600" cy="476250"/>
          </a:xfrm>
        </p:spPr>
        <p:txBody>
          <a:bodyPr/>
          <a:lstStyle>
            <a:lvl1pPr>
              <a:defRPr/>
            </a:lvl1pPr>
          </a:lstStyle>
          <a:p>
            <a:endParaRPr lang="cs-CZ"/>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228600"/>
            <a:ext cx="7772400" cy="12192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85800" y="1641475"/>
            <a:ext cx="3810000" cy="4454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41475"/>
            <a:ext cx="3810000" cy="4454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685800" y="6248400"/>
            <a:ext cx="1905000" cy="457200"/>
          </a:xfrm>
        </p:spPr>
        <p:txBody>
          <a:bodyPr/>
          <a:lstStyle>
            <a:lvl1pPr>
              <a:defRPr/>
            </a:lvl1pPr>
          </a:lstStyle>
          <a:p>
            <a:endParaRPr lang="cs-CZ"/>
          </a:p>
        </p:txBody>
      </p:sp>
      <p:sp>
        <p:nvSpPr>
          <p:cNvPr id="6" name="Zástupný symbol pro zápatí 5"/>
          <p:cNvSpPr>
            <a:spLocks noGrp="1"/>
          </p:cNvSpPr>
          <p:nvPr>
            <p:ph type="ftr" sz="quarter" idx="11"/>
          </p:nvPr>
        </p:nvSpPr>
        <p:spPr>
          <a:xfrm>
            <a:off x="3124200" y="6248400"/>
            <a:ext cx="2895600" cy="457200"/>
          </a:xfrm>
        </p:spPr>
        <p:txBody>
          <a:bodyPr/>
          <a:lstStyle>
            <a:lvl1pPr>
              <a:defRPr/>
            </a:lvl1pPr>
          </a:lstStyle>
          <a:p>
            <a:endParaRPr lang="cs-CZ"/>
          </a:p>
        </p:txBody>
      </p:sp>
      <p:sp>
        <p:nvSpPr>
          <p:cNvPr id="7" name="Zástupný symbol pro číslo snímku 6"/>
          <p:cNvSpPr>
            <a:spLocks noGrp="1"/>
          </p:cNvSpPr>
          <p:nvPr>
            <p:ph type="sldNum" sz="quarter" idx="12"/>
          </p:nvPr>
        </p:nvSpPr>
        <p:spPr>
          <a:xfrm>
            <a:off x="6553200" y="6248400"/>
            <a:ext cx="1905000" cy="457200"/>
          </a:xfrm>
        </p:spPr>
        <p:txBody>
          <a:bodyPr/>
          <a:lstStyle>
            <a:lvl1pPr>
              <a:defRPr/>
            </a:lvl1pPr>
          </a:lstStyle>
          <a:p>
            <a:fld id="{9E365F69-986E-444D-98F3-37C772897DF5}" type="slidenum">
              <a:rPr lang="cs-CZ"/>
              <a:pPr/>
              <a:t>‹#›</a:t>
            </a:fld>
            <a:endParaRPr lang="cs-CZ"/>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Zástupný symbol obsahu 2"/>
          <p:cNvSpPr>
            <a:spLocks noGrp="1"/>
          </p:cNvSpPr>
          <p:nvPr>
            <p:ph idx="1"/>
          </p:nvPr>
        </p:nvSpPr>
        <p:spPr/>
        <p:txBody>
          <a:bodyPr/>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extLst/>
          </a:lstStyle>
          <a:p>
            <a:fld id="{4FF2B98E-3166-4AE1-A92C-14438A8C502B}" type="datetime1">
              <a:rPr lang="cs-CZ" smtClean="0"/>
              <a:pPr/>
              <a:t>25.6.2009</a:t>
            </a:fld>
            <a:endParaRPr lang="cs-CZ" dirty="0"/>
          </a:p>
        </p:txBody>
      </p:sp>
      <p:sp>
        <p:nvSpPr>
          <p:cNvPr id="5" name="Zástupný symbol päty 4"/>
          <p:cNvSpPr>
            <a:spLocks noGrp="1"/>
          </p:cNvSpPr>
          <p:nvPr>
            <p:ph type="ftr" sz="quarter" idx="11"/>
          </p:nvPr>
        </p:nvSpPr>
        <p:spPr/>
        <p:txBody>
          <a:bodyPr/>
          <a:lstStyle>
            <a:extLst/>
          </a:lstStyle>
          <a:p>
            <a:r>
              <a:rPr lang="cs-CZ" dirty="0" smtClean="0"/>
              <a:t>Výskumný tím pani Ružovej</a:t>
            </a:r>
            <a:endParaRPr lang="cs-CZ" dirty="0"/>
          </a:p>
        </p:txBody>
      </p:sp>
      <p:sp>
        <p:nvSpPr>
          <p:cNvPr id="6" name="Zástupný symbol čísla snímky 5"/>
          <p:cNvSpPr>
            <a:spLocks noGrp="1"/>
          </p:cNvSpPr>
          <p:nvPr>
            <p:ph type="sldNum" sz="quarter" idx="12"/>
          </p:nvPr>
        </p:nvSpPr>
        <p:spPr/>
        <p:txBody>
          <a:bodyPr/>
          <a:lstStyle>
            <a:extLst/>
          </a:lstStyle>
          <a:p>
            <a:fld id="{9ACA0913-D9CC-4DFB-B8F6-2F1074805894}" type="slidenum">
              <a:rPr lang="cs-CZ" smtClean="0"/>
              <a:pPr/>
              <a:t>‹#›</a:t>
            </a:fld>
            <a:endParaRPr lang="cs-CZ" dirty="0"/>
          </a:p>
        </p:txBody>
      </p:sp>
      <p:sp>
        <p:nvSpPr>
          <p:cNvPr id="7" name="Nadpis 6"/>
          <p:cNvSpPr>
            <a:spLocks noGrp="1"/>
          </p:cNvSpPr>
          <p:nvPr>
            <p:ph type="title"/>
          </p:nvPr>
        </p:nvSpPr>
        <p:spPr/>
        <p:txBody>
          <a:bodyPr rtlCol="0"/>
          <a:lstStyle>
            <a:extLst/>
          </a:lstStyle>
          <a:p>
            <a:r>
              <a:rPr kumimoji="0" lang="sk-SK" smtClean="0"/>
              <a:t>Kliknite sem a upravte štýl predlohy nadpisov.</a:t>
            </a:r>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bg>
      <p:bgRef idx="1002">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sk-SK" smtClean="0"/>
              <a:t>Kliknite sem a upravte štýly predlohy textu.</a:t>
            </a:r>
          </a:p>
        </p:txBody>
      </p:sp>
      <p:sp>
        <p:nvSpPr>
          <p:cNvPr id="4" name="Zástupný symbol dátumu 3"/>
          <p:cNvSpPr>
            <a:spLocks noGrp="1"/>
          </p:cNvSpPr>
          <p:nvPr>
            <p:ph type="dt" sz="half" idx="10"/>
          </p:nvPr>
        </p:nvSpPr>
        <p:spPr/>
        <p:txBody>
          <a:bodyPr/>
          <a:lstStyle>
            <a:extLst/>
          </a:lstStyle>
          <a:p>
            <a:fld id="{C8FB6BEE-2304-4306-8823-96335CC58821}" type="datetime1">
              <a:rPr lang="cs-CZ" smtClean="0"/>
              <a:pPr/>
              <a:t>25.6.2009</a:t>
            </a:fld>
            <a:endParaRPr lang="cs-CZ" dirty="0"/>
          </a:p>
        </p:txBody>
      </p:sp>
      <p:sp>
        <p:nvSpPr>
          <p:cNvPr id="5" name="Zástupný symbol päty 4"/>
          <p:cNvSpPr>
            <a:spLocks noGrp="1"/>
          </p:cNvSpPr>
          <p:nvPr>
            <p:ph type="ftr" sz="quarter" idx="11"/>
          </p:nvPr>
        </p:nvSpPr>
        <p:spPr/>
        <p:txBody>
          <a:bodyPr/>
          <a:lstStyle>
            <a:extLst/>
          </a:lstStyle>
          <a:p>
            <a:r>
              <a:rPr lang="cs-CZ" dirty="0" smtClean="0"/>
              <a:t>Výskumný tím pani Ružovej</a:t>
            </a:r>
            <a:endParaRPr lang="cs-CZ" dirty="0"/>
          </a:p>
        </p:txBody>
      </p:sp>
      <p:sp>
        <p:nvSpPr>
          <p:cNvPr id="6" name="Zástupný symbol čísla snímky 5"/>
          <p:cNvSpPr>
            <a:spLocks noGrp="1"/>
          </p:cNvSpPr>
          <p:nvPr>
            <p:ph type="sldNum" sz="quarter" idx="12"/>
          </p:nvPr>
        </p:nvSpPr>
        <p:spPr/>
        <p:txBody>
          <a:bodyPr/>
          <a:lstStyle>
            <a:extLst/>
          </a:lstStyle>
          <a:p>
            <a:fld id="{9ACA0913-D9CC-4DFB-B8F6-2F1074805894}" type="slidenum">
              <a:rPr lang="cs-CZ" smtClean="0"/>
              <a:pPr/>
              <a:t>‹#›</a:t>
            </a:fld>
            <a:endParaRPr lang="cs-CZ" dirty="0"/>
          </a:p>
        </p:txBody>
      </p:sp>
      <p:sp>
        <p:nvSpPr>
          <p:cNvPr id="7" name="Výložka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Výložka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2">
        <a:schemeClr val="bg1"/>
      </p:bgRef>
    </p:bg>
    <p:spTree>
      <p:nvGrpSpPr>
        <p:cNvPr id="1" name=""/>
        <p:cNvGrpSpPr/>
        <p:nvPr/>
      </p:nvGrpSpPr>
      <p:grpSpPr>
        <a:xfrm>
          <a:off x="0" y="0"/>
          <a:ext cx="0" cy="0"/>
          <a:chOff x="0" y="0"/>
          <a:chExt cx="0" cy="0"/>
        </a:xfrm>
      </p:grpSpPr>
      <p:sp>
        <p:nvSpPr>
          <p:cNvPr id="3" name="Zástupný symbol obsah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obsah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p:txBody>
          <a:bodyPr/>
          <a:lstStyle>
            <a:extLst/>
          </a:lstStyle>
          <a:p>
            <a:fld id="{8E71B832-D994-4898-83C6-A20F9D18DCFA}" type="datetime1">
              <a:rPr lang="cs-CZ" smtClean="0"/>
              <a:pPr/>
              <a:t>25.6.2009</a:t>
            </a:fld>
            <a:endParaRPr lang="cs-CZ" dirty="0"/>
          </a:p>
        </p:txBody>
      </p:sp>
      <p:sp>
        <p:nvSpPr>
          <p:cNvPr id="6" name="Zástupný symbol päty 5"/>
          <p:cNvSpPr>
            <a:spLocks noGrp="1"/>
          </p:cNvSpPr>
          <p:nvPr>
            <p:ph type="ftr" sz="quarter" idx="11"/>
          </p:nvPr>
        </p:nvSpPr>
        <p:spPr/>
        <p:txBody>
          <a:bodyPr/>
          <a:lstStyle>
            <a:extLst/>
          </a:lstStyle>
          <a:p>
            <a:r>
              <a:rPr lang="cs-CZ" dirty="0" smtClean="0"/>
              <a:t>Výskumný tím pani Ružovej</a:t>
            </a:r>
            <a:endParaRPr lang="cs-CZ" dirty="0"/>
          </a:p>
        </p:txBody>
      </p:sp>
      <p:sp>
        <p:nvSpPr>
          <p:cNvPr id="7" name="Zástupný symbol čísla snímky 6"/>
          <p:cNvSpPr>
            <a:spLocks noGrp="1"/>
          </p:cNvSpPr>
          <p:nvPr>
            <p:ph type="sldNum" sz="quarter" idx="12"/>
          </p:nvPr>
        </p:nvSpPr>
        <p:spPr/>
        <p:txBody>
          <a:bodyPr/>
          <a:lstStyle>
            <a:extLst/>
          </a:lstStyle>
          <a:p>
            <a:fld id="{9ACA0913-D9CC-4DFB-B8F6-2F1074805894}" type="slidenum">
              <a:rPr lang="cs-CZ" smtClean="0"/>
              <a:pPr/>
              <a:t>‹#›</a:t>
            </a:fld>
            <a:endParaRPr lang="cs-CZ" dirty="0"/>
          </a:p>
        </p:txBody>
      </p:sp>
      <p:sp>
        <p:nvSpPr>
          <p:cNvPr id="8" name="Nadpis 7"/>
          <p:cNvSpPr>
            <a:spLocks noGrp="1"/>
          </p:cNvSpPr>
          <p:nvPr>
            <p:ph type="title"/>
          </p:nvPr>
        </p:nvSpPr>
        <p:spPr/>
        <p:txBody>
          <a:bodyPr rtlCol="0"/>
          <a:lstStyle>
            <a:extLst/>
          </a:lstStyle>
          <a:p>
            <a:r>
              <a:rPr kumimoji="0" lang="sk-SK" smtClean="0"/>
              <a:t>Kliknite sem a upravte štýl predlohy nadpisov.</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anie">
    <p:bg>
      <p:bgRef idx="1003">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k-SK" smtClean="0"/>
              <a:t>Kliknite sem a upravte štýly predlohy textu.</a:t>
            </a:r>
          </a:p>
        </p:txBody>
      </p:sp>
      <p:sp>
        <p:nvSpPr>
          <p:cNvPr id="4" name="Zástupný symbol tex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sk-SK" smtClean="0"/>
              <a:t>Kliknite sem a upravte štýly predlohy textu.</a:t>
            </a:r>
          </a:p>
        </p:txBody>
      </p:sp>
      <p:sp>
        <p:nvSpPr>
          <p:cNvPr id="5" name="Zástupný symbol obsah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6" name="Zástupný symbol obsah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7" name="Zástupný symbol dátumu 6"/>
          <p:cNvSpPr>
            <a:spLocks noGrp="1"/>
          </p:cNvSpPr>
          <p:nvPr>
            <p:ph type="dt" sz="half" idx="10"/>
          </p:nvPr>
        </p:nvSpPr>
        <p:spPr/>
        <p:txBody>
          <a:bodyPr/>
          <a:lstStyle>
            <a:extLst/>
          </a:lstStyle>
          <a:p>
            <a:fld id="{6B82D563-F25D-4D48-9571-900482047234}" type="datetime1">
              <a:rPr lang="cs-CZ" smtClean="0"/>
              <a:pPr/>
              <a:t>25.6.2009</a:t>
            </a:fld>
            <a:endParaRPr lang="cs-CZ" dirty="0"/>
          </a:p>
        </p:txBody>
      </p:sp>
      <p:sp>
        <p:nvSpPr>
          <p:cNvPr id="8" name="Zástupný symbol päty 7"/>
          <p:cNvSpPr>
            <a:spLocks noGrp="1"/>
          </p:cNvSpPr>
          <p:nvPr>
            <p:ph type="ftr" sz="quarter" idx="11"/>
          </p:nvPr>
        </p:nvSpPr>
        <p:spPr/>
        <p:txBody>
          <a:bodyPr/>
          <a:lstStyle>
            <a:extLst/>
          </a:lstStyle>
          <a:p>
            <a:r>
              <a:rPr lang="cs-CZ" dirty="0" smtClean="0"/>
              <a:t>Výskumný tím pani Ružovej</a:t>
            </a:r>
            <a:endParaRPr lang="cs-CZ" dirty="0"/>
          </a:p>
        </p:txBody>
      </p:sp>
      <p:sp>
        <p:nvSpPr>
          <p:cNvPr id="9" name="Zástupný symbol čísla snímky 8"/>
          <p:cNvSpPr>
            <a:spLocks noGrp="1"/>
          </p:cNvSpPr>
          <p:nvPr>
            <p:ph type="sldNum" sz="quarter" idx="12"/>
          </p:nvPr>
        </p:nvSpPr>
        <p:spPr/>
        <p:txBody>
          <a:bodyPr/>
          <a:lstStyle>
            <a:extLst/>
          </a:lstStyle>
          <a:p>
            <a:fld id="{9ACA0913-D9CC-4DFB-B8F6-2F1074805894}" type="slidenum">
              <a:rPr lang="cs-CZ" smtClean="0"/>
              <a:pPr/>
              <a:t>‹#›</a:t>
            </a:fld>
            <a:endParaRPr lang="cs-CZ"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bg>
      <p:bgRef idx="1002">
        <a:schemeClr val="bg1"/>
      </p:bgRef>
    </p:bg>
    <p:spTree>
      <p:nvGrpSpPr>
        <p:cNvPr id="1" name=""/>
        <p:cNvGrpSpPr/>
        <p:nvPr/>
      </p:nvGrpSpPr>
      <p:grpSpPr>
        <a:xfrm>
          <a:off x="0" y="0"/>
          <a:ext cx="0" cy="0"/>
          <a:chOff x="0" y="0"/>
          <a:chExt cx="0" cy="0"/>
        </a:xfrm>
      </p:grpSpPr>
      <p:sp>
        <p:nvSpPr>
          <p:cNvPr id="3" name="Zástupný symbol dátumu 2"/>
          <p:cNvSpPr>
            <a:spLocks noGrp="1"/>
          </p:cNvSpPr>
          <p:nvPr>
            <p:ph type="dt" sz="half" idx="10"/>
          </p:nvPr>
        </p:nvSpPr>
        <p:spPr/>
        <p:txBody>
          <a:bodyPr/>
          <a:lstStyle>
            <a:extLst/>
          </a:lstStyle>
          <a:p>
            <a:fld id="{D67F3588-6965-4612-9761-43AB07C7B12D}" type="datetime1">
              <a:rPr lang="cs-CZ" smtClean="0"/>
              <a:pPr/>
              <a:t>25.6.2009</a:t>
            </a:fld>
            <a:endParaRPr lang="cs-CZ" dirty="0"/>
          </a:p>
        </p:txBody>
      </p:sp>
      <p:sp>
        <p:nvSpPr>
          <p:cNvPr id="4" name="Zástupný symbol päty 3"/>
          <p:cNvSpPr>
            <a:spLocks noGrp="1"/>
          </p:cNvSpPr>
          <p:nvPr>
            <p:ph type="ftr" sz="quarter" idx="11"/>
          </p:nvPr>
        </p:nvSpPr>
        <p:spPr/>
        <p:txBody>
          <a:bodyPr/>
          <a:lstStyle>
            <a:extLst/>
          </a:lstStyle>
          <a:p>
            <a:r>
              <a:rPr lang="cs-CZ" dirty="0" smtClean="0"/>
              <a:t>Výskumný tím pani Ružovej</a:t>
            </a:r>
            <a:endParaRPr lang="cs-CZ" dirty="0"/>
          </a:p>
        </p:txBody>
      </p:sp>
      <p:sp>
        <p:nvSpPr>
          <p:cNvPr id="5" name="Zástupný symbol čísla snímky 4"/>
          <p:cNvSpPr>
            <a:spLocks noGrp="1"/>
          </p:cNvSpPr>
          <p:nvPr>
            <p:ph type="sldNum" sz="quarter" idx="12"/>
          </p:nvPr>
        </p:nvSpPr>
        <p:spPr/>
        <p:txBody>
          <a:bodyPr/>
          <a:lstStyle>
            <a:extLst/>
          </a:lstStyle>
          <a:p>
            <a:fld id="{9ACA0913-D9CC-4DFB-B8F6-2F1074805894}" type="slidenum">
              <a:rPr lang="cs-CZ" smtClean="0"/>
              <a:pPr/>
              <a:t>‹#›</a:t>
            </a:fld>
            <a:endParaRPr lang="cs-CZ" dirty="0"/>
          </a:p>
        </p:txBody>
      </p:sp>
      <p:sp>
        <p:nvSpPr>
          <p:cNvPr id="6" name="Nadpis 5"/>
          <p:cNvSpPr>
            <a:spLocks noGrp="1"/>
          </p:cNvSpPr>
          <p:nvPr>
            <p:ph type="title"/>
          </p:nvPr>
        </p:nvSpPr>
        <p:spPr/>
        <p:txBody>
          <a:bodyPr rtlCol="0"/>
          <a:lstStyle>
            <a:extLst/>
          </a:lstStyle>
          <a:p>
            <a:r>
              <a:rPr kumimoji="0" lang="sk-SK" smtClean="0"/>
              <a:t>Kliknite sem a upravte štýl predlohy nadpisov.</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extLst/>
          </a:lstStyle>
          <a:p>
            <a:fld id="{E9C8141E-87A8-4A29-BD19-67A246A64401}" type="datetime1">
              <a:rPr lang="cs-CZ" smtClean="0"/>
              <a:pPr/>
              <a:t>25.6.2009</a:t>
            </a:fld>
            <a:endParaRPr lang="cs-CZ" dirty="0"/>
          </a:p>
        </p:txBody>
      </p:sp>
      <p:sp>
        <p:nvSpPr>
          <p:cNvPr id="3" name="Zástupný symbol päty 2"/>
          <p:cNvSpPr>
            <a:spLocks noGrp="1"/>
          </p:cNvSpPr>
          <p:nvPr>
            <p:ph type="ftr" sz="quarter" idx="11"/>
          </p:nvPr>
        </p:nvSpPr>
        <p:spPr/>
        <p:txBody>
          <a:bodyPr/>
          <a:lstStyle>
            <a:extLst/>
          </a:lstStyle>
          <a:p>
            <a:r>
              <a:rPr lang="cs-CZ" dirty="0" smtClean="0"/>
              <a:t>Výskumný tím pani Ružovej</a:t>
            </a:r>
            <a:endParaRPr lang="cs-CZ" dirty="0"/>
          </a:p>
        </p:txBody>
      </p:sp>
      <p:sp>
        <p:nvSpPr>
          <p:cNvPr id="4" name="Zástupný symbol čísla snímky 3"/>
          <p:cNvSpPr>
            <a:spLocks noGrp="1"/>
          </p:cNvSpPr>
          <p:nvPr>
            <p:ph type="sldNum" sz="quarter" idx="12"/>
          </p:nvPr>
        </p:nvSpPr>
        <p:spPr/>
        <p:txBody>
          <a:bodyPr/>
          <a:lstStyle>
            <a:extLst/>
          </a:lstStyle>
          <a:p>
            <a:fld id="{9ACA0913-D9CC-4DFB-B8F6-2F1074805894}" type="slidenum">
              <a:rPr lang="cs-CZ" smtClean="0"/>
              <a:pPr/>
              <a:t>‹#›</a:t>
            </a:fld>
            <a:endParaRPr lang="cs-CZ"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bg>
      <p:bgRef idx="1003">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sk-SK" smtClean="0"/>
              <a:t>Kliknite sem a upravte štýl predlohy nadpisov.</a:t>
            </a:r>
            <a:endParaRPr kumimoji="0" lang="en-US"/>
          </a:p>
        </p:txBody>
      </p:sp>
      <p:sp>
        <p:nvSpPr>
          <p:cNvPr id="3" name="Zástupný symbol tex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sk-SK" smtClean="0"/>
              <a:t>Kliknite sem a upravte štýly predlohy textu.</a:t>
            </a:r>
          </a:p>
        </p:txBody>
      </p:sp>
      <p:sp>
        <p:nvSpPr>
          <p:cNvPr id="4" name="Zástupný symbol obsah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a:xfrm>
            <a:off x="6727032" y="6407944"/>
            <a:ext cx="1920240" cy="365760"/>
          </a:xfrm>
        </p:spPr>
        <p:txBody>
          <a:bodyPr/>
          <a:lstStyle>
            <a:extLst/>
          </a:lstStyle>
          <a:p>
            <a:fld id="{CEEF5E13-9B5D-48E0-A52D-D65C90182713}" type="datetime1">
              <a:rPr lang="cs-CZ" smtClean="0"/>
              <a:pPr/>
              <a:t>25.6.2009</a:t>
            </a:fld>
            <a:endParaRPr lang="cs-CZ" dirty="0"/>
          </a:p>
        </p:txBody>
      </p:sp>
      <p:sp>
        <p:nvSpPr>
          <p:cNvPr id="6" name="Zástupný symbol päty 5"/>
          <p:cNvSpPr>
            <a:spLocks noGrp="1"/>
          </p:cNvSpPr>
          <p:nvPr>
            <p:ph type="ftr" sz="quarter" idx="11"/>
          </p:nvPr>
        </p:nvSpPr>
        <p:spPr/>
        <p:txBody>
          <a:bodyPr/>
          <a:lstStyle>
            <a:extLst/>
          </a:lstStyle>
          <a:p>
            <a:r>
              <a:rPr lang="cs-CZ" dirty="0" smtClean="0"/>
              <a:t>Výskumný tím pani Ružovej</a:t>
            </a:r>
            <a:endParaRPr lang="cs-CZ" dirty="0"/>
          </a:p>
        </p:txBody>
      </p:sp>
      <p:sp>
        <p:nvSpPr>
          <p:cNvPr id="7" name="Zástupný symbol čísla snímky 6"/>
          <p:cNvSpPr>
            <a:spLocks noGrp="1"/>
          </p:cNvSpPr>
          <p:nvPr>
            <p:ph type="sldNum" sz="quarter" idx="12"/>
          </p:nvPr>
        </p:nvSpPr>
        <p:spPr/>
        <p:txBody>
          <a:bodyPr/>
          <a:lstStyle>
            <a:extLst/>
          </a:lstStyle>
          <a:p>
            <a:fld id="{9ACA0913-D9CC-4DFB-B8F6-2F1074805894}" type="slidenum">
              <a:rPr lang="cs-CZ" smtClean="0"/>
              <a:pPr/>
              <a:t>‹#›</a:t>
            </a:fld>
            <a:endParaRPr lang="cs-CZ"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bg>
      <p:bgRef idx="1002">
        <a:schemeClr val="bg1"/>
      </p:bgRef>
    </p:bg>
    <p:spTree>
      <p:nvGrpSpPr>
        <p:cNvPr id="1" name=""/>
        <p:cNvGrpSpPr/>
        <p:nvPr/>
      </p:nvGrpSpPr>
      <p:grpSpPr>
        <a:xfrm>
          <a:off x="0" y="0"/>
          <a:ext cx="0" cy="0"/>
          <a:chOff x="0" y="0"/>
          <a:chExt cx="0" cy="0"/>
        </a:xfrm>
      </p:grpSpPr>
      <p:sp>
        <p:nvSpPr>
          <p:cNvPr id="4" name="Zástupný symbol tex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sk-SK" smtClean="0"/>
              <a:t>Kliknite sem a upravte štýly predlohy textu.</a:t>
            </a:r>
          </a:p>
        </p:txBody>
      </p:sp>
      <p:sp>
        <p:nvSpPr>
          <p:cNvPr id="3" name="Zástupný symbol obrázka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sk-SK" dirty="0" smtClean="0"/>
              <a:t>Ak chcete pridať obrázok, kliknite na ikonu</a:t>
            </a:r>
            <a:endParaRPr kumimoji="0" lang="en-US" dirty="0"/>
          </a:p>
        </p:txBody>
      </p:sp>
      <p:sp>
        <p:nvSpPr>
          <p:cNvPr id="5" name="Zástupný symbol dátumu 4"/>
          <p:cNvSpPr>
            <a:spLocks noGrp="1"/>
          </p:cNvSpPr>
          <p:nvPr>
            <p:ph type="dt" sz="half" idx="10"/>
          </p:nvPr>
        </p:nvSpPr>
        <p:spPr/>
        <p:txBody>
          <a:bodyPr/>
          <a:lstStyle>
            <a:lvl1pPr>
              <a:defRPr>
                <a:solidFill>
                  <a:schemeClr val="tx1"/>
                </a:solidFill>
              </a:defRPr>
            </a:lvl1pPr>
            <a:extLst/>
          </a:lstStyle>
          <a:p>
            <a:fld id="{75ADD0C6-B2C2-4A73-B94D-7D6FF1B87705}" type="datetime1">
              <a:rPr lang="cs-CZ" smtClean="0"/>
              <a:pPr/>
              <a:t>25.6.2009</a:t>
            </a:fld>
            <a:endParaRPr lang="cs-CZ" dirty="0"/>
          </a:p>
        </p:txBody>
      </p:sp>
      <p:sp>
        <p:nvSpPr>
          <p:cNvPr id="6" name="Zástupný symbol päty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cs-CZ" dirty="0" smtClean="0"/>
              <a:t>Výskumný tím pani Ružovej</a:t>
            </a:r>
            <a:endParaRPr lang="cs-CZ" dirty="0"/>
          </a:p>
        </p:txBody>
      </p:sp>
      <p:sp>
        <p:nvSpPr>
          <p:cNvPr id="7" name="Zástupný symbol čísla snímky 6"/>
          <p:cNvSpPr>
            <a:spLocks noGrp="1"/>
          </p:cNvSpPr>
          <p:nvPr>
            <p:ph type="sldNum" sz="quarter" idx="12"/>
          </p:nvPr>
        </p:nvSpPr>
        <p:spPr/>
        <p:txBody>
          <a:bodyPr/>
          <a:lstStyle>
            <a:lvl1pPr>
              <a:defRPr>
                <a:solidFill>
                  <a:schemeClr val="tx1"/>
                </a:solidFill>
              </a:defRPr>
            </a:lvl1pPr>
            <a:extLst/>
          </a:lstStyle>
          <a:p>
            <a:fld id="{9ACA0913-D9CC-4DFB-B8F6-2F1074805894}" type="slidenum">
              <a:rPr lang="cs-CZ" smtClean="0"/>
              <a:pPr/>
              <a:t>‹#›</a:t>
            </a:fld>
            <a:endParaRPr lang="cs-CZ" dirty="0"/>
          </a:p>
        </p:txBody>
      </p:sp>
      <p:sp>
        <p:nvSpPr>
          <p:cNvPr id="2" name="Nadpis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sk-SK" smtClean="0"/>
              <a:t>Kliknite sem a upravte štýl predlohy nadpisov.</a:t>
            </a:r>
            <a:endParaRPr kumimoji="0" lang="en-US"/>
          </a:p>
        </p:txBody>
      </p:sp>
      <p:sp>
        <p:nvSpPr>
          <p:cNvPr id="8" name="Voľná forma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Voľná forma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Pravouhlý trojuholník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Rovná spojnica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Výložka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Výložka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Voľná forma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Voľná forma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Pravouhlý trojuholník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Rovná spojnica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Zástupný symbol nadpis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sk-SK" smtClean="0"/>
              <a:t>Kliknite sem a upravte štýl predlohy nadpisov.</a:t>
            </a:r>
            <a:endParaRPr kumimoji="0" lang="en-US"/>
          </a:p>
        </p:txBody>
      </p:sp>
      <p:sp>
        <p:nvSpPr>
          <p:cNvPr id="30" name="Zástupný symbol tex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sk-SK" smtClean="0"/>
              <a:t>Kliknite sem a upravte štýly predlohy textu.</a:t>
            </a:r>
          </a:p>
          <a:p>
            <a:pPr lvl="1" eaLnBrk="1" latinLnBrk="0" hangingPunct="1"/>
            <a:r>
              <a:rPr kumimoji="0" lang="sk-SK" smtClean="0"/>
              <a:t>Druhá úroveň</a:t>
            </a:r>
          </a:p>
          <a:p>
            <a:pPr lvl="2" eaLnBrk="1" latinLnBrk="0" hangingPunct="1"/>
            <a:r>
              <a:rPr kumimoji="0" lang="sk-SK" smtClean="0"/>
              <a:t>Tretia úroveň</a:t>
            </a:r>
          </a:p>
          <a:p>
            <a:pPr lvl="3" eaLnBrk="1" latinLnBrk="0" hangingPunct="1"/>
            <a:r>
              <a:rPr kumimoji="0" lang="sk-SK" smtClean="0"/>
              <a:t>Štvrtá úroveň</a:t>
            </a:r>
          </a:p>
          <a:p>
            <a:pPr lvl="4" eaLnBrk="1" latinLnBrk="0" hangingPunct="1"/>
            <a:r>
              <a:rPr kumimoji="0" lang="sk-SK" smtClean="0"/>
              <a:t>Piata úroveň</a:t>
            </a:r>
            <a:endParaRPr kumimoji="0" lang="en-US"/>
          </a:p>
        </p:txBody>
      </p:sp>
      <p:sp>
        <p:nvSpPr>
          <p:cNvPr id="10" name="Zástupný symbol dátumu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FC97A3D-C38D-42F2-BC5E-79F9950162FE}" type="datetime1">
              <a:rPr lang="cs-CZ" smtClean="0"/>
              <a:pPr/>
              <a:t>25.6.2009</a:t>
            </a:fld>
            <a:endParaRPr lang="cs-CZ" dirty="0"/>
          </a:p>
        </p:txBody>
      </p:sp>
      <p:sp>
        <p:nvSpPr>
          <p:cNvPr id="22" name="Zástupný symbol päty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cs-CZ" dirty="0" smtClean="0"/>
              <a:t>Výskumný tím pani Ružovej</a:t>
            </a:r>
            <a:endParaRPr lang="cs-CZ" dirty="0"/>
          </a:p>
        </p:txBody>
      </p:sp>
      <p:sp>
        <p:nvSpPr>
          <p:cNvPr id="18" name="Zástupný symbol čísla snímky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ACA0913-D9CC-4DFB-B8F6-2F1074805894}" type="slidenum">
              <a:rPr lang="cs-CZ" smtClean="0"/>
              <a:pPr/>
              <a:t>‹#›</a:t>
            </a:fld>
            <a:endParaRPr lang="cs-CZ"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5.gif"/><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24.xml.rels><?xml version="1.0" encoding="UTF-8" standalone="yes"?>
<Relationships xmlns="http://schemas.openxmlformats.org/package/2006/relationships"><Relationship Id="rId3" Type="http://schemas.openxmlformats.org/officeDocument/2006/relationships/hyperlink" Target="http://sk.wikipedia.org/wiki/S%C3%BAbor:Kyoto_Protocol_participation_map_2009.png" TargetMode="External"/><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2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hyperlink" Target="http://www.youtube.com/watch?v=F54rqDh2mWA" TargetMode="Externa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gif"/></Relationships>
</file>

<file path=ppt/slides/_rels/slide1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k.wikipedia.org/wiki/S%C3%BAbor:Natural_gas_production_world.PNG"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14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k.wikipedia.org/wiki/Zem" TargetMode="External"/><Relationship Id="rId7" Type="http://schemas.openxmlformats.org/officeDocument/2006/relationships/image" Target="../media/image150.png"/><Relationship Id="rId2" Type="http://schemas.openxmlformats.org/officeDocument/2006/relationships/hyperlink" Target="http://sk.wikipedia.org/wiki/Vesm%C3%ADr" TargetMode="External"/><Relationship Id="rId1" Type="http://schemas.openxmlformats.org/officeDocument/2006/relationships/slideLayout" Target="../slideLayouts/slideLayout2.xml"/><Relationship Id="rId6" Type="http://schemas.openxmlformats.org/officeDocument/2006/relationships/hyperlink" Target="http://sk.wikipedia.org/wiki/Anorganick%C3%A1_zl%C3%BA%C4%8Denina" TargetMode="External"/><Relationship Id="rId5" Type="http://schemas.openxmlformats.org/officeDocument/2006/relationships/hyperlink" Target="http://sk.wikipedia.org/wiki/Organick%C3%A1_zl%C3%BA%C4%8Denina" TargetMode="External"/><Relationship Id="rId4" Type="http://schemas.openxmlformats.org/officeDocument/2006/relationships/hyperlink" Target="http://sk.wikipedia.org/wiki/Hviezda"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hyperlink" Target="http://sk.wikipedia.org/wiki/1997" TargetMode="External"/><Relationship Id="rId13" Type="http://schemas.openxmlformats.org/officeDocument/2006/relationships/hyperlink" Target="http://sk.wikipedia.org/wiki/18._november" TargetMode="External"/><Relationship Id="rId18" Type="http://schemas.openxmlformats.org/officeDocument/2006/relationships/hyperlink" Target="http://sk.wikipedia.org/wiki/1990" TargetMode="External"/><Relationship Id="rId3" Type="http://schemas.openxmlformats.org/officeDocument/2006/relationships/hyperlink" Target="http://sk.wikipedia.org/wiki/Glob%C3%A1lne_otep%C4%BEovanie" TargetMode="External"/><Relationship Id="rId7" Type="http://schemas.openxmlformats.org/officeDocument/2006/relationships/hyperlink" Target="http://sk.wikipedia.org/wiki/Japonsko" TargetMode="External"/><Relationship Id="rId12" Type="http://schemas.openxmlformats.org/officeDocument/2006/relationships/hyperlink" Target="http://sk.wikipedia.org/wiki/1999" TargetMode="External"/><Relationship Id="rId17" Type="http://schemas.openxmlformats.org/officeDocument/2006/relationships/hyperlink" Target="http://sk.wikipedia.org/wiki/2005" TargetMode="External"/><Relationship Id="rId2" Type="http://schemas.openxmlformats.org/officeDocument/2006/relationships/hyperlink" Target="http://en.wikipedia.org/wiki/United_Nations_Framework_Convention_on_Climate_Change" TargetMode="External"/><Relationship Id="rId16" Type="http://schemas.openxmlformats.org/officeDocument/2006/relationships/hyperlink" Target="http://sk.wikipedia.org/wiki/16._febru%C3%A1r" TargetMode="External"/><Relationship Id="rId20" Type="http://schemas.openxmlformats.org/officeDocument/2006/relationships/hyperlink" Target="http://sk.wikipedia.org/w/index.php?title=IPCC&amp;action=edit&amp;redlink=1" TargetMode="External"/><Relationship Id="rId1" Type="http://schemas.openxmlformats.org/officeDocument/2006/relationships/slideLayout" Target="../slideLayouts/slideLayout2.xml"/><Relationship Id="rId6" Type="http://schemas.openxmlformats.org/officeDocument/2006/relationships/hyperlink" Target="http://sk.wikipedia.org/wiki/Kj%C3%B3to" TargetMode="External"/><Relationship Id="rId11" Type="http://schemas.openxmlformats.org/officeDocument/2006/relationships/hyperlink" Target="http://sk.wikipedia.org/wiki/15._marec" TargetMode="External"/><Relationship Id="rId5" Type="http://schemas.openxmlformats.org/officeDocument/2006/relationships/hyperlink" Target="http://sk.wikipedia.org/wiki/Austr%C3%A1lia_(%C5%A1t%C3%A1t)" TargetMode="External"/><Relationship Id="rId15" Type="http://schemas.openxmlformats.org/officeDocument/2006/relationships/hyperlink" Target="http://sk.wikipedia.org/wiki/Rusko" TargetMode="External"/><Relationship Id="rId10" Type="http://schemas.openxmlformats.org/officeDocument/2006/relationships/hyperlink" Target="http://sk.wikipedia.org/wiki/1998" TargetMode="External"/><Relationship Id="rId19" Type="http://schemas.openxmlformats.org/officeDocument/2006/relationships/hyperlink" Target="http://sk.wikipedia.org/wiki/2100" TargetMode="External"/><Relationship Id="rId4" Type="http://schemas.openxmlformats.org/officeDocument/2006/relationships/hyperlink" Target="http://sk.wikipedia.org/wiki/Spojen%C3%A9_%C5%A1t%C3%A1ty_americk%C3%A9" TargetMode="External"/><Relationship Id="rId9" Type="http://schemas.openxmlformats.org/officeDocument/2006/relationships/hyperlink" Target="http://sk.wikipedia.org/wiki/16._marec" TargetMode="External"/><Relationship Id="rId14" Type="http://schemas.openxmlformats.org/officeDocument/2006/relationships/hyperlink" Target="http://sk.wikipedia.org/wiki/2004"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hyperlink" Target="http://sk.wikipedia.org/wiki/Kanada" TargetMode="External"/><Relationship Id="rId3" Type="http://schemas.openxmlformats.org/officeDocument/2006/relationships/hyperlink" Target="http://sk.wikipedia.org/wiki/Kj%C3%B3to" TargetMode="External"/><Relationship Id="rId7" Type="http://schemas.openxmlformats.org/officeDocument/2006/relationships/hyperlink" Target="http://sk.wikipedia.org/wiki/Rusk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k.wikipedia.org/wiki/1990" TargetMode="External"/><Relationship Id="rId5" Type="http://schemas.openxmlformats.org/officeDocument/2006/relationships/hyperlink" Target="http://sk.wikipedia.org/wiki/1997" TargetMode="External"/><Relationship Id="rId4" Type="http://schemas.openxmlformats.org/officeDocument/2006/relationships/hyperlink" Target="http://sk.wikipedia.org/wiki/Japonsko" TargetMode="External"/></Relationships>
</file>

<file path=ppt/slides/_rels/slide186.xml.rels><?xml version="1.0" encoding="UTF-8" standalone="yes"?>
<Relationships xmlns="http://schemas.openxmlformats.org/package/2006/relationships"><Relationship Id="rId3" Type="http://schemas.openxmlformats.org/officeDocument/2006/relationships/hyperlink" Target="http://sk.wikipedia.org/wiki/S%C3%BAbor:Kyoto_Protocol_participation_map_2009.p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k.wikipedia.org/wiki/Prop%C3%A1n" TargetMode="External"/><Relationship Id="rId13" Type="http://schemas.openxmlformats.org/officeDocument/2006/relationships/hyperlink" Target="http://sk.wikipedia.org/wiki/Benz%C3%ADn" TargetMode="External"/><Relationship Id="rId18" Type="http://schemas.openxmlformats.org/officeDocument/2006/relationships/hyperlink" Target="http://sk.wikipedia.org/w/index.php?title=Vykurovac%C3%AD_olej&amp;action=edit&amp;redlink=1" TargetMode="External"/><Relationship Id="rId3" Type="http://schemas.openxmlformats.org/officeDocument/2006/relationships/hyperlink" Target="http://sk.wikipedia.org/wiki/Atmosf%C3%A9rick%C3%BD_tlak" TargetMode="External"/><Relationship Id="rId21" Type="http://schemas.openxmlformats.org/officeDocument/2006/relationships/hyperlink" Target="http://sk.wikipedia.org/wiki/Mazac%C3%AD_olej" TargetMode="External"/><Relationship Id="rId7" Type="http://schemas.openxmlformats.org/officeDocument/2006/relationships/hyperlink" Target="http://sk.wikipedia.org/wiki/Et%C3%A1n" TargetMode="External"/><Relationship Id="rId12" Type="http://schemas.openxmlformats.org/officeDocument/2006/relationships/hyperlink" Target="http://sk.wikipedia.org/wiki/Rozp%C3%BA%C5%A1%C5%A5adlo" TargetMode="External"/><Relationship Id="rId17" Type="http://schemas.openxmlformats.org/officeDocument/2006/relationships/hyperlink" Target="http://sk.wikipedia.org/wiki/Motorov%C3%A1_nafta" TargetMode="External"/><Relationship Id="rId2" Type="http://schemas.openxmlformats.org/officeDocument/2006/relationships/hyperlink" Target="http://sk.wikipedia.org/w/index.php?title=Frak%C4%8Dn%C3%A1_destil%C3%A1cia&amp;action=edit&amp;redlink=1" TargetMode="External"/><Relationship Id="rId16" Type="http://schemas.openxmlformats.org/officeDocument/2006/relationships/hyperlink" Target="http://sk.wikipedia.org/w/index.php?title=Plynov%C3%BD_olej&amp;action=edit&amp;redlink=1" TargetMode="External"/><Relationship Id="rId20" Type="http://schemas.openxmlformats.org/officeDocument/2006/relationships/hyperlink" Target="http://sk.wikipedia.org/wiki/Asfalt" TargetMode="External"/><Relationship Id="rId1" Type="http://schemas.openxmlformats.org/officeDocument/2006/relationships/slideLayout" Target="../slideLayouts/slideLayout2.xml"/><Relationship Id="rId6" Type="http://schemas.openxmlformats.org/officeDocument/2006/relationships/hyperlink" Target="http://sk.wikipedia.org/wiki/Met%C3%A1n" TargetMode="External"/><Relationship Id="rId11" Type="http://schemas.openxmlformats.org/officeDocument/2006/relationships/hyperlink" Target="http://sk.wikipedia.org/w/index.php?title=Petrol%C3%A9ter&amp;action=edit&amp;redlink=1" TargetMode="External"/><Relationship Id="rId5" Type="http://schemas.openxmlformats.org/officeDocument/2006/relationships/hyperlink" Target="http://sk.wikipedia.org/wiki/Teplota_varu" TargetMode="External"/><Relationship Id="rId15" Type="http://schemas.openxmlformats.org/officeDocument/2006/relationships/hyperlink" Target="http://sk.wikipedia.org/w/index.php?title=Leteck%C3%BD_benz%C3%ADn&amp;action=edit&amp;redlink=1" TargetMode="External"/><Relationship Id="rId10" Type="http://schemas.openxmlformats.org/officeDocument/2006/relationships/hyperlink" Target="http://sk.wikipedia.org/wiki/Skvapalnen%C3%BD_ropn%C3%BD_plyn" TargetMode="External"/><Relationship Id="rId19" Type="http://schemas.openxmlformats.org/officeDocument/2006/relationships/hyperlink" Target="http://sk.wikipedia.org/w/index.php?title=Mazut&amp;action=edit&amp;redlink=1" TargetMode="External"/><Relationship Id="rId4" Type="http://schemas.openxmlformats.org/officeDocument/2006/relationships/hyperlink" Target="http://sk.wikipedia.org/wiki/Uh%C4%BEovod%C3%ADk" TargetMode="External"/><Relationship Id="rId9" Type="http://schemas.openxmlformats.org/officeDocument/2006/relationships/hyperlink" Target="http://sk.wikipedia.org/wiki/But%C3%A1n" TargetMode="External"/><Relationship Id="rId14" Type="http://schemas.openxmlformats.org/officeDocument/2006/relationships/hyperlink" Target="http://sk.wikipedia.org/wiki/Petrolej" TargetMode="External"/><Relationship Id="rId22" Type="http://schemas.openxmlformats.org/officeDocument/2006/relationships/image" Target="../media/image65.jpeg"/></Relationships>
</file>

<file path=ppt/slides/_rels/slide77.xml.rels><?xml version="1.0" encoding="UTF-8" standalone="yes"?>
<Relationships xmlns="http://schemas.openxmlformats.org/package/2006/relationships"><Relationship Id="rId8" Type="http://schemas.openxmlformats.org/officeDocument/2006/relationships/hyperlink" Target="http://sk.wikipedia.org/wiki/Vzduch" TargetMode="External"/><Relationship Id="rId13" Type="http://schemas.openxmlformats.org/officeDocument/2006/relationships/hyperlink" Target="http://sk.wikipedia.org/wiki/Uhl%C3%ADk" TargetMode="External"/><Relationship Id="rId3" Type="http://schemas.openxmlformats.org/officeDocument/2006/relationships/hyperlink" Target="http://sk.wikipedia.org/wiki/Fos%C3%ADlne_palivo" TargetMode="External"/><Relationship Id="rId7" Type="http://schemas.openxmlformats.org/officeDocument/2006/relationships/hyperlink" Target="http://sk.wikipedia.org/wiki/But%C3%A1n" TargetMode="External"/><Relationship Id="rId12" Type="http://schemas.openxmlformats.org/officeDocument/2006/relationships/hyperlink" Target="http://sk.wikipedia.org/wiki/Uhlie" TargetMode="External"/><Relationship Id="rId17" Type="http://schemas.openxmlformats.org/officeDocument/2006/relationships/image" Target="../media/image67.jpeg"/><Relationship Id="rId2" Type="http://schemas.openxmlformats.org/officeDocument/2006/relationships/hyperlink" Target="http://sk.wikipedia.org/wiki/Plyn" TargetMode="External"/><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hyperlink" Target="http://sk.wikipedia.org/wiki/Prop%C3%A1n" TargetMode="External"/><Relationship Id="rId11" Type="http://schemas.openxmlformats.org/officeDocument/2006/relationships/hyperlink" Target="http://sk.wikipedia.org/w/index.php?title=Tetrahydrotiof%C3%A9n&amp;action=edit&amp;redlink=1" TargetMode="External"/><Relationship Id="rId5" Type="http://schemas.openxmlformats.org/officeDocument/2006/relationships/hyperlink" Target="http://sk.wikipedia.org/wiki/Met%C3%A1n" TargetMode="External"/><Relationship Id="rId15" Type="http://schemas.openxmlformats.org/officeDocument/2006/relationships/hyperlink" Target="http://sk.wikipedia.org/wiki/Terci%C3%A9r" TargetMode="External"/><Relationship Id="rId10" Type="http://schemas.openxmlformats.org/officeDocument/2006/relationships/hyperlink" Target="http://sk.wikipedia.org/wiki/Odoriz%C3%A1cia" TargetMode="External"/><Relationship Id="rId4" Type="http://schemas.openxmlformats.org/officeDocument/2006/relationships/hyperlink" Target="http://sk.wikipedia.org/wiki/Uh%C4%BEovod%C3%ADk" TargetMode="External"/><Relationship Id="rId9" Type="http://schemas.openxmlformats.org/officeDocument/2006/relationships/hyperlink" Target="http://sk.wikipedia.org/wiki/Z%C3%A1pach" TargetMode="External"/><Relationship Id="rId14" Type="http://schemas.openxmlformats.org/officeDocument/2006/relationships/hyperlink" Target="http://sk.wikipedia.org/w/index.php?title=Lignit&amp;action=edit&amp;redlink=1"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k.wikipedia.org/wiki/Atmosf%C3%A9ra" TargetMode="External"/><Relationship Id="rId2" Type="http://schemas.openxmlformats.org/officeDocument/2006/relationships/hyperlink" Target="http://sk.wikipedia.org/wiki/Oce%C3%A1n"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sk-SK" sz="8800" i="1" u="sng" dirty="0" smtClean="0">
                <a:solidFill>
                  <a:srgbClr val="FFC000"/>
                </a:solidFill>
                <a:effectLst>
                  <a:outerShdw blurRad="31750" dist="25400" dir="5400000" algn="tl" rotWithShape="0">
                    <a:srgbClr val="000000">
                      <a:alpha val="25000"/>
                    </a:srgbClr>
                  </a:outerShdw>
                  <a:reflection blurRad="6350" stA="55000" endA="300" endPos="45500" dir="5400000" sy="-100000" algn="bl" rotWithShape="0"/>
                </a:effectLst>
                <a:latin typeface="Vrinda" pitchFamily="2" charset="0"/>
                <a:cs typeface="Vrinda" pitchFamily="2" charset="0"/>
              </a:rPr>
              <a:t>Vodíkový autobus</a:t>
            </a:r>
            <a:endParaRPr lang="sk-SK" sz="8800" i="1" u="sng" dirty="0">
              <a:solidFill>
                <a:srgbClr val="FFC000"/>
              </a:solidFill>
              <a:effectLst>
                <a:outerShdw blurRad="31750" dist="25400" dir="5400000" algn="tl" rotWithShape="0">
                  <a:srgbClr val="000000">
                    <a:alpha val="25000"/>
                  </a:srgbClr>
                </a:outerShdw>
                <a:reflection blurRad="6350" stA="55000" endA="300" endPos="45500" dir="5400000" sy="-100000" algn="bl" rotWithShape="0"/>
              </a:effectLst>
              <a:latin typeface="Vrinda" pitchFamily="2" charset="0"/>
              <a:cs typeface="Vrinda" pitchFamily="2" charset="0"/>
            </a:endParaRPr>
          </a:p>
        </p:txBody>
      </p:sp>
      <p:pic>
        <p:nvPicPr>
          <p:cNvPr id="3" name="Obrázok 2" descr="press_586_gallery_3246.jpg"/>
          <p:cNvPicPr>
            <a:picLocks noChangeAspect="1"/>
          </p:cNvPicPr>
          <p:nvPr/>
        </p:nvPicPr>
        <p:blipFill>
          <a:blip r:embed="rId2" cstate="print"/>
          <a:stretch>
            <a:fillRect/>
          </a:stretch>
        </p:blipFill>
        <p:spPr>
          <a:xfrm rot="21223645">
            <a:off x="182422" y="2001771"/>
            <a:ext cx="5458129" cy="3638336"/>
          </a:xfrm>
          <a:prstGeom prst="rect">
            <a:avLst/>
          </a:prstGeom>
          <a:ln>
            <a:noFill/>
          </a:ln>
          <a:effectLst>
            <a:softEdge rad="112500"/>
          </a:effectLst>
        </p:spPr>
      </p:pic>
      <p:pic>
        <p:nvPicPr>
          <p:cNvPr id="4" name="Obrázok 3" descr="TE29.jpg"/>
          <p:cNvPicPr>
            <a:picLocks noChangeAspect="1"/>
          </p:cNvPicPr>
          <p:nvPr/>
        </p:nvPicPr>
        <p:blipFill>
          <a:blip r:embed="rId3"/>
          <a:stretch>
            <a:fillRect/>
          </a:stretch>
        </p:blipFill>
        <p:spPr>
          <a:xfrm rot="444156">
            <a:off x="5411428" y="4369264"/>
            <a:ext cx="2533650" cy="2105025"/>
          </a:xfrm>
          <a:prstGeom prst="rect">
            <a:avLst/>
          </a:prstGeom>
          <a:ln>
            <a:noFill/>
          </a:ln>
          <a:effectLst>
            <a:softEdge rad="112500"/>
          </a:effectLst>
        </p:spPr>
      </p:pic>
      <p:pic>
        <p:nvPicPr>
          <p:cNvPr id="5" name="Obrázok 4" descr="3270_big.jpg"/>
          <p:cNvPicPr>
            <a:picLocks noChangeAspect="1"/>
          </p:cNvPicPr>
          <p:nvPr/>
        </p:nvPicPr>
        <p:blipFill>
          <a:blip r:embed="rId4"/>
          <a:stretch>
            <a:fillRect/>
          </a:stretch>
        </p:blipFill>
        <p:spPr>
          <a:xfrm rot="179523">
            <a:off x="5300814" y="1454558"/>
            <a:ext cx="3786214" cy="2281825"/>
          </a:xfrm>
          <a:prstGeom prst="rect">
            <a:avLst/>
          </a:prstGeom>
          <a:ln>
            <a:noFill/>
          </a:ln>
          <a:effectLst>
            <a:softEdge rad="112500"/>
          </a:effectLst>
        </p:spPr>
      </p:pic>
    </p:spTree>
  </p:cSld>
  <p:clrMapOvr>
    <a:masterClrMapping/>
  </p:clrMapOvr>
  <p:transition advClick="0" advTm="7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92500" lnSpcReduction="20000"/>
          </a:bodyPr>
          <a:lstStyle/>
          <a:p>
            <a:r>
              <a:rPr lang="sk-SK" dirty="0" smtClean="0"/>
              <a:t>vodík získavame ako palivo zo spaľovania uhlia, fosílnych palív, z elektrolýzy vody</a:t>
            </a:r>
          </a:p>
          <a:p>
            <a:r>
              <a:rPr lang="sk-SK" sz="2800" dirty="0" smtClean="0"/>
              <a:t> výroba vodíka:</a:t>
            </a:r>
          </a:p>
          <a:p>
            <a:pPr lvl="1"/>
            <a:r>
              <a:rPr lang="sk-SK" sz="2400" dirty="0" smtClean="0"/>
              <a:t>termický rozklad metánu pri veľmi vysokej teplote (1200 °C): CH</a:t>
            </a:r>
            <a:r>
              <a:rPr lang="sk-SK" sz="2400" baseline="-25000" dirty="0" smtClean="0"/>
              <a:t>4</a:t>
            </a:r>
            <a:r>
              <a:rPr lang="sk-SK" sz="2400" dirty="0" smtClean="0"/>
              <a:t> → C + 2H</a:t>
            </a:r>
            <a:r>
              <a:rPr lang="sk-SK" sz="2400" baseline="-25000" dirty="0" smtClean="0"/>
              <a:t>2</a:t>
            </a:r>
            <a:r>
              <a:rPr lang="sk-SK" sz="2400" dirty="0" smtClean="0"/>
              <a:t> </a:t>
            </a:r>
          </a:p>
          <a:p>
            <a:pPr lvl="1"/>
            <a:r>
              <a:rPr lang="sk-SK" sz="2400" dirty="0" smtClean="0"/>
              <a:t>reakciou vodného plynu s vodnou parou za prítomnosti katalyzátorov a pri teplote 300 °C:</a:t>
            </a:r>
          </a:p>
          <a:p>
            <a:pPr lvl="1">
              <a:buNone/>
            </a:pPr>
            <a:r>
              <a:rPr lang="sk-SK" sz="2400" dirty="0" smtClean="0"/>
              <a:t>	CO + H</a:t>
            </a:r>
            <a:r>
              <a:rPr lang="sk-SK" sz="2400" baseline="-25000" dirty="0" smtClean="0"/>
              <a:t>2</a:t>
            </a:r>
            <a:r>
              <a:rPr lang="sk-SK" sz="2400" dirty="0" smtClean="0"/>
              <a:t> + H</a:t>
            </a:r>
            <a:r>
              <a:rPr lang="sk-SK" sz="2400" baseline="-25000" dirty="0" smtClean="0"/>
              <a:t>2</a:t>
            </a:r>
            <a:r>
              <a:rPr lang="sk-SK" sz="2400" dirty="0" smtClean="0"/>
              <a:t>O(g) → CO</a:t>
            </a:r>
            <a:r>
              <a:rPr lang="sk-SK" sz="2400" baseline="-25000" dirty="0" smtClean="0"/>
              <a:t>2</a:t>
            </a:r>
            <a:r>
              <a:rPr lang="sk-SK" sz="2400" dirty="0" smtClean="0"/>
              <a:t> + 2H</a:t>
            </a:r>
            <a:r>
              <a:rPr lang="sk-SK" sz="2400" baseline="-25000" dirty="0" smtClean="0"/>
              <a:t>2</a:t>
            </a:r>
            <a:r>
              <a:rPr lang="sk-SK" sz="2400" dirty="0" smtClean="0"/>
              <a:t> </a:t>
            </a:r>
          </a:p>
          <a:p>
            <a:pPr lvl="1"/>
            <a:r>
              <a:rPr lang="sk-SK" sz="2400" dirty="0" smtClean="0"/>
              <a:t>reakcia vodnej pary s horúcim koksom za teploty 1000 °C :C(s) + H</a:t>
            </a:r>
            <a:r>
              <a:rPr lang="sk-SK" sz="2400" baseline="-25000" dirty="0" smtClean="0"/>
              <a:t>2</a:t>
            </a:r>
            <a:r>
              <a:rPr lang="sk-SK" sz="2400" dirty="0" smtClean="0"/>
              <a:t>O(g) -&gt; CO(g) + H</a:t>
            </a:r>
            <a:r>
              <a:rPr lang="sk-SK" sz="2400" baseline="-25000" dirty="0" smtClean="0"/>
              <a:t>2</a:t>
            </a:r>
            <a:r>
              <a:rPr lang="sk-SK" sz="2400" dirty="0" smtClean="0"/>
              <a:t>(g)</a:t>
            </a:r>
            <a:r>
              <a:rPr lang="sk-SK" sz="2400" dirty="0" smtClean="0">
                <a:solidFill>
                  <a:srgbClr val="000099"/>
                </a:solidFill>
              </a:rPr>
              <a:t> </a:t>
            </a:r>
          </a:p>
          <a:p>
            <a:pPr lvl="1"/>
            <a:r>
              <a:rPr lang="sk-SK" sz="2400" dirty="0" smtClean="0"/>
              <a:t>vznik vodíka ako vedľajší produkt pri výrobe hydroxidu sodného (NaOH) – elektrolýza vodného roztoku NaCl: 2NaHgn + 2H</a:t>
            </a:r>
            <a:r>
              <a:rPr lang="sk-SK" sz="2400" baseline="-25000" dirty="0" smtClean="0"/>
              <a:t>2</a:t>
            </a:r>
            <a:r>
              <a:rPr lang="sk-SK" sz="2400" dirty="0" smtClean="0"/>
              <a:t>0 -&gt; 2NaOH + H</a:t>
            </a:r>
            <a:r>
              <a:rPr lang="sk-SK" sz="2400" baseline="-25000" dirty="0" smtClean="0"/>
              <a:t>2</a:t>
            </a:r>
            <a:r>
              <a:rPr lang="sk-SK" sz="2400" dirty="0" smtClean="0"/>
              <a:t> + 2nHg </a:t>
            </a:r>
            <a:endParaRPr lang="sk-SK" sz="2400" dirty="0" smtClean="0">
              <a:solidFill>
                <a:srgbClr val="000099"/>
              </a:solidFill>
            </a:endParaRPr>
          </a:p>
          <a:p>
            <a:pPr lvl="1"/>
            <a:endParaRPr lang="sk-SK" sz="2400" dirty="0" smtClean="0"/>
          </a:p>
          <a:p>
            <a:pPr lvl="1">
              <a:buNone/>
            </a:pPr>
            <a:endParaRPr lang="cs-CZ" baseline="-25000" dirty="0"/>
          </a:p>
        </p:txBody>
      </p:sp>
      <p:sp>
        <p:nvSpPr>
          <p:cNvPr id="3" name="Nadpis 2"/>
          <p:cNvSpPr>
            <a:spLocks noGrp="1"/>
          </p:cNvSpPr>
          <p:nvPr>
            <p:ph type="title"/>
          </p:nvPr>
        </p:nvSpPr>
        <p:spPr/>
        <p:txBody>
          <a:bodyPr/>
          <a:lstStyle/>
          <a:p>
            <a:r>
              <a:rPr lang="sk-SK" dirty="0" smtClean="0"/>
              <a:t>Autobus poháňaný vodíkom</a:t>
            </a:r>
            <a:endParaRPr lang="cs-CZ" dirty="0"/>
          </a:p>
        </p:txBody>
      </p:sp>
      <p:sp>
        <p:nvSpPr>
          <p:cNvPr id="4" name="Zástupný symbol päty 3"/>
          <p:cNvSpPr>
            <a:spLocks noGrp="1"/>
          </p:cNvSpPr>
          <p:nvPr>
            <p:ph type="ftr" sz="quarter" idx="11"/>
          </p:nvPr>
        </p:nvSpPr>
        <p:spPr/>
        <p:txBody>
          <a:bodyPr/>
          <a:lstStyle/>
          <a:p>
            <a:r>
              <a:rPr lang="cs-CZ" dirty="0" smtClean="0"/>
              <a:t>Výskumný tím pani Ružovej</a:t>
            </a:r>
            <a:endParaRPr lang="cs-CZ" dirty="0"/>
          </a:p>
        </p:txBody>
      </p:sp>
      <p:sp>
        <p:nvSpPr>
          <p:cNvPr id="5" name="Zástupný symbol dátumu 4"/>
          <p:cNvSpPr>
            <a:spLocks noGrp="1"/>
          </p:cNvSpPr>
          <p:nvPr>
            <p:ph type="dt" sz="half" idx="10"/>
          </p:nvPr>
        </p:nvSpPr>
        <p:spPr/>
        <p:txBody>
          <a:bodyPr/>
          <a:lstStyle/>
          <a:p>
            <a:fld id="{8821E0CD-6B6C-4FF0-A51A-19A8213BDDBC}" type="datetime1">
              <a:rPr lang="cs-CZ" smtClean="0"/>
              <a:pPr/>
              <a:t>25.6.2009</a:t>
            </a:fld>
            <a:endParaRPr lang="cs-CZ"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10</a:t>
            </a:fld>
            <a:endParaRPr lang="cs-CZ" dirty="0"/>
          </a:p>
        </p:txBody>
      </p:sp>
    </p:spTree>
  </p:cSld>
  <p:clrMapOvr>
    <a:masterClrMapping/>
  </p:clrMapOvr>
  <p:transition advClick="0" advTm="7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dirty="0"/>
          </a:p>
        </p:txBody>
      </p:sp>
      <p:sp>
        <p:nvSpPr>
          <p:cNvPr id="17411" name="Zástupný symbol obsahu 2"/>
          <p:cNvSpPr>
            <a:spLocks noGrp="1"/>
          </p:cNvSpPr>
          <p:nvPr>
            <p:ph idx="1"/>
          </p:nvPr>
        </p:nvSpPr>
        <p:spPr/>
        <p:txBody>
          <a:bodyPr/>
          <a:lstStyle/>
          <a:p>
            <a:pPr eaLnBrk="1" hangingPunct="1"/>
            <a:r>
              <a:rPr lang="sk-SK" smtClean="0"/>
              <a:t> </a:t>
            </a:r>
            <a:r>
              <a:rPr lang="sk-SK" b="1" smtClean="0">
                <a:latin typeface="Calibri" pitchFamily="34" charset="0"/>
              </a:rPr>
              <a:t>častejšie zmeny počasia </a:t>
            </a:r>
          </a:p>
          <a:p>
            <a:pPr eaLnBrk="1" hangingPunct="1"/>
            <a:r>
              <a:rPr lang="sk-SK" smtClean="0">
                <a:latin typeface="Calibri" pitchFamily="34" charset="0"/>
              </a:rPr>
              <a:t> </a:t>
            </a:r>
            <a:r>
              <a:rPr lang="sk-SK" b="1" smtClean="0">
                <a:latin typeface="Calibri" pitchFamily="34" charset="0"/>
              </a:rPr>
              <a:t>hurikány, búrky, záplavy</a:t>
            </a:r>
          </a:p>
          <a:p>
            <a:pPr eaLnBrk="1" hangingPunct="1">
              <a:buFont typeface="Wingdings 2" pitchFamily="18" charset="2"/>
              <a:buNone/>
            </a:pPr>
            <a:endParaRPr lang="sk-SK" smtClean="0"/>
          </a:p>
        </p:txBody>
      </p:sp>
      <p:pic>
        <p:nvPicPr>
          <p:cNvPr id="17412" name="Obrázok 3" descr="images.jpeg"/>
          <p:cNvPicPr>
            <a:picLocks noChangeAspect="1"/>
          </p:cNvPicPr>
          <p:nvPr/>
        </p:nvPicPr>
        <p:blipFill>
          <a:blip r:embed="rId2"/>
          <a:srcRect/>
          <a:stretch>
            <a:fillRect/>
          </a:stretch>
        </p:blipFill>
        <p:spPr bwMode="auto">
          <a:xfrm rot="-293475">
            <a:off x="2278063" y="2971800"/>
            <a:ext cx="4500562" cy="336550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dirty="0"/>
          </a:p>
        </p:txBody>
      </p:sp>
      <p:sp>
        <p:nvSpPr>
          <p:cNvPr id="18435" name="Zástupný symbol obsahu 2"/>
          <p:cNvSpPr>
            <a:spLocks noGrp="1"/>
          </p:cNvSpPr>
          <p:nvPr>
            <p:ph idx="1"/>
          </p:nvPr>
        </p:nvSpPr>
        <p:spPr/>
        <p:txBody>
          <a:bodyPr/>
          <a:lstStyle/>
          <a:p>
            <a:pPr eaLnBrk="1" hangingPunct="1"/>
            <a:r>
              <a:rPr lang="sk-SK" smtClean="0"/>
              <a:t> </a:t>
            </a:r>
            <a:r>
              <a:rPr lang="sk-SK" b="1" smtClean="0">
                <a:latin typeface="Calibri" pitchFamily="34" charset="0"/>
              </a:rPr>
              <a:t>zánik niektorých druhov rastlín</a:t>
            </a:r>
          </a:p>
          <a:p>
            <a:pPr eaLnBrk="1" hangingPunct="1">
              <a:buFont typeface="Wingdings 2" pitchFamily="18" charset="2"/>
              <a:buNone/>
            </a:pPr>
            <a:endParaRPr lang="sk-SK" smtClean="0"/>
          </a:p>
        </p:txBody>
      </p:sp>
      <p:pic>
        <p:nvPicPr>
          <p:cNvPr id="18436" name="Obrázok 3" descr="images2.jpeg"/>
          <p:cNvPicPr>
            <a:picLocks noChangeAspect="1"/>
          </p:cNvPicPr>
          <p:nvPr/>
        </p:nvPicPr>
        <p:blipFill>
          <a:blip r:embed="rId2"/>
          <a:srcRect/>
          <a:stretch>
            <a:fillRect/>
          </a:stretch>
        </p:blipFill>
        <p:spPr bwMode="auto">
          <a:xfrm>
            <a:off x="357188" y="3214688"/>
            <a:ext cx="4168775" cy="3133725"/>
          </a:xfrm>
          <a:prstGeom prst="rect">
            <a:avLst/>
          </a:prstGeom>
          <a:noFill/>
          <a:ln w="9525">
            <a:noFill/>
            <a:miter lim="800000"/>
            <a:headEnd/>
            <a:tailEnd/>
          </a:ln>
        </p:spPr>
      </p:pic>
      <p:pic>
        <p:nvPicPr>
          <p:cNvPr id="18437" name="Obrázok 4" descr="images3.jpeg"/>
          <p:cNvPicPr>
            <a:picLocks noChangeAspect="1"/>
          </p:cNvPicPr>
          <p:nvPr/>
        </p:nvPicPr>
        <p:blipFill>
          <a:blip r:embed="rId3"/>
          <a:srcRect/>
          <a:stretch>
            <a:fillRect/>
          </a:stretch>
        </p:blipFill>
        <p:spPr bwMode="auto">
          <a:xfrm>
            <a:off x="4357688" y="2786063"/>
            <a:ext cx="4251325" cy="2928937"/>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dirty="0"/>
          </a:p>
        </p:txBody>
      </p:sp>
      <p:sp>
        <p:nvSpPr>
          <p:cNvPr id="19459" name="Zástupný symbol obsahu 2"/>
          <p:cNvSpPr>
            <a:spLocks noGrp="1"/>
          </p:cNvSpPr>
          <p:nvPr>
            <p:ph idx="1"/>
          </p:nvPr>
        </p:nvSpPr>
        <p:spPr/>
        <p:txBody>
          <a:bodyPr/>
          <a:lstStyle/>
          <a:p>
            <a:pPr eaLnBrk="1" hangingPunct="1"/>
            <a:r>
              <a:rPr lang="sk-SK" b="1" smtClean="0">
                <a:latin typeface="Calibri" pitchFamily="34" charset="0"/>
              </a:rPr>
              <a:t>zvyšovanie priemernej teploty</a:t>
            </a:r>
            <a:r>
              <a:rPr lang="sk-SK" smtClean="0">
                <a:latin typeface="Calibri" pitchFamily="34" charset="0"/>
              </a:rPr>
              <a:t>       ak bude oxid uhličitý pribúdať takým tempom ako doteraz, o 50 rokov stúpne priemerná teplota o 1,5 až 4 stupne Celzia</a:t>
            </a:r>
          </a:p>
          <a:p>
            <a:pPr eaLnBrk="1" hangingPunct="1">
              <a:buFont typeface="Wingdings 2" pitchFamily="18" charset="2"/>
              <a:buNone/>
            </a:pPr>
            <a:endParaRPr lang="sk-SK" smtClean="0"/>
          </a:p>
        </p:txBody>
      </p:sp>
      <p:sp>
        <p:nvSpPr>
          <p:cNvPr id="4" name="Šípka doprava 3"/>
          <p:cNvSpPr/>
          <p:nvPr/>
        </p:nvSpPr>
        <p:spPr>
          <a:xfrm>
            <a:off x="6003925" y="1733550"/>
            <a:ext cx="428625"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pic>
        <p:nvPicPr>
          <p:cNvPr id="19461" name="Obrázok 4" descr="images5.jpeg"/>
          <p:cNvPicPr>
            <a:picLocks noChangeAspect="1"/>
          </p:cNvPicPr>
          <p:nvPr/>
        </p:nvPicPr>
        <p:blipFill>
          <a:blip r:embed="rId2"/>
          <a:srcRect/>
          <a:stretch>
            <a:fillRect/>
          </a:stretch>
        </p:blipFill>
        <p:spPr bwMode="auto">
          <a:xfrm rot="-237434">
            <a:off x="1785938" y="4071938"/>
            <a:ext cx="4714875" cy="2357437"/>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304800" y="1554163"/>
            <a:ext cx="8696325" cy="946150"/>
          </a:xfrm>
        </p:spPr>
        <p:txBody>
          <a:bodyPr/>
          <a:lstStyle/>
          <a:p>
            <a:pPr eaLnBrk="1" hangingPunct="1">
              <a:buFont typeface="Wingdings 2" pitchFamily="18" charset="2"/>
              <a:buBlip>
                <a:blip r:embed="rId2"/>
              </a:buBlip>
            </a:pPr>
            <a:r>
              <a:rPr lang="sk-SK" sz="2000" b="1" smtClean="0">
                <a:latin typeface="Calibri" pitchFamily="34" charset="0"/>
              </a:rPr>
              <a:t>Vývoj emisií oxidov dusíka a </a:t>
            </a:r>
            <a:r>
              <a:rPr lang="pl-PL" sz="2000" b="1" smtClean="0">
                <a:latin typeface="Calibri" pitchFamily="34" charset="0"/>
              </a:rPr>
              <a:t>(NOX) a oxidov síry (SOX) na osobu (r.2005):</a:t>
            </a:r>
            <a:endParaRPr lang="sk-SK" sz="2000" b="1" smtClean="0">
              <a:latin typeface="Calibri" pitchFamily="34" charset="0"/>
            </a:endParaRPr>
          </a:p>
          <a:p>
            <a:pPr eaLnBrk="1" hangingPunct="1">
              <a:buFontTx/>
              <a:buChar char="-"/>
            </a:pPr>
            <a:endParaRPr lang="sk-SK" sz="1800" smtClean="0">
              <a:latin typeface="Calibri" pitchFamily="34" charset="0"/>
            </a:endParaRPr>
          </a:p>
        </p:txBody>
      </p:sp>
      <p:sp>
        <p:nvSpPr>
          <p:cNvPr id="5" name="Rectangle 4"/>
          <p:cNvSpPr/>
          <p:nvPr/>
        </p:nvSpPr>
        <p:spPr>
          <a:xfrm>
            <a:off x="2027238" y="2967038"/>
            <a:ext cx="185737" cy="923925"/>
          </a:xfrm>
          <a:prstGeom prst="rect">
            <a:avLst/>
          </a:prstGeom>
          <a:noFill/>
        </p:spPr>
        <p:txBody>
          <a:bodyPr wrap="none">
            <a:spAutoFit/>
          </a:bodyPr>
          <a:lstStyle/>
          <a:p>
            <a:pPr algn="ctr" fontAlgn="auto">
              <a:spcBef>
                <a:spcPts val="0"/>
              </a:spcBef>
              <a:spcAft>
                <a:spcPts val="0"/>
              </a:spcAft>
              <a:defRPr/>
            </a:pP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6" name="Rectangle 5"/>
          <p:cNvSpPr/>
          <p:nvPr/>
        </p:nvSpPr>
        <p:spPr>
          <a:xfrm>
            <a:off x="2027238" y="2967038"/>
            <a:ext cx="185737" cy="923925"/>
          </a:xfrm>
          <a:prstGeom prst="rect">
            <a:avLst/>
          </a:prstGeom>
          <a:noFill/>
        </p:spPr>
        <p:txBody>
          <a:bodyPr wrap="none">
            <a:spAutoFit/>
          </a:bodyPr>
          <a:lstStyle/>
          <a:p>
            <a:pPr algn="ctr" fontAlgn="auto">
              <a:spcBef>
                <a:spcPts val="0"/>
              </a:spcBef>
              <a:spcAft>
                <a:spcPts val="0"/>
              </a:spcAft>
              <a:defRPr/>
            </a:pP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pic>
        <p:nvPicPr>
          <p:cNvPr id="9" name="Picture 2"/>
          <p:cNvPicPr>
            <a:picLocks noChangeAspect="1" noChangeArrowheads="1"/>
          </p:cNvPicPr>
          <p:nvPr/>
        </p:nvPicPr>
        <p:blipFill>
          <a:blip r:embed="rId3"/>
          <a:srcRect/>
          <a:stretch>
            <a:fillRect/>
          </a:stretch>
        </p:blipFill>
        <p:spPr bwMode="auto">
          <a:xfrm>
            <a:off x="1214414" y="2357430"/>
            <a:ext cx="6891433" cy="3857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p:cNvSpPr>
            <a:spLocks noGrp="1"/>
          </p:cNvSpPr>
          <p:nvPr>
            <p:ph type="title"/>
          </p:nvPr>
        </p:nvSpPr>
        <p:spPr>
          <a:xfrm>
            <a:off x="457200" y="500042"/>
            <a:ext cx="8686800" cy="838200"/>
          </a:xfrm>
        </p:spPr>
        <p:txBody>
          <a:bodyPr>
            <a:normAutofit fontScale="90000"/>
          </a:bodyPr>
          <a:lstStyle/>
          <a:p>
            <a:pPr eaLnBrk="1" fontAlgn="auto" hangingPunct="1">
              <a:spcAft>
                <a:spcPts val="0"/>
              </a:spcAft>
              <a:buFont typeface="Wingdings" pitchFamily="2" charset="2"/>
              <a:buChar char="q"/>
              <a:defRPr/>
            </a:pPr>
            <a:r>
              <a:rPr lang="sk-SK" b="1" dirty="0" smtClean="0">
                <a:latin typeface="Calibri" pitchFamily="34" charset="0"/>
              </a:rPr>
              <a:t>OvzduŠie</a:t>
            </a:r>
            <a:r>
              <a:rPr lang="sk-SK" dirty="0" smtClean="0"/>
              <a:t/>
            </a:r>
            <a:br>
              <a:rPr lang="sk-SK" dirty="0" smtClean="0"/>
            </a:br>
            <a:endParaRPr lang="sk-SK" dirty="0"/>
          </a:p>
        </p:txBody>
      </p:sp>
      <p:sp>
        <p:nvSpPr>
          <p:cNvPr id="10" name="Cloud Callout 9"/>
          <p:cNvSpPr/>
          <p:nvPr/>
        </p:nvSpPr>
        <p:spPr>
          <a:xfrm>
            <a:off x="7000875" y="0"/>
            <a:ext cx="2000250" cy="14287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20488" name="TextBox 10"/>
          <p:cNvSpPr txBox="1">
            <a:spLocks noChangeArrowheads="1"/>
          </p:cNvSpPr>
          <p:nvPr/>
        </p:nvSpPr>
        <p:spPr bwMode="auto">
          <a:xfrm>
            <a:off x="7286625" y="357188"/>
            <a:ext cx="1500188" cy="646112"/>
          </a:xfrm>
          <a:prstGeom prst="rect">
            <a:avLst/>
          </a:prstGeom>
          <a:noFill/>
          <a:ln w="9525">
            <a:noFill/>
            <a:miter lim="800000"/>
            <a:headEnd/>
            <a:tailEnd/>
          </a:ln>
        </p:spPr>
        <p:txBody>
          <a:bodyPr>
            <a:spAutoFit/>
          </a:bodyPr>
          <a:lstStyle/>
          <a:p>
            <a:r>
              <a:rPr lang="sk-SK">
                <a:solidFill>
                  <a:schemeClr val="bg1"/>
                </a:solidFill>
                <a:latin typeface="Calibri" pitchFamily="34" charset="0"/>
              </a:rPr>
              <a:t>Zložky ŽP a ich stav na SR </a:t>
            </a:r>
          </a:p>
        </p:txBody>
      </p:sp>
    </p:spTree>
  </p:cSld>
  <p:clrMapOvr>
    <a:masterClrMapping/>
  </p:clrMapOvr>
  <p:transition advClick="0" advTm="7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2"/>
          <p:cNvSpPr>
            <a:spLocks noGrp="1"/>
          </p:cNvSpPr>
          <p:nvPr>
            <p:ph idx="1"/>
          </p:nvPr>
        </p:nvSpPr>
        <p:spPr/>
        <p:txBody>
          <a:bodyPr/>
          <a:lstStyle/>
          <a:p>
            <a:pPr eaLnBrk="1" hangingPunct="1">
              <a:buFont typeface="Wingdings 2" pitchFamily="18" charset="2"/>
              <a:buNone/>
            </a:pPr>
            <a:r>
              <a:rPr lang="sk-SK" sz="1800" smtClean="0"/>
              <a:t>  Vývoj emisií SO2                  Vývoj emisií CO :              Vývoj emisií NOX:</a:t>
            </a:r>
          </a:p>
          <a:p>
            <a:pPr eaLnBrk="1" hangingPunct="1"/>
            <a:endParaRPr lang="sk-SK" sz="1800" smtClean="0"/>
          </a:p>
        </p:txBody>
      </p:sp>
      <p:pic>
        <p:nvPicPr>
          <p:cNvPr id="14" name="Picture 3"/>
          <p:cNvPicPr>
            <a:picLocks noChangeAspect="1" noChangeArrowheads="1"/>
          </p:cNvPicPr>
          <p:nvPr/>
        </p:nvPicPr>
        <p:blipFill>
          <a:blip r:embed="rId2"/>
          <a:srcRect/>
          <a:stretch>
            <a:fillRect/>
          </a:stretch>
        </p:blipFill>
        <p:spPr bwMode="auto">
          <a:xfrm rot="10800000">
            <a:off x="500034" y="2000240"/>
            <a:ext cx="2643206"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p:cNvPicPr>
            <a:picLocks noChangeAspect="1" noChangeArrowheads="1"/>
          </p:cNvPicPr>
          <p:nvPr/>
        </p:nvPicPr>
        <p:blipFill>
          <a:blip r:embed="rId3"/>
          <a:srcRect/>
          <a:stretch>
            <a:fillRect/>
          </a:stretch>
        </p:blipFill>
        <p:spPr bwMode="auto">
          <a:xfrm rot="10800000">
            <a:off x="5929322" y="2000240"/>
            <a:ext cx="2643206"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4"/>
          <a:srcRect/>
          <a:stretch>
            <a:fillRect/>
          </a:stretch>
        </p:blipFill>
        <p:spPr bwMode="auto">
          <a:xfrm rot="10800000">
            <a:off x="3428992" y="2000240"/>
            <a:ext cx="2286016" cy="4214842"/>
          </a:xfrm>
          <a:prstGeom prst="rect">
            <a:avLst/>
          </a:prstGeom>
          <a:solidFill>
            <a:srgbClr val="FFFFFF">
              <a:shade val="85000"/>
            </a:srgbClr>
          </a:solidFill>
          <a:ln w="88900"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7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sk-SK" b="1" dirty="0"/>
          </a:p>
        </p:txBody>
      </p:sp>
      <p:sp>
        <p:nvSpPr>
          <p:cNvPr id="22531" name="Content Placeholder 5"/>
          <p:cNvSpPr>
            <a:spLocks noGrp="1"/>
          </p:cNvSpPr>
          <p:nvPr>
            <p:ph idx="1"/>
          </p:nvPr>
        </p:nvSpPr>
        <p:spPr/>
        <p:txBody>
          <a:bodyPr/>
          <a:lstStyle/>
          <a:p>
            <a:pPr eaLnBrk="1" hangingPunct="1">
              <a:buFont typeface="Wingdings 2" pitchFamily="18" charset="2"/>
              <a:buBlip>
                <a:blip r:embed="rId2"/>
              </a:buBlip>
            </a:pPr>
            <a:r>
              <a:rPr lang="sk-SK" sz="2000" b="1" smtClean="0">
                <a:latin typeface="Calibri" pitchFamily="34" charset="0"/>
              </a:rPr>
              <a:t>Podiel emisií </a:t>
            </a:r>
            <a:r>
              <a:rPr lang="sk-SK" sz="2000" b="1" i="1" smtClean="0">
                <a:latin typeface="Calibri" pitchFamily="34" charset="0"/>
              </a:rPr>
              <a:t>nemetánových prchavých organických látok (NMVOC) </a:t>
            </a:r>
            <a:r>
              <a:rPr lang="sk-SK" sz="2000" b="1" smtClean="0">
                <a:latin typeface="Calibri" pitchFamily="34" charset="0"/>
              </a:rPr>
              <a:t>podľa sektorov ich vzniku: </a:t>
            </a:r>
            <a:endParaRPr lang="sk-SK" sz="2000" smtClean="0">
              <a:latin typeface="Calibri" pitchFamily="34" charset="0"/>
            </a:endParaRPr>
          </a:p>
        </p:txBody>
      </p:sp>
      <p:graphicFrame>
        <p:nvGraphicFramePr>
          <p:cNvPr id="7" name="Table 6"/>
          <p:cNvGraphicFramePr>
            <a:graphicFrameLocks noGrp="1"/>
          </p:cNvGraphicFramePr>
          <p:nvPr/>
        </p:nvGraphicFramePr>
        <p:xfrm>
          <a:off x="1571625" y="2428875"/>
          <a:ext cx="6096000" cy="3505200"/>
        </p:xfrm>
        <a:graphic>
          <a:graphicData uri="http://schemas.openxmlformats.org/drawingml/2006/table">
            <a:tbl>
              <a:tblPr firstRow="1" bandRow="1">
                <a:tableStyleId>{00A15C55-8517-42AA-B614-E9B94910E393}</a:tableStyleId>
              </a:tblPr>
              <a:tblGrid>
                <a:gridCol w="428628"/>
                <a:gridCol w="3571900"/>
                <a:gridCol w="1071570"/>
                <a:gridCol w="1023902"/>
              </a:tblGrid>
              <a:tr h="370840">
                <a:tc gridSpan="2">
                  <a:txBody>
                    <a:bodyPr/>
                    <a:lstStyle/>
                    <a:p>
                      <a:endParaRPr lang="sk-SK" dirty="0"/>
                    </a:p>
                  </a:txBody>
                  <a:tcPr/>
                </a:tc>
                <a:tc hMerge="1">
                  <a:txBody>
                    <a:bodyPr/>
                    <a:lstStyle/>
                    <a:p>
                      <a:endParaRPr lang="sk-SK"/>
                    </a:p>
                  </a:txBody>
                  <a:tcPr/>
                </a:tc>
                <a:tc>
                  <a:txBody>
                    <a:bodyPr/>
                    <a:lstStyle/>
                    <a:p>
                      <a:r>
                        <a:rPr lang="sk-SK" dirty="0" smtClean="0"/>
                        <a:t>r. 1990</a:t>
                      </a:r>
                      <a:endParaRPr lang="sk-SK" dirty="0"/>
                    </a:p>
                  </a:txBody>
                  <a:tcPr/>
                </a:tc>
                <a:tc>
                  <a:txBody>
                    <a:bodyPr/>
                    <a:lstStyle/>
                    <a:p>
                      <a:r>
                        <a:rPr lang="sk-SK" dirty="0" smtClean="0"/>
                        <a:t>r. 2006</a:t>
                      </a:r>
                      <a:endParaRPr lang="sk-SK" dirty="0"/>
                    </a:p>
                  </a:txBody>
                  <a:tcPr/>
                </a:tc>
              </a:tr>
              <a:tr h="370840">
                <a:tc>
                  <a:txBody>
                    <a:bodyPr/>
                    <a:lstStyle/>
                    <a:p>
                      <a:r>
                        <a:rPr lang="sk-SK" dirty="0" smtClean="0"/>
                        <a:t>1.</a:t>
                      </a:r>
                      <a:endParaRPr lang="sk-SK" dirty="0"/>
                    </a:p>
                  </a:txBody>
                  <a:tcPr/>
                </a:tc>
                <a:tc>
                  <a:txBody>
                    <a:bodyPr/>
                    <a:lstStyle/>
                    <a:p>
                      <a:r>
                        <a:rPr lang="pl-PL" dirty="0" smtClean="0"/>
                        <a:t>Spaľovacie procesy </a:t>
                      </a:r>
                      <a:endParaRPr lang="sk-SK" dirty="0"/>
                    </a:p>
                  </a:txBody>
                  <a:tcPr/>
                </a:tc>
                <a:tc>
                  <a:txBody>
                    <a:bodyPr/>
                    <a:lstStyle/>
                    <a:p>
                      <a:r>
                        <a:rPr lang="pl-PL" dirty="0" smtClean="0"/>
                        <a:t>9,4 % </a:t>
                      </a:r>
                      <a:endParaRPr lang="sk-SK" dirty="0"/>
                    </a:p>
                  </a:txBody>
                  <a:tcPr/>
                </a:tc>
                <a:tc>
                  <a:txBody>
                    <a:bodyPr/>
                    <a:lstStyle/>
                    <a:p>
                      <a:r>
                        <a:rPr lang="pl-PL" dirty="0" smtClean="0"/>
                        <a:t>14,4 %</a:t>
                      </a:r>
                      <a:endParaRPr lang="sk-SK" dirty="0"/>
                    </a:p>
                  </a:txBody>
                  <a:tcPr/>
                </a:tc>
              </a:tr>
              <a:tr h="370840">
                <a:tc>
                  <a:txBody>
                    <a:bodyPr/>
                    <a:lstStyle/>
                    <a:p>
                      <a:r>
                        <a:rPr lang="sk-SK" dirty="0" smtClean="0"/>
                        <a:t>2.</a:t>
                      </a:r>
                      <a:endParaRPr lang="sk-SK" dirty="0"/>
                    </a:p>
                  </a:txBody>
                  <a:tcPr/>
                </a:tc>
                <a:tc>
                  <a:txBody>
                    <a:bodyPr/>
                    <a:lstStyle/>
                    <a:p>
                      <a:r>
                        <a:rPr lang="sk-SK" dirty="0" smtClean="0"/>
                        <a:t>Spaľ. procesy v priemysle</a:t>
                      </a:r>
                      <a:endParaRPr lang="sk-SK" dirty="0"/>
                    </a:p>
                  </a:txBody>
                  <a:tcPr/>
                </a:tc>
                <a:tc>
                  <a:txBody>
                    <a:bodyPr/>
                    <a:lstStyle/>
                    <a:p>
                      <a:r>
                        <a:rPr lang="sk-SK" dirty="0" smtClean="0"/>
                        <a:t>0,8 % </a:t>
                      </a:r>
                      <a:endParaRPr lang="sk-S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1,1 %</a:t>
                      </a:r>
                    </a:p>
                  </a:txBody>
                  <a:tcPr/>
                </a:tc>
              </a:tr>
              <a:tr h="370840">
                <a:tc>
                  <a:txBody>
                    <a:bodyPr/>
                    <a:lstStyle/>
                    <a:p>
                      <a:r>
                        <a:rPr lang="sk-SK" dirty="0" smtClean="0"/>
                        <a:t>3.</a:t>
                      </a:r>
                      <a:endParaRPr lang="sk-SK" dirty="0"/>
                    </a:p>
                  </a:txBody>
                  <a:tcPr/>
                </a:tc>
                <a:tc>
                  <a:txBody>
                    <a:bodyPr/>
                    <a:lstStyle/>
                    <a:p>
                      <a:r>
                        <a:rPr lang="sk-SK" dirty="0" smtClean="0"/>
                        <a:t>Priemyselné technológie </a:t>
                      </a:r>
                      <a:endParaRPr lang="sk-SK" dirty="0"/>
                    </a:p>
                  </a:txBody>
                  <a:tcPr/>
                </a:tc>
                <a:tc>
                  <a:txBody>
                    <a:bodyPr/>
                    <a:lstStyle/>
                    <a:p>
                      <a:r>
                        <a:rPr lang="sk-SK" dirty="0" smtClean="0"/>
                        <a:t>20,5 % </a:t>
                      </a:r>
                      <a:endParaRPr lang="sk-SK" dirty="0"/>
                    </a:p>
                  </a:txBody>
                  <a:tcPr/>
                </a:tc>
                <a:tc>
                  <a:txBody>
                    <a:bodyPr/>
                    <a:lstStyle/>
                    <a:p>
                      <a:r>
                        <a:rPr lang="sk-SK" dirty="0" smtClean="0"/>
                        <a:t>7,4 %</a:t>
                      </a:r>
                      <a:endParaRPr lang="sk-SK" dirty="0"/>
                    </a:p>
                  </a:txBody>
                  <a:tcPr/>
                </a:tc>
              </a:tr>
              <a:tr h="370840">
                <a:tc>
                  <a:txBody>
                    <a:bodyPr/>
                    <a:lstStyle/>
                    <a:p>
                      <a:r>
                        <a:rPr lang="sk-SK" dirty="0" smtClean="0"/>
                        <a:t>4.</a:t>
                      </a:r>
                      <a:endParaRPr lang="sk-SK" dirty="0"/>
                    </a:p>
                  </a:txBody>
                  <a:tcPr/>
                </a:tc>
                <a:tc>
                  <a:txBody>
                    <a:bodyPr/>
                    <a:lstStyle/>
                    <a:p>
                      <a:r>
                        <a:rPr lang="sk-SK" dirty="0" smtClean="0"/>
                        <a:t>Ťažba a distribúcia nerastných surovín</a:t>
                      </a:r>
                      <a:endParaRPr lang="sk-SK" dirty="0"/>
                    </a:p>
                  </a:txBody>
                  <a:tcPr/>
                </a:tc>
                <a:tc>
                  <a:txBody>
                    <a:bodyPr/>
                    <a:lstStyle/>
                    <a:p>
                      <a:r>
                        <a:rPr lang="sk-SK" dirty="0" smtClean="0"/>
                        <a:t>6,4 % </a:t>
                      </a:r>
                      <a:endParaRPr lang="sk-S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8,0 %</a:t>
                      </a:r>
                    </a:p>
                    <a:p>
                      <a:endParaRPr lang="sk-SK" dirty="0"/>
                    </a:p>
                  </a:txBody>
                  <a:tcPr/>
                </a:tc>
              </a:tr>
              <a:tr h="370840">
                <a:tc>
                  <a:txBody>
                    <a:bodyPr/>
                    <a:lstStyle/>
                    <a:p>
                      <a:r>
                        <a:rPr lang="sk-SK" dirty="0" smtClean="0"/>
                        <a:t>5.</a:t>
                      </a:r>
                      <a:endParaRPr lang="sk-SK" dirty="0"/>
                    </a:p>
                  </a:txBody>
                  <a:tcPr/>
                </a:tc>
                <a:tc>
                  <a:txBody>
                    <a:bodyPr/>
                    <a:lstStyle/>
                    <a:p>
                      <a:r>
                        <a:rPr lang="sk-SK" dirty="0" smtClean="0"/>
                        <a:t>Používanie rozpúšťadiel</a:t>
                      </a:r>
                    </a:p>
                    <a:p>
                      <a:r>
                        <a:rPr lang="sk-SK" dirty="0" smtClean="0"/>
                        <a:t>a ostatných výrobkov</a:t>
                      </a:r>
                    </a:p>
                  </a:txBody>
                  <a:tcPr/>
                </a:tc>
                <a:tc>
                  <a:txBody>
                    <a:bodyPr/>
                    <a:lstStyle/>
                    <a:p>
                      <a:r>
                        <a:rPr lang="sk-SK" dirty="0" smtClean="0"/>
                        <a:t>34,8 % </a:t>
                      </a:r>
                      <a:endParaRPr lang="sk-S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48,1 %</a:t>
                      </a:r>
                    </a:p>
                    <a:p>
                      <a:endParaRPr lang="sk-SK" dirty="0"/>
                    </a:p>
                  </a:txBody>
                  <a:tcPr/>
                </a:tc>
              </a:tr>
              <a:tr h="370840">
                <a:tc>
                  <a:txBody>
                    <a:bodyPr/>
                    <a:lstStyle/>
                    <a:p>
                      <a:r>
                        <a:rPr lang="sk-SK" dirty="0" smtClean="0"/>
                        <a:t>6.</a:t>
                      </a:r>
                      <a:endParaRPr lang="sk-SK" dirty="0"/>
                    </a:p>
                  </a:txBody>
                  <a:tcPr/>
                </a:tc>
                <a:tc>
                  <a:txBody>
                    <a:bodyPr/>
                    <a:lstStyle/>
                    <a:p>
                      <a:r>
                        <a:rPr lang="sk-SK" dirty="0" smtClean="0"/>
                        <a:t>Doprava</a:t>
                      </a:r>
                      <a:endParaRPr lang="sk-SK" dirty="0"/>
                    </a:p>
                  </a:txBody>
                  <a:tcPr/>
                </a:tc>
                <a:tc>
                  <a:txBody>
                    <a:bodyPr/>
                    <a:lstStyle/>
                    <a:p>
                      <a:r>
                        <a:rPr lang="sk-SK" dirty="0" smtClean="0"/>
                        <a:t>24,3 %</a:t>
                      </a:r>
                      <a:endParaRPr lang="sk-SK" dirty="0"/>
                    </a:p>
                  </a:txBody>
                  <a:tcPr/>
                </a:tc>
                <a:tc>
                  <a:txBody>
                    <a:bodyPr/>
                    <a:lstStyle/>
                    <a:p>
                      <a:r>
                        <a:rPr lang="sk-SK" dirty="0" smtClean="0"/>
                        <a:t>19,6 %</a:t>
                      </a:r>
                      <a:endParaRPr lang="sk-SK" dirty="0"/>
                    </a:p>
                  </a:txBody>
                  <a:tcPr/>
                </a:tc>
              </a:tr>
              <a:tr h="370840">
                <a:tc>
                  <a:txBody>
                    <a:bodyPr/>
                    <a:lstStyle/>
                    <a:p>
                      <a:r>
                        <a:rPr lang="sk-SK" dirty="0" smtClean="0"/>
                        <a:t>7.</a:t>
                      </a:r>
                      <a:endParaRPr lang="sk-SK" dirty="0"/>
                    </a:p>
                  </a:txBody>
                  <a:tcPr/>
                </a:tc>
                <a:tc>
                  <a:txBody>
                    <a:bodyPr/>
                    <a:lstStyle/>
                    <a:p>
                      <a:r>
                        <a:rPr lang="pl-PL" dirty="0" smtClean="0"/>
                        <a:t>Nakladanie s odpadom </a:t>
                      </a:r>
                      <a:endParaRPr lang="sk-SK" dirty="0"/>
                    </a:p>
                  </a:txBody>
                  <a:tcPr/>
                </a:tc>
                <a:tc>
                  <a:txBody>
                    <a:bodyPr/>
                    <a:lstStyle/>
                    <a:p>
                      <a:r>
                        <a:rPr lang="pl-PL" dirty="0" smtClean="0"/>
                        <a:t>3,3 % </a:t>
                      </a:r>
                      <a:endParaRPr lang="sk-SK" dirty="0"/>
                    </a:p>
                  </a:txBody>
                  <a:tcPr/>
                </a:tc>
                <a:tc>
                  <a:txBody>
                    <a:bodyPr/>
                    <a:lstStyle/>
                    <a:p>
                      <a:r>
                        <a:rPr lang="pl-PL" dirty="0" smtClean="0"/>
                        <a:t>0,3 %</a:t>
                      </a:r>
                      <a:endParaRPr lang="sk-SK" b="1" dirty="0"/>
                    </a:p>
                  </a:txBody>
                  <a:tcPr/>
                </a:tc>
              </a:tr>
            </a:tbl>
          </a:graphicData>
        </a:graphic>
      </p:graphicFrame>
    </p:spTree>
  </p:cSld>
  <p:clrMapOvr>
    <a:masterClrMapping/>
  </p:clrMapOvr>
  <p:transition advClick="0" advTm="7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buFont typeface="Wingdings" pitchFamily="2" charset="2"/>
              <a:buChar char="q"/>
              <a:defRPr/>
            </a:pPr>
            <a:r>
              <a:rPr lang="sk-SK" sz="3200" dirty="0" smtClean="0"/>
              <a:t> </a:t>
            </a:r>
            <a:r>
              <a:rPr lang="sk-SK" sz="3200" b="1" dirty="0" smtClean="0">
                <a:latin typeface="Calibri" pitchFamily="34" charset="0"/>
              </a:rPr>
              <a:t>VODA</a:t>
            </a:r>
            <a:endParaRPr lang="sk-SK" sz="3200" b="1" dirty="0">
              <a:latin typeface="Calibri" pitchFamily="34" charset="0"/>
            </a:endParaRPr>
          </a:p>
        </p:txBody>
      </p:sp>
      <p:sp>
        <p:nvSpPr>
          <p:cNvPr id="23555" name="Content Placeholder 2"/>
          <p:cNvSpPr>
            <a:spLocks noGrp="1"/>
          </p:cNvSpPr>
          <p:nvPr>
            <p:ph idx="1"/>
          </p:nvPr>
        </p:nvSpPr>
        <p:spPr/>
        <p:txBody>
          <a:bodyPr/>
          <a:lstStyle/>
          <a:p>
            <a:pPr eaLnBrk="1" hangingPunct="1">
              <a:buFont typeface="Wingdings 2" pitchFamily="18" charset="2"/>
              <a:buNone/>
            </a:pPr>
            <a:endParaRPr lang="sk-SK" sz="2000" smtClean="0"/>
          </a:p>
          <a:p>
            <a:pPr eaLnBrk="1" hangingPunct="1">
              <a:buFont typeface="Wingdings 2" pitchFamily="18" charset="2"/>
              <a:buNone/>
            </a:pPr>
            <a:endParaRPr lang="sk-SK" sz="2000" smtClean="0"/>
          </a:p>
        </p:txBody>
      </p:sp>
      <p:graphicFrame>
        <p:nvGraphicFramePr>
          <p:cNvPr id="5" name="Table 4"/>
          <p:cNvGraphicFramePr>
            <a:graphicFrameLocks noGrp="1"/>
          </p:cNvGraphicFramePr>
          <p:nvPr/>
        </p:nvGraphicFramePr>
        <p:xfrm>
          <a:off x="1500188" y="1357298"/>
          <a:ext cx="6238876" cy="3108960"/>
        </p:xfrm>
        <a:graphic>
          <a:graphicData uri="http://schemas.openxmlformats.org/drawingml/2006/table">
            <a:tbl>
              <a:tblPr firstRow="1" bandRow="1">
                <a:tableStyleId>{00A15C55-8517-42AA-B614-E9B94910E393}</a:tableStyleId>
              </a:tblPr>
              <a:tblGrid>
                <a:gridCol w="3119438"/>
                <a:gridCol w="3119438"/>
              </a:tblGrid>
              <a:tr h="294682">
                <a:tc>
                  <a:txBody>
                    <a:bodyPr/>
                    <a:lstStyle/>
                    <a:p>
                      <a:r>
                        <a:rPr lang="sk-SK" dirty="0" smtClean="0"/>
                        <a:t>POVODIE</a:t>
                      </a:r>
                      <a:endParaRPr lang="sk-SK" dirty="0"/>
                    </a:p>
                  </a:txBody>
                  <a:tcPr/>
                </a:tc>
                <a:tc>
                  <a:txBody>
                    <a:bodyPr/>
                    <a:lstStyle/>
                    <a:p>
                      <a:r>
                        <a:rPr lang="sk-SK" dirty="0" smtClean="0"/>
                        <a:t>STAV (trieda kvality) </a:t>
                      </a:r>
                      <a:endParaRPr lang="sk-SK" dirty="0"/>
                    </a:p>
                  </a:txBody>
                  <a:tcPr/>
                </a:tc>
              </a:tr>
              <a:tr h="294682">
                <a:tc>
                  <a:txBody>
                    <a:bodyPr/>
                    <a:lstStyle/>
                    <a:p>
                      <a:r>
                        <a:rPr lang="sk-SK" dirty="0" smtClean="0"/>
                        <a:t>Dunaj - Morava, Malý Dunaj</a:t>
                      </a:r>
                      <a:endParaRPr lang="sk-SK" dirty="0"/>
                    </a:p>
                  </a:txBody>
                  <a:tcPr/>
                </a:tc>
                <a:tc>
                  <a:txBody>
                    <a:bodyPr/>
                    <a:lstStyle/>
                    <a:p>
                      <a:r>
                        <a:rPr lang="sk-SK" dirty="0" smtClean="0"/>
                        <a:t>II.-IV.</a:t>
                      </a:r>
                      <a:endParaRPr lang="sk-SK" dirty="0"/>
                    </a:p>
                  </a:txBody>
                  <a:tcPr/>
                </a:tc>
              </a:tr>
              <a:tr h="294682">
                <a:tc>
                  <a:txBody>
                    <a:bodyPr/>
                    <a:lstStyle/>
                    <a:p>
                      <a:r>
                        <a:rPr lang="sk-SK" dirty="0" smtClean="0"/>
                        <a:t>Váh - Váh, Nitra</a:t>
                      </a:r>
                      <a:endParaRPr lang="sk-SK" dirty="0"/>
                    </a:p>
                  </a:txBody>
                  <a:tcPr/>
                </a:tc>
                <a:tc>
                  <a:txBody>
                    <a:bodyPr/>
                    <a:lstStyle/>
                    <a:p>
                      <a:r>
                        <a:rPr lang="sk-SK" dirty="0" smtClean="0"/>
                        <a:t>IV.-V.</a:t>
                      </a:r>
                      <a:endParaRPr lang="sk-SK" dirty="0"/>
                    </a:p>
                  </a:txBody>
                  <a:tcPr/>
                </a:tc>
              </a:tr>
              <a:tr h="294682">
                <a:tc>
                  <a:txBody>
                    <a:bodyPr/>
                    <a:lstStyle/>
                    <a:p>
                      <a:r>
                        <a:rPr lang="sk-SK" dirty="0" smtClean="0"/>
                        <a:t>Hron -</a:t>
                      </a:r>
                      <a:r>
                        <a:rPr lang="sk-SK" baseline="0" dirty="0" smtClean="0"/>
                        <a:t> Hron, Ipeľ, Slaná</a:t>
                      </a:r>
                      <a:endParaRPr lang="sk-SK" dirty="0"/>
                    </a:p>
                  </a:txBody>
                  <a:tcPr/>
                </a:tc>
                <a:tc>
                  <a:txBody>
                    <a:bodyPr/>
                    <a:lstStyle/>
                    <a:p>
                      <a:r>
                        <a:rPr lang="sk-SK" dirty="0" smtClean="0"/>
                        <a:t>V.</a:t>
                      </a:r>
                      <a:endParaRPr lang="sk-SK" dirty="0"/>
                    </a:p>
                  </a:txBody>
                  <a:tcPr/>
                </a:tc>
              </a:tr>
              <a:tr h="294682">
                <a:tc>
                  <a:txBody>
                    <a:bodyPr/>
                    <a:lstStyle/>
                    <a:p>
                      <a:r>
                        <a:rPr lang="sk-SK" dirty="0" smtClean="0"/>
                        <a:t>Bodrog - Hornád,</a:t>
                      </a:r>
                      <a:r>
                        <a:rPr lang="sk-SK" baseline="0" dirty="0" smtClean="0"/>
                        <a:t> Poprad</a:t>
                      </a:r>
                      <a:endParaRPr lang="sk-SK" dirty="0"/>
                    </a:p>
                  </a:txBody>
                  <a:tcPr/>
                </a:tc>
                <a:tc>
                  <a:txBody>
                    <a:bodyPr/>
                    <a:lstStyle/>
                    <a:p>
                      <a:r>
                        <a:rPr lang="sk-SK" dirty="0" smtClean="0"/>
                        <a:t>V.</a:t>
                      </a:r>
                      <a:endParaRPr lang="sk-SK" dirty="0"/>
                    </a:p>
                  </a:txBody>
                  <a:tcPr/>
                </a:tc>
              </a:tr>
              <a:tr h="294682">
                <a:tc>
                  <a:txBody>
                    <a:bodyPr/>
                    <a:lstStyle/>
                    <a:p>
                      <a:r>
                        <a:rPr lang="sk-SK" dirty="0" smtClean="0"/>
                        <a:t>Torysa - Poprad</a:t>
                      </a:r>
                      <a:endParaRPr lang="sk-SK" dirty="0"/>
                    </a:p>
                  </a:txBody>
                  <a:tcPr/>
                </a:tc>
                <a:tc>
                  <a:txBody>
                    <a:bodyPr/>
                    <a:lstStyle/>
                    <a:p>
                      <a:r>
                        <a:rPr lang="sk-SK" dirty="0" smtClean="0"/>
                        <a:t>IV.-V.</a:t>
                      </a:r>
                      <a:endParaRPr lang="sk-SK" dirty="0"/>
                    </a:p>
                  </a:txBody>
                  <a:tcPr/>
                </a:tc>
              </a:tr>
              <a:tr h="589365">
                <a:tc gridSpan="2">
                  <a:txBody>
                    <a:bodyPr/>
                    <a:lstStyle/>
                    <a:p>
                      <a:r>
                        <a:rPr kumimoji="0" lang="sk-SK" sz="1800" kern="1200" dirty="0" smtClean="0"/>
                        <a:t>I. - ve</a:t>
                      </a:r>
                      <a:r>
                        <a:rPr kumimoji="0" lang="sk-SK" sz="1800" kern="1200" dirty="0" smtClean="0">
                          <a:sym typeface="Times New Roman"/>
                        </a:rPr>
                        <a:t>ľ</a:t>
                      </a:r>
                      <a:r>
                        <a:rPr kumimoji="0" lang="sk-SK" sz="1800" kern="1200" dirty="0" smtClean="0"/>
                        <a:t>mi čistá, II. - čistá, III.- znečistená, IV. - silne znečistená, V. - ve</a:t>
                      </a:r>
                      <a:r>
                        <a:rPr kumimoji="0" lang="sk-SK" sz="1800" kern="1200" dirty="0" smtClean="0">
                          <a:sym typeface="Times New Roman"/>
                        </a:rPr>
                        <a:t>ľ</a:t>
                      </a:r>
                      <a:r>
                        <a:rPr kumimoji="0" lang="sk-SK" sz="1800" kern="1200" dirty="0" smtClean="0"/>
                        <a:t>mi silne znečistená voda</a:t>
                      </a:r>
                      <a:endParaRPr lang="sk-SK" dirty="0"/>
                    </a:p>
                  </a:txBody>
                  <a:tcPr/>
                </a:tc>
                <a:tc hMerge="1">
                  <a:txBody>
                    <a:bodyPr/>
                    <a:lstStyle/>
                    <a:p>
                      <a:endParaRPr lang="sk-SK" dirty="0"/>
                    </a:p>
                  </a:txBody>
                  <a:tcPr/>
                </a:tc>
              </a:tr>
            </a:tbl>
          </a:graphicData>
        </a:graphic>
      </p:graphicFrame>
      <p:pic>
        <p:nvPicPr>
          <p:cNvPr id="4098" name="Picture 2"/>
          <p:cNvPicPr>
            <a:picLocks noChangeAspect="1" noChangeArrowheads="1"/>
          </p:cNvPicPr>
          <p:nvPr/>
        </p:nvPicPr>
        <p:blipFill>
          <a:blip r:embed="rId2" cstate="screen"/>
          <a:srcRect/>
          <a:stretch>
            <a:fillRect/>
          </a:stretch>
        </p:blipFill>
        <p:spPr bwMode="auto">
          <a:xfrm>
            <a:off x="642910" y="5000636"/>
            <a:ext cx="3428992" cy="1649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a:blip r:embed="rId3" cstate="screen"/>
          <a:srcRect/>
          <a:stretch>
            <a:fillRect/>
          </a:stretch>
        </p:blipFill>
        <p:spPr bwMode="auto">
          <a:xfrm>
            <a:off x="5072066" y="5000636"/>
            <a:ext cx="3429024" cy="1613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7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sk-SK" dirty="0"/>
          </a:p>
        </p:txBody>
      </p:sp>
      <p:pic>
        <p:nvPicPr>
          <p:cNvPr id="24579" name="Picture 3"/>
          <p:cNvPicPr>
            <a:picLocks noGrp="1" noChangeAspect="1" noChangeArrowheads="1"/>
          </p:cNvPicPr>
          <p:nvPr>
            <p:ph idx="1"/>
          </p:nvPr>
        </p:nvPicPr>
        <p:blipFill>
          <a:blip r:embed="rId2"/>
          <a:srcRect/>
          <a:stretch>
            <a:fillRect/>
          </a:stretch>
        </p:blipFill>
        <p:spPr>
          <a:xfrm>
            <a:off x="1785938" y="2357438"/>
            <a:ext cx="6067425" cy="3189287"/>
          </a:xfrm>
        </p:spPr>
      </p:pic>
      <p:sp>
        <p:nvSpPr>
          <p:cNvPr id="7" name="TextBox 6"/>
          <p:cNvSpPr txBox="1"/>
          <p:nvPr/>
        </p:nvSpPr>
        <p:spPr>
          <a:xfrm>
            <a:off x="357188" y="1428750"/>
            <a:ext cx="8501062" cy="400050"/>
          </a:xfrm>
          <a:prstGeom prst="rect">
            <a:avLst/>
          </a:prstGeom>
          <a:solidFill>
            <a:schemeClr val="bg2"/>
          </a:solidFill>
        </p:spPr>
        <p:txBody>
          <a:bodyPr>
            <a:spAutoFit/>
          </a:bodyPr>
          <a:lstStyle/>
          <a:p>
            <a:pPr fontAlgn="auto">
              <a:spcBef>
                <a:spcPts val="0"/>
              </a:spcBef>
              <a:spcAft>
                <a:spcPts val="0"/>
              </a:spcAft>
              <a:buFontTx/>
              <a:buBlip>
                <a:blip r:embed="rId3"/>
              </a:buBlip>
              <a:defRPr/>
            </a:pPr>
            <a:r>
              <a:rPr lang="pl-PL" sz="2000" b="1" dirty="0">
                <a:solidFill>
                  <a:schemeClr val="accent3">
                    <a:lumMod val="50000"/>
                  </a:schemeClr>
                </a:solidFill>
                <a:latin typeface="Calibri" pitchFamily="34" charset="0"/>
              </a:rPr>
              <a:t> Užívanie podzemnej vody v roku 2007 </a:t>
            </a:r>
            <a:r>
              <a:rPr lang="sk-SK" sz="2000" b="1" dirty="0">
                <a:solidFill>
                  <a:schemeClr val="accent3">
                    <a:lumMod val="50000"/>
                  </a:schemeClr>
                </a:solidFill>
                <a:latin typeface="Calibri" pitchFamily="34" charset="0"/>
              </a:rPr>
              <a:t>podľa účelu využitia :</a:t>
            </a:r>
            <a:endParaRPr lang="sk-SK" sz="2000" dirty="0">
              <a:solidFill>
                <a:schemeClr val="accent3">
                  <a:lumMod val="50000"/>
                </a:schemeClr>
              </a:solidFill>
              <a:latin typeface="Calibri" pitchFamily="34" charset="0"/>
            </a:endParaRPr>
          </a:p>
        </p:txBody>
      </p:sp>
    </p:spTree>
  </p:cSld>
  <p:clrMapOvr>
    <a:masterClrMapping/>
  </p:clrMapOvr>
  <p:transition advClick="0" advTm="7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sk-SK" dirty="0"/>
          </a:p>
        </p:txBody>
      </p:sp>
      <p:sp>
        <p:nvSpPr>
          <p:cNvPr id="25603" name="Content Placeholder 2"/>
          <p:cNvSpPr>
            <a:spLocks noGrp="1"/>
          </p:cNvSpPr>
          <p:nvPr>
            <p:ph idx="1"/>
          </p:nvPr>
        </p:nvSpPr>
        <p:spPr/>
        <p:txBody>
          <a:bodyPr/>
          <a:lstStyle/>
          <a:p>
            <a:pPr eaLnBrk="1" hangingPunct="1">
              <a:buFont typeface="Wingdings 2" pitchFamily="18" charset="2"/>
              <a:buNone/>
            </a:pPr>
            <a:r>
              <a:rPr lang="pl-PL" sz="2800" b="1" smtClean="0">
                <a:latin typeface="Calibri" pitchFamily="34" charset="0"/>
              </a:rPr>
              <a:t>Porovnanie užívania povrchovej vody v roku 1997 a 2007:</a:t>
            </a:r>
            <a:endParaRPr lang="sk-SK" sz="2800" smtClean="0">
              <a:latin typeface="Calibri" pitchFamily="34" charset="0"/>
            </a:endParaRPr>
          </a:p>
        </p:txBody>
      </p:sp>
      <p:pic>
        <p:nvPicPr>
          <p:cNvPr id="5" name="Picture 2"/>
          <p:cNvPicPr>
            <a:picLocks noChangeAspect="1" noChangeArrowheads="1"/>
          </p:cNvPicPr>
          <p:nvPr/>
        </p:nvPicPr>
        <p:blipFill>
          <a:blip r:embed="rId2"/>
          <a:srcRect/>
          <a:stretch>
            <a:fillRect/>
          </a:stretch>
        </p:blipFill>
        <p:spPr bwMode="auto">
          <a:xfrm>
            <a:off x="500034" y="4286256"/>
            <a:ext cx="2503254" cy="16919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3"/>
          <a:srcRect/>
          <a:stretch>
            <a:fillRect/>
          </a:stretch>
        </p:blipFill>
        <p:spPr bwMode="auto">
          <a:xfrm>
            <a:off x="5857884" y="4214818"/>
            <a:ext cx="2734504" cy="1804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7" name="Table 6"/>
          <p:cNvGraphicFramePr>
            <a:graphicFrameLocks noGrp="1"/>
          </p:cNvGraphicFramePr>
          <p:nvPr/>
        </p:nvGraphicFramePr>
        <p:xfrm>
          <a:off x="3000364" y="2857496"/>
          <a:ext cx="3000396" cy="1112520"/>
        </p:xfrm>
        <a:graphic>
          <a:graphicData uri="http://schemas.openxmlformats.org/drawingml/2006/table">
            <a:tbl>
              <a:tblPr firstRow="1" bandRow="1">
                <a:tableStyleId>{E269D01E-BC32-4049-B463-5C60D7B0CCD2}</a:tableStyleId>
              </a:tblPr>
              <a:tblGrid>
                <a:gridCol w="785818"/>
                <a:gridCol w="1428760"/>
                <a:gridCol w="785818"/>
              </a:tblGrid>
              <a:tr h="370840">
                <a:tc>
                  <a:txBody>
                    <a:bodyPr/>
                    <a:lstStyle/>
                    <a:p>
                      <a:pPr algn="ctr"/>
                      <a:r>
                        <a:rPr kumimoji="0" lang="sk-SK" sz="1800" b="1" kern="1200" baseline="0" dirty="0" smtClean="0">
                          <a:solidFill>
                            <a:sysClr val="windowText" lastClr="000000"/>
                          </a:solidFill>
                          <a:latin typeface="Calibri" pitchFamily="34" charset="0"/>
                        </a:rPr>
                        <a:t>85%</a:t>
                      </a:r>
                      <a:endParaRPr lang="sk-SK" sz="1800" b="1" dirty="0">
                        <a:solidFill>
                          <a:sysClr val="windowText" lastClr="000000"/>
                        </a:solidFill>
                        <a:latin typeface="Calibri" pitchFamily="34" charset="0"/>
                      </a:endParaRPr>
                    </a:p>
                  </a:txBody>
                  <a:tcPr>
                    <a:lnR w="28575" cap="flat" cmpd="sng" algn="ctr">
                      <a:solidFill>
                        <a:schemeClr val="bg1"/>
                      </a:solidFill>
                      <a:prstDash val="solid"/>
                      <a:round/>
                      <a:headEnd type="none" w="med" len="med"/>
                      <a:tailEnd type="none" w="med" len="med"/>
                    </a:lnR>
                  </a:tcPr>
                </a:tc>
                <a:tc>
                  <a:txBody>
                    <a:bodyPr/>
                    <a:lstStyle/>
                    <a:p>
                      <a:pPr algn="ctr"/>
                      <a:r>
                        <a:rPr kumimoji="0" lang="sk-SK" sz="1800" b="1" kern="1200" baseline="0" dirty="0" smtClean="0">
                          <a:solidFill>
                            <a:sysClr val="windowText" lastClr="000000"/>
                          </a:solidFill>
                          <a:latin typeface="Calibri" pitchFamily="34" charset="0"/>
                        </a:rPr>
                        <a:t>1 Priemysel</a:t>
                      </a:r>
                      <a:endParaRPr lang="sk-SK" sz="1800" b="1" dirty="0">
                        <a:solidFill>
                          <a:sysClr val="windowText" lastClr="000000"/>
                        </a:solidFill>
                        <a:latin typeface="Calibri"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r>
                        <a:rPr kumimoji="0" lang="sk-SK" sz="1800" b="1" kern="1200" baseline="0" dirty="0" smtClean="0">
                          <a:solidFill>
                            <a:sysClr val="windowText" lastClr="000000"/>
                          </a:solidFill>
                          <a:latin typeface="Calibri" pitchFamily="34" charset="0"/>
                        </a:rPr>
                        <a:t>82%</a:t>
                      </a:r>
                      <a:endParaRPr lang="sk-SK" sz="1800" b="1" dirty="0">
                        <a:solidFill>
                          <a:sysClr val="windowText" lastClr="000000"/>
                        </a:solidFill>
                        <a:latin typeface="Calibri" pitchFamily="34" charset="0"/>
                      </a:endParaRPr>
                    </a:p>
                  </a:txBody>
                  <a:tcPr>
                    <a:lnL w="28575" cap="flat" cmpd="sng" algn="ctr">
                      <a:solidFill>
                        <a:schemeClr val="bg1"/>
                      </a:solidFill>
                      <a:prstDash val="solid"/>
                      <a:round/>
                      <a:headEnd type="none" w="med" len="med"/>
                      <a:tailEnd type="none" w="med" len="med"/>
                    </a:lnL>
                  </a:tcPr>
                </a:tc>
              </a:tr>
              <a:tr h="370840">
                <a:tc>
                  <a:txBody>
                    <a:bodyPr/>
                    <a:lstStyle/>
                    <a:p>
                      <a:pPr algn="ctr"/>
                      <a:r>
                        <a:rPr kumimoji="0" lang="sk-SK" sz="1800" b="1" kern="1200" baseline="0" dirty="0" smtClean="0">
                          <a:solidFill>
                            <a:sysClr val="windowText" lastClr="000000"/>
                          </a:solidFill>
                          <a:latin typeface="Calibri" pitchFamily="34" charset="0"/>
                        </a:rPr>
                        <a:t>9%</a:t>
                      </a:r>
                      <a:endParaRPr lang="sk-SK" sz="1800" b="1" dirty="0">
                        <a:solidFill>
                          <a:sysClr val="windowText" lastClr="000000"/>
                        </a:solidFill>
                        <a:latin typeface="Calibri" pitchFamily="34" charset="0"/>
                      </a:endParaRPr>
                    </a:p>
                  </a:txBody>
                  <a:tcP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kumimoji="0" lang="sk-SK" sz="1800" b="1" kern="1200" baseline="0" dirty="0" smtClean="0">
                          <a:solidFill>
                            <a:sysClr val="windowText" lastClr="000000"/>
                          </a:solidFill>
                          <a:latin typeface="Calibri" pitchFamily="34" charset="0"/>
                        </a:rPr>
                        <a:t>2 Vodovody</a:t>
                      </a:r>
                      <a:endParaRPr lang="sk-SK" sz="1800" b="1" dirty="0">
                        <a:solidFill>
                          <a:sysClr val="windowText" lastClr="000000"/>
                        </a:solidFill>
                        <a:latin typeface="Calibri"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kumimoji="0" lang="sk-SK" sz="1800" b="1" kern="1200" baseline="0" dirty="0" smtClean="0">
                          <a:solidFill>
                            <a:sysClr val="windowText" lastClr="000000"/>
                          </a:solidFill>
                          <a:latin typeface="Calibri" pitchFamily="34" charset="0"/>
                        </a:rPr>
                        <a:t>16%</a:t>
                      </a:r>
                      <a:endParaRPr lang="sk-SK" sz="1800" b="1" dirty="0">
                        <a:solidFill>
                          <a:sysClr val="windowText" lastClr="000000"/>
                        </a:solidFill>
                        <a:latin typeface="Calibri" pitchFamily="34" charset="0"/>
                      </a:endParaRPr>
                    </a:p>
                  </a:txBody>
                  <a:tcP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r>
              <a:tr h="370840">
                <a:tc>
                  <a:txBody>
                    <a:bodyPr/>
                    <a:lstStyle/>
                    <a:p>
                      <a:pPr algn="ctr"/>
                      <a:r>
                        <a:rPr kumimoji="0" lang="sk-SK" sz="1800" b="1" kern="1200" baseline="0" dirty="0" smtClean="0">
                          <a:solidFill>
                            <a:sysClr val="windowText" lastClr="000000"/>
                          </a:solidFill>
                          <a:latin typeface="Calibri" pitchFamily="34" charset="0"/>
                        </a:rPr>
                        <a:t>6%</a:t>
                      </a:r>
                      <a:endParaRPr lang="sk-SK" sz="1800" b="1" dirty="0">
                        <a:solidFill>
                          <a:sysClr val="windowText" lastClr="000000"/>
                        </a:solidFill>
                        <a:latin typeface="Calibri" pitchFamily="34" charset="0"/>
                      </a:endParaRPr>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r>
                        <a:rPr kumimoji="0" lang="sk-SK" sz="1800" b="1" kern="1200" baseline="0" dirty="0" smtClean="0">
                          <a:solidFill>
                            <a:sysClr val="windowText" lastClr="000000"/>
                          </a:solidFill>
                          <a:latin typeface="Calibri" pitchFamily="34" charset="0"/>
                        </a:rPr>
                        <a:t>3 Závlahy</a:t>
                      </a:r>
                      <a:endParaRPr lang="sk-SK" sz="1800" b="1" dirty="0">
                        <a:solidFill>
                          <a:sysClr val="windowText" lastClr="000000"/>
                        </a:solidFill>
                        <a:latin typeface="Calibri"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r>
                        <a:rPr kumimoji="0" lang="sk-SK" sz="1800" b="1" kern="1200" baseline="0" dirty="0" smtClean="0">
                          <a:solidFill>
                            <a:sysClr val="windowText" lastClr="000000"/>
                          </a:solidFill>
                          <a:latin typeface="Calibri" pitchFamily="34" charset="0"/>
                        </a:rPr>
                        <a:t>2%</a:t>
                      </a:r>
                      <a:endParaRPr lang="sk-SK" sz="1800" b="1" dirty="0">
                        <a:solidFill>
                          <a:sysClr val="windowText" lastClr="000000"/>
                        </a:solidFill>
                        <a:latin typeface="Calibri" pitchFamily="34" charset="0"/>
                      </a:endParaRP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r>
            </a:tbl>
          </a:graphicData>
        </a:graphic>
      </p:graphicFrame>
    </p:spTree>
  </p:cSld>
  <p:clrMapOvr>
    <a:masterClrMapping/>
  </p:clrMapOvr>
  <p:transition advClick="0" advTm="7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sk-SK" dirty="0"/>
          </a:p>
        </p:txBody>
      </p:sp>
      <p:pic>
        <p:nvPicPr>
          <p:cNvPr id="26627" name="Picture 3"/>
          <p:cNvPicPr>
            <a:picLocks noGrp="1" noChangeAspect="1" noChangeArrowheads="1"/>
          </p:cNvPicPr>
          <p:nvPr>
            <p:ph idx="1"/>
          </p:nvPr>
        </p:nvPicPr>
        <p:blipFill>
          <a:blip r:embed="rId2"/>
          <a:srcRect/>
          <a:stretch>
            <a:fillRect/>
          </a:stretch>
        </p:blipFill>
        <p:spPr>
          <a:xfrm>
            <a:off x="2357438" y="2571750"/>
            <a:ext cx="4902200" cy="2743200"/>
          </a:xfrm>
        </p:spPr>
      </p:pic>
      <p:sp>
        <p:nvSpPr>
          <p:cNvPr id="26628" name="TextBox 6"/>
          <p:cNvSpPr txBox="1">
            <a:spLocks noChangeArrowheads="1"/>
          </p:cNvSpPr>
          <p:nvPr/>
        </p:nvSpPr>
        <p:spPr bwMode="auto">
          <a:xfrm>
            <a:off x="428625" y="1500188"/>
            <a:ext cx="8358188" cy="708025"/>
          </a:xfrm>
          <a:prstGeom prst="rect">
            <a:avLst/>
          </a:prstGeom>
          <a:noFill/>
          <a:ln w="9525">
            <a:noFill/>
            <a:miter lim="800000"/>
            <a:headEnd/>
            <a:tailEnd/>
          </a:ln>
        </p:spPr>
        <p:txBody>
          <a:bodyPr>
            <a:spAutoFit/>
          </a:bodyPr>
          <a:lstStyle/>
          <a:p>
            <a:pPr>
              <a:buFontTx/>
              <a:buBlip>
                <a:blip r:embed="rId3"/>
              </a:buBlip>
            </a:pPr>
            <a:r>
              <a:rPr lang="sk-SK">
                <a:latin typeface="Rockwell" pitchFamily="18" charset="0"/>
              </a:rPr>
              <a:t>  </a:t>
            </a:r>
            <a:r>
              <a:rPr lang="sk-SK" sz="2000" b="1">
                <a:latin typeface="Calibri" pitchFamily="34" charset="0"/>
              </a:rPr>
              <a:t>Ročná spotreba vody z verejných vodovodov na obyvateľa vo vybraných štátoch (m3.obyv-1. rok-1)</a:t>
            </a:r>
            <a:endParaRPr lang="sk-SK">
              <a:latin typeface="Calibri" pitchFamily="34" charset="0"/>
            </a:endParaRPr>
          </a:p>
        </p:txBody>
      </p:sp>
    </p:spTree>
  </p:cSld>
  <p:clrMapOvr>
    <a:masterClrMapping/>
  </p:clrMapOvr>
  <p:transition advClick="0" advTm="7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lstStyle/>
          <a:p>
            <a:r>
              <a:rPr lang="sk-SK" dirty="0" smtClean="0"/>
              <a:t>Na základe ankety:</a:t>
            </a:r>
          </a:p>
          <a:p>
            <a:pPr lvl="1"/>
            <a:r>
              <a:rPr lang="sk-SK" dirty="0" smtClean="0"/>
              <a:t>72% ľudí súhlasí s používaním vodíkového autobusu</a:t>
            </a:r>
          </a:p>
          <a:p>
            <a:pPr lvl="1"/>
            <a:r>
              <a:rPr lang="sk-SK" dirty="0" smtClean="0"/>
              <a:t>89% je presvedčených o tom, že autobus bude ekologickejší</a:t>
            </a:r>
          </a:p>
          <a:p>
            <a:pPr lvl="1"/>
            <a:r>
              <a:rPr lang="sk-SK" dirty="0" smtClean="0"/>
              <a:t>45% si myslí, že cestovanie týmto autobusom bude veľmi drahé</a:t>
            </a:r>
            <a:endParaRPr lang="cs-CZ" dirty="0"/>
          </a:p>
        </p:txBody>
      </p:sp>
      <p:sp>
        <p:nvSpPr>
          <p:cNvPr id="3" name="Nadpis 2"/>
          <p:cNvSpPr>
            <a:spLocks noGrp="1"/>
          </p:cNvSpPr>
          <p:nvPr>
            <p:ph type="title"/>
          </p:nvPr>
        </p:nvSpPr>
        <p:spPr/>
        <p:txBody>
          <a:bodyPr/>
          <a:lstStyle/>
          <a:p>
            <a:r>
              <a:rPr lang="sk-SK" dirty="0" smtClean="0"/>
              <a:t>Autobus poháňaný vodíkom</a:t>
            </a:r>
            <a:endParaRPr lang="cs-CZ" dirty="0"/>
          </a:p>
        </p:txBody>
      </p:sp>
      <p:sp>
        <p:nvSpPr>
          <p:cNvPr id="4" name="Zástupný symbol päty 3"/>
          <p:cNvSpPr>
            <a:spLocks noGrp="1"/>
          </p:cNvSpPr>
          <p:nvPr>
            <p:ph type="ftr" sz="quarter" idx="11"/>
          </p:nvPr>
        </p:nvSpPr>
        <p:spPr/>
        <p:txBody>
          <a:bodyPr/>
          <a:lstStyle/>
          <a:p>
            <a:r>
              <a:rPr lang="cs-CZ" dirty="0" smtClean="0"/>
              <a:t>Výskumný tím pani Ružovej</a:t>
            </a:r>
            <a:endParaRPr lang="cs-CZ" dirty="0"/>
          </a:p>
        </p:txBody>
      </p:sp>
      <p:sp>
        <p:nvSpPr>
          <p:cNvPr id="5" name="Zástupný symbol dátumu 4"/>
          <p:cNvSpPr>
            <a:spLocks noGrp="1"/>
          </p:cNvSpPr>
          <p:nvPr>
            <p:ph type="dt" sz="half" idx="10"/>
          </p:nvPr>
        </p:nvSpPr>
        <p:spPr/>
        <p:txBody>
          <a:bodyPr/>
          <a:lstStyle/>
          <a:p>
            <a:fld id="{406C6F62-A9F5-421F-AA8F-B404CD42A6C9}" type="datetime1">
              <a:rPr lang="cs-CZ" smtClean="0"/>
              <a:pPr/>
              <a:t>25.6.2009</a:t>
            </a:fld>
            <a:endParaRPr lang="cs-CZ"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11</a:t>
            </a:fld>
            <a:endParaRPr lang="cs-CZ" dirty="0"/>
          </a:p>
        </p:txBody>
      </p:sp>
    </p:spTree>
  </p:cSld>
  <p:clrMapOvr>
    <a:masterClrMapping/>
  </p:clrMapOvr>
  <p:transition advClick="0" advTm="7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sk-SK" b="1" dirty="0" smtClean="0">
                <a:latin typeface="Calibri" pitchFamily="34" charset="0"/>
              </a:rPr>
              <a:t>čistiarne odpadových vôd</a:t>
            </a:r>
            <a:endParaRPr lang="sk-SK" b="1" dirty="0">
              <a:latin typeface="Calibri" pitchFamily="34" charset="0"/>
            </a:endParaRPr>
          </a:p>
        </p:txBody>
      </p:sp>
      <p:sp>
        <p:nvSpPr>
          <p:cNvPr id="3" name="Content Placeholder 2"/>
          <p:cNvSpPr>
            <a:spLocks noGrp="1"/>
          </p:cNvSpPr>
          <p:nvPr>
            <p:ph idx="1"/>
          </p:nvPr>
        </p:nvSpPr>
        <p:spPr>
          <a:xfrm>
            <a:off x="304800" y="1285875"/>
            <a:ext cx="8686800" cy="4794250"/>
          </a:xfrm>
        </p:spPr>
        <p:txBody>
          <a:bodyPr>
            <a:normAutofit/>
          </a:bodyPr>
          <a:lstStyle/>
          <a:p>
            <a:pPr eaLnBrk="1" fontAlgn="auto" hangingPunct="1">
              <a:spcAft>
                <a:spcPts val="0"/>
              </a:spcAft>
              <a:buFont typeface="Wingdings 2"/>
              <a:buChar char=""/>
              <a:defRPr/>
            </a:pPr>
            <a:r>
              <a:rPr lang="sk-SK" sz="2400" dirty="0" smtClean="0">
                <a:latin typeface="Calibri" pitchFamily="34" charset="0"/>
              </a:rPr>
              <a:t>-r.2007 - pribudlo 46 čistiarní odpadových vôd</a:t>
            </a:r>
          </a:p>
          <a:p>
            <a:pPr eaLnBrk="1" fontAlgn="auto" hangingPunct="1">
              <a:spcAft>
                <a:spcPts val="0"/>
              </a:spcAft>
              <a:buFont typeface="Wingdings 2"/>
              <a:buNone/>
              <a:defRPr/>
            </a:pPr>
            <a:r>
              <a:rPr lang="sk-SK" sz="2400" dirty="0" smtClean="0">
                <a:latin typeface="Calibri" pitchFamily="34" charset="0"/>
              </a:rPr>
              <a:t>                   - ich počet  500 </a:t>
            </a:r>
          </a:p>
          <a:p>
            <a:pPr eaLnBrk="1" fontAlgn="auto" hangingPunct="1">
              <a:spcAft>
                <a:spcPts val="0"/>
              </a:spcAft>
              <a:buFont typeface="Wingdings 2"/>
              <a:buNone/>
              <a:defRPr/>
            </a:pPr>
            <a:r>
              <a:rPr lang="sk-SK" sz="2400" dirty="0" smtClean="0">
                <a:latin typeface="Calibri" pitchFamily="34" charset="0"/>
              </a:rPr>
              <a:t>Najväčší podiel predstavovali mechanicko-biologické ČOV (84,2 %). </a:t>
            </a:r>
          </a:p>
          <a:p>
            <a:pPr eaLnBrk="1" fontAlgn="auto" hangingPunct="1">
              <a:spcAft>
                <a:spcPts val="0"/>
              </a:spcAft>
              <a:buFont typeface="Wingdings 2"/>
              <a:buNone/>
              <a:defRPr/>
            </a:pPr>
            <a:r>
              <a:rPr lang="sk-SK" sz="2400" dirty="0" smtClean="0">
                <a:latin typeface="Calibri" pitchFamily="34" charset="0"/>
              </a:rPr>
              <a:t>- zahraničie: </a:t>
            </a:r>
          </a:p>
          <a:p>
            <a:pPr eaLnBrk="1" fontAlgn="auto" hangingPunct="1">
              <a:spcAft>
                <a:spcPts val="0"/>
              </a:spcAft>
              <a:buFont typeface="Wingdings 2"/>
              <a:buNone/>
              <a:defRPr/>
            </a:pPr>
            <a:r>
              <a:rPr lang="sk-SK" sz="1400" dirty="0" smtClean="0">
                <a:latin typeface="Calibri" pitchFamily="34" charset="0"/>
              </a:rPr>
              <a:t>Rakúsko</a:t>
            </a:r>
          </a:p>
          <a:p>
            <a:pPr eaLnBrk="1" fontAlgn="auto" hangingPunct="1">
              <a:spcAft>
                <a:spcPts val="0"/>
              </a:spcAft>
              <a:buFont typeface="Wingdings 2"/>
              <a:buNone/>
              <a:defRPr/>
            </a:pPr>
            <a:r>
              <a:rPr lang="sk-SK" sz="1400" dirty="0" smtClean="0">
                <a:latin typeface="Calibri" pitchFamily="34" charset="0"/>
              </a:rPr>
              <a:t>Dánsko</a:t>
            </a:r>
            <a:endParaRPr lang="sk-SK" sz="1400" b="1" dirty="0" smtClean="0">
              <a:solidFill>
                <a:schemeClr val="accent3">
                  <a:lumMod val="50000"/>
                </a:schemeClr>
              </a:solidFill>
              <a:latin typeface="Calibri" pitchFamily="34" charset="0"/>
            </a:endParaRPr>
          </a:p>
          <a:p>
            <a:pPr eaLnBrk="1" fontAlgn="auto" hangingPunct="1">
              <a:spcAft>
                <a:spcPts val="0"/>
              </a:spcAft>
              <a:buFont typeface="Wingdings 2"/>
              <a:buNone/>
              <a:defRPr/>
            </a:pPr>
            <a:r>
              <a:rPr lang="sk-SK" sz="1400" dirty="0" smtClean="0">
                <a:latin typeface="Calibri" pitchFamily="34" charset="0"/>
              </a:rPr>
              <a:t>Fínsko                          </a:t>
            </a:r>
            <a:r>
              <a:rPr lang="sk-SK" sz="1400" b="1" dirty="0" smtClean="0">
                <a:solidFill>
                  <a:schemeClr val="accent3">
                    <a:lumMod val="50000"/>
                  </a:schemeClr>
                </a:solidFill>
                <a:latin typeface="Calibri" pitchFamily="34" charset="0"/>
              </a:rPr>
              <a:t>čistených 70%</a:t>
            </a:r>
            <a:r>
              <a:rPr lang="sk-SK" sz="1400" dirty="0" smtClean="0">
                <a:latin typeface="Calibri" pitchFamily="34" charset="0"/>
              </a:rPr>
              <a:t>  </a:t>
            </a:r>
            <a:r>
              <a:rPr lang="sk-SK" sz="1400" b="1" dirty="0" smtClean="0">
                <a:solidFill>
                  <a:schemeClr val="accent3">
                    <a:lumMod val="50000"/>
                  </a:schemeClr>
                </a:solidFill>
                <a:latin typeface="Calibri" pitchFamily="34" charset="0"/>
              </a:rPr>
              <a:t>odpadových vôd  </a:t>
            </a:r>
          </a:p>
          <a:p>
            <a:pPr eaLnBrk="1" fontAlgn="auto" hangingPunct="1">
              <a:spcAft>
                <a:spcPts val="0"/>
              </a:spcAft>
              <a:buFont typeface="Wingdings 2"/>
              <a:buNone/>
              <a:defRPr/>
            </a:pPr>
            <a:r>
              <a:rPr lang="sk-SK" sz="1400" dirty="0" smtClean="0">
                <a:latin typeface="Calibri" pitchFamily="34" charset="0"/>
              </a:rPr>
              <a:t>Nemecko </a:t>
            </a:r>
          </a:p>
          <a:p>
            <a:pPr eaLnBrk="1" fontAlgn="auto" hangingPunct="1">
              <a:spcAft>
                <a:spcPts val="0"/>
              </a:spcAft>
              <a:buFont typeface="Wingdings 2"/>
              <a:buNone/>
              <a:defRPr/>
            </a:pPr>
            <a:r>
              <a:rPr lang="sk-SK" sz="1400" dirty="0" smtClean="0">
                <a:latin typeface="Calibri" pitchFamily="34" charset="0"/>
              </a:rPr>
              <a:t>Holandsko</a:t>
            </a:r>
          </a:p>
          <a:p>
            <a:pPr eaLnBrk="1" fontAlgn="auto" hangingPunct="1">
              <a:spcAft>
                <a:spcPts val="0"/>
              </a:spcAft>
              <a:buFont typeface="Wingdings 2"/>
              <a:buNone/>
              <a:defRPr/>
            </a:pPr>
            <a:r>
              <a:rPr lang="sk-SK" sz="1400" dirty="0" smtClean="0">
                <a:latin typeface="Calibri" pitchFamily="34" charset="0"/>
              </a:rPr>
              <a:t>Švédsko </a:t>
            </a:r>
          </a:p>
          <a:p>
            <a:pPr eaLnBrk="1" fontAlgn="auto" hangingPunct="1">
              <a:spcAft>
                <a:spcPts val="0"/>
              </a:spcAft>
              <a:buFont typeface="Wingdings 2"/>
              <a:buNone/>
              <a:defRPr/>
            </a:pPr>
            <a:r>
              <a:rPr lang="sk-SK" sz="2000" dirty="0" smtClean="0">
                <a:latin typeface="Calibri" pitchFamily="34" charset="0"/>
              </a:rPr>
              <a:t>*v južnej Európe sa týmto spôsobom čistí len 10 % vypúšťaných odpadových vôd</a:t>
            </a:r>
          </a:p>
          <a:p>
            <a:pPr eaLnBrk="1" fontAlgn="auto" hangingPunct="1">
              <a:spcAft>
                <a:spcPts val="0"/>
              </a:spcAft>
              <a:buFont typeface="Wingdings 2"/>
              <a:buNone/>
              <a:defRPr/>
            </a:pPr>
            <a:endParaRPr lang="sk-SK" sz="2000" dirty="0" smtClean="0">
              <a:latin typeface="Calibri" pitchFamily="34" charset="0"/>
            </a:endParaRPr>
          </a:p>
          <a:p>
            <a:pPr eaLnBrk="1" fontAlgn="auto" hangingPunct="1">
              <a:spcAft>
                <a:spcPts val="0"/>
              </a:spcAft>
              <a:buFont typeface="Wingdings 2"/>
              <a:buNone/>
              <a:defRPr/>
            </a:pPr>
            <a:r>
              <a:rPr lang="sk-SK" sz="1800" dirty="0" smtClean="0">
                <a:latin typeface="Calibri" pitchFamily="34" charset="0"/>
              </a:rPr>
              <a:t>- </a:t>
            </a:r>
            <a:r>
              <a:rPr lang="sk-SK" sz="2400" dirty="0" smtClean="0">
                <a:latin typeface="Calibri" pitchFamily="34" charset="0"/>
              </a:rPr>
              <a:t>vedľajší produkt - čistiarenský kal</a:t>
            </a:r>
            <a:endParaRPr lang="sk-SK" sz="1800" dirty="0" smtClean="0">
              <a:latin typeface="Calibri" pitchFamily="34" charset="0"/>
            </a:endParaRPr>
          </a:p>
          <a:p>
            <a:pPr eaLnBrk="1" fontAlgn="auto" hangingPunct="1">
              <a:spcAft>
                <a:spcPts val="0"/>
              </a:spcAft>
              <a:buFont typeface="Wingdings 2"/>
              <a:buNone/>
              <a:defRPr/>
            </a:pPr>
            <a:endParaRPr lang="sk-SK" sz="2000" dirty="0">
              <a:latin typeface="Calibri" pitchFamily="34" charset="0"/>
            </a:endParaRPr>
          </a:p>
        </p:txBody>
      </p:sp>
      <p:cxnSp>
        <p:nvCxnSpPr>
          <p:cNvPr id="10" name="Straight Connector 9"/>
          <p:cNvCxnSpPr/>
          <p:nvPr/>
        </p:nvCxnSpPr>
        <p:spPr>
          <a:xfrm rot="16200000" flipH="1">
            <a:off x="1250156" y="3321845"/>
            <a:ext cx="714375" cy="214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214438" y="4071938"/>
            <a:ext cx="785812" cy="21431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7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sk-SK" dirty="0"/>
          </a:p>
        </p:txBody>
      </p:sp>
      <p:pic>
        <p:nvPicPr>
          <p:cNvPr id="6146" name="Picture 2"/>
          <p:cNvPicPr>
            <a:picLocks noGrp="1" noChangeAspect="1" noChangeArrowheads="1"/>
          </p:cNvPicPr>
          <p:nvPr>
            <p:ph idx="1"/>
          </p:nvPr>
        </p:nvPicPr>
        <p:blipFill>
          <a:blip r:embed="rId2"/>
          <a:srcRect/>
          <a:stretch>
            <a:fillRect/>
          </a:stretch>
        </p:blipFill>
        <p:spPr>
          <a:xfrm>
            <a:off x="285720" y="2071678"/>
            <a:ext cx="4857784" cy="2170075"/>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76" name="TextBox 4"/>
          <p:cNvSpPr txBox="1">
            <a:spLocks noChangeArrowheads="1"/>
          </p:cNvSpPr>
          <p:nvPr/>
        </p:nvSpPr>
        <p:spPr bwMode="auto">
          <a:xfrm>
            <a:off x="285750" y="1643063"/>
            <a:ext cx="8572500" cy="400050"/>
          </a:xfrm>
          <a:prstGeom prst="rect">
            <a:avLst/>
          </a:prstGeom>
          <a:noFill/>
          <a:ln w="9525">
            <a:noFill/>
            <a:miter lim="800000"/>
            <a:headEnd/>
            <a:tailEnd/>
          </a:ln>
        </p:spPr>
        <p:txBody>
          <a:bodyPr>
            <a:spAutoFit/>
          </a:bodyPr>
          <a:lstStyle/>
          <a:p>
            <a:pPr>
              <a:buFontTx/>
              <a:buBlip>
                <a:blip r:embed="rId3"/>
              </a:buBlip>
            </a:pPr>
            <a:r>
              <a:rPr lang="sk-SK">
                <a:latin typeface="Rockwell" pitchFamily="18" charset="0"/>
              </a:rPr>
              <a:t>  </a:t>
            </a:r>
            <a:r>
              <a:rPr lang="sk-SK" sz="2000" b="1">
                <a:latin typeface="Calibri" pitchFamily="34" charset="0"/>
              </a:rPr>
              <a:t>Anorganické ukazovatele v sieťach SR: </a:t>
            </a:r>
            <a:endParaRPr lang="sk-SK">
              <a:latin typeface="Calibri" pitchFamily="34" charset="0"/>
            </a:endParaRPr>
          </a:p>
        </p:txBody>
      </p:sp>
      <p:pic>
        <p:nvPicPr>
          <p:cNvPr id="6147" name="Picture 3"/>
          <p:cNvPicPr>
            <a:picLocks noChangeAspect="1" noChangeArrowheads="1"/>
          </p:cNvPicPr>
          <p:nvPr/>
        </p:nvPicPr>
        <p:blipFill>
          <a:blip r:embed="rId4"/>
          <a:srcRect/>
          <a:stretch>
            <a:fillRect/>
          </a:stretch>
        </p:blipFill>
        <p:spPr bwMode="auto">
          <a:xfrm>
            <a:off x="3571868" y="4429132"/>
            <a:ext cx="5288962" cy="2324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7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sk-SK" b="1" dirty="0" smtClean="0">
                <a:latin typeface="Calibri" pitchFamily="34" charset="0"/>
              </a:rPr>
              <a:t>kvalita vody na kúpanie</a:t>
            </a:r>
            <a:endParaRPr lang="sk-SK" b="1" dirty="0">
              <a:latin typeface="Calibri" pitchFamily="34" charset="0"/>
            </a:endParaRPr>
          </a:p>
        </p:txBody>
      </p:sp>
      <p:sp>
        <p:nvSpPr>
          <p:cNvPr id="3" name="Content Placeholder 2"/>
          <p:cNvSpPr>
            <a:spLocks noGrp="1"/>
          </p:cNvSpPr>
          <p:nvPr>
            <p:ph idx="1"/>
          </p:nvPr>
        </p:nvSpPr>
        <p:spPr/>
        <p:txBody>
          <a:bodyPr>
            <a:normAutofit/>
          </a:bodyPr>
          <a:lstStyle/>
          <a:p>
            <a:pPr eaLnBrk="1" fontAlgn="auto" hangingPunct="1">
              <a:spcAft>
                <a:spcPts val="0"/>
              </a:spcAft>
              <a:buFont typeface="Wingdings 2"/>
              <a:buNone/>
              <a:defRPr/>
            </a:pPr>
            <a:r>
              <a:rPr lang="sk-SK" sz="2400" dirty="0" smtClean="0">
                <a:latin typeface="Calibri" pitchFamily="34" charset="0"/>
              </a:rPr>
              <a:t>-odobratých 380 vzoriek vôd- vykonaných 4 621 vyšetrení    (fyzikálno-chemických, mikrobiologických a biologických ukazovateľov kvality vody) </a:t>
            </a:r>
          </a:p>
          <a:p>
            <a:pPr eaLnBrk="1" fontAlgn="auto" hangingPunct="1">
              <a:spcAft>
                <a:spcPts val="0"/>
              </a:spcAft>
              <a:buFont typeface="Wingdings 2"/>
              <a:buNone/>
              <a:defRPr/>
            </a:pPr>
            <a:r>
              <a:rPr lang="sk-SK" sz="2400" dirty="0" smtClean="0"/>
              <a:t>     </a:t>
            </a:r>
            <a:r>
              <a:rPr lang="sk-SK" sz="2400" dirty="0" smtClean="0">
                <a:latin typeface="Calibri" pitchFamily="34" charset="0"/>
              </a:rPr>
              <a:t>166 vyšetrení ukazovateľov presahovalo medzné</a:t>
            </a:r>
          </a:p>
          <a:p>
            <a:pPr eaLnBrk="1" fontAlgn="auto" hangingPunct="1">
              <a:spcAft>
                <a:spcPts val="0"/>
              </a:spcAft>
              <a:buFont typeface="Wingdings 2"/>
              <a:buNone/>
              <a:defRPr/>
            </a:pPr>
            <a:r>
              <a:rPr lang="sk-SK" sz="2400" dirty="0" smtClean="0">
                <a:latin typeface="Calibri" pitchFamily="34" charset="0"/>
              </a:rPr>
              <a:t>      hodnoty národných limitov</a:t>
            </a:r>
          </a:p>
          <a:p>
            <a:pPr eaLnBrk="1" fontAlgn="auto" hangingPunct="1">
              <a:spcAft>
                <a:spcPts val="0"/>
              </a:spcAft>
              <a:buFont typeface="Wingdings 2"/>
              <a:buNone/>
              <a:defRPr/>
            </a:pPr>
            <a:r>
              <a:rPr lang="sk-SK" sz="2400" dirty="0" smtClean="0">
                <a:latin typeface="Calibri" pitchFamily="34" charset="0"/>
              </a:rPr>
              <a:t>- </a:t>
            </a:r>
            <a:r>
              <a:rPr lang="sk-SK" sz="2400" u="sng" dirty="0" smtClean="0">
                <a:solidFill>
                  <a:schemeClr val="accent3">
                    <a:lumMod val="50000"/>
                  </a:schemeClr>
                </a:solidFill>
                <a:latin typeface="Calibri" pitchFamily="34" charset="0"/>
              </a:rPr>
              <a:t>nesplnené limity</a:t>
            </a:r>
            <a:r>
              <a:rPr lang="sk-SK" sz="2400" dirty="0" smtClean="0">
                <a:latin typeface="Calibri" pitchFamily="34" charset="0"/>
              </a:rPr>
              <a:t>: Veľká Domaša, Tíšava, pláž Ormet a Drieňok</a:t>
            </a:r>
          </a:p>
          <a:p>
            <a:pPr eaLnBrk="1" fontAlgn="auto" hangingPunct="1">
              <a:spcAft>
                <a:spcPts val="0"/>
              </a:spcAft>
              <a:buFont typeface="Wingdings 2"/>
              <a:buNone/>
              <a:defRPr/>
            </a:pPr>
            <a:r>
              <a:rPr lang="sk-SK" sz="2400" dirty="0" smtClean="0">
                <a:latin typeface="Calibri" pitchFamily="34" charset="0"/>
              </a:rPr>
              <a:t>- </a:t>
            </a:r>
            <a:r>
              <a:rPr lang="sk-SK" sz="2400" u="sng" dirty="0" smtClean="0">
                <a:solidFill>
                  <a:schemeClr val="accent3">
                    <a:lumMod val="50000"/>
                  </a:schemeClr>
                </a:solidFill>
                <a:latin typeface="Calibri" pitchFamily="34" charset="0"/>
              </a:rPr>
              <a:t>zákaz kúpania</a:t>
            </a:r>
            <a:r>
              <a:rPr lang="sk-SK" sz="2400" dirty="0" smtClean="0">
                <a:latin typeface="Calibri" pitchFamily="34" charset="0"/>
              </a:rPr>
              <a:t>: Zelená voda Kurinec, Tona Šurany</a:t>
            </a:r>
          </a:p>
          <a:p>
            <a:pPr eaLnBrk="1" fontAlgn="auto" hangingPunct="1">
              <a:spcAft>
                <a:spcPts val="0"/>
              </a:spcAft>
              <a:buFont typeface="Wingdings 2"/>
              <a:buNone/>
              <a:defRPr/>
            </a:pPr>
            <a:endParaRPr lang="sk-SK" sz="2000" dirty="0">
              <a:latin typeface="Calibri" pitchFamily="34" charset="0"/>
            </a:endParaRPr>
          </a:p>
        </p:txBody>
      </p:sp>
      <p:sp>
        <p:nvSpPr>
          <p:cNvPr id="5" name="Curved Right Arrow 4"/>
          <p:cNvSpPr/>
          <p:nvPr/>
        </p:nvSpPr>
        <p:spPr>
          <a:xfrm>
            <a:off x="285750" y="2786063"/>
            <a:ext cx="357188" cy="357187"/>
          </a:xfrm>
          <a:prstGeom prst="curvedRightArrow">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solidFill>
                <a:schemeClr val="tx1"/>
              </a:solidFill>
            </a:endParaRPr>
          </a:p>
        </p:txBody>
      </p:sp>
      <p:pic>
        <p:nvPicPr>
          <p:cNvPr id="8" name="Picture 2"/>
          <p:cNvPicPr>
            <a:picLocks noChangeAspect="1" noChangeArrowheads="1"/>
          </p:cNvPicPr>
          <p:nvPr/>
        </p:nvPicPr>
        <p:blipFill>
          <a:blip r:embed="rId2" cstate="screen"/>
          <a:srcRect/>
          <a:stretch>
            <a:fillRect/>
          </a:stretch>
        </p:blipFill>
        <p:spPr bwMode="auto">
          <a:xfrm>
            <a:off x="2571736" y="4572008"/>
            <a:ext cx="3214710" cy="2177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7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buFont typeface="Wingdings" pitchFamily="2" charset="2"/>
              <a:buChar char="q"/>
              <a:defRPr/>
            </a:pPr>
            <a:r>
              <a:rPr lang="sk-SK" dirty="0" smtClean="0"/>
              <a:t> </a:t>
            </a:r>
            <a:r>
              <a:rPr lang="sk-SK" b="1" dirty="0" smtClean="0">
                <a:latin typeface="Calibri" pitchFamily="34" charset="0"/>
              </a:rPr>
              <a:t>Pôda </a:t>
            </a:r>
            <a:endParaRPr lang="sk-SK" b="1" dirty="0">
              <a:latin typeface="Calibri" pitchFamily="34" charset="0"/>
            </a:endParaRPr>
          </a:p>
        </p:txBody>
      </p:sp>
      <p:sp>
        <p:nvSpPr>
          <p:cNvPr id="5" name="Content Placeholder 4"/>
          <p:cNvSpPr>
            <a:spLocks noGrp="1"/>
          </p:cNvSpPr>
          <p:nvPr>
            <p:ph idx="1"/>
          </p:nvPr>
        </p:nvSpPr>
        <p:spPr>
          <a:xfrm>
            <a:off x="285750" y="1214438"/>
            <a:ext cx="6143625" cy="5429250"/>
          </a:xfrm>
        </p:spPr>
        <p:txBody>
          <a:bodyPr>
            <a:normAutofit/>
          </a:bodyPr>
          <a:lstStyle/>
          <a:p>
            <a:pPr eaLnBrk="1" fontAlgn="auto" hangingPunct="1">
              <a:spcAft>
                <a:spcPts val="0"/>
              </a:spcAft>
              <a:buFont typeface="Wingdings 2"/>
              <a:buNone/>
              <a:defRPr/>
            </a:pPr>
            <a:r>
              <a:rPr lang="sk-SK" sz="2800" b="1" dirty="0" smtClean="0">
                <a:latin typeface="Calibri" pitchFamily="34" charset="0"/>
              </a:rPr>
              <a:t>Degradácia pôdy</a:t>
            </a:r>
            <a:r>
              <a:rPr lang="sk-SK" sz="2800" dirty="0" smtClean="0">
                <a:latin typeface="Calibri" pitchFamily="34" charset="0"/>
              </a:rPr>
              <a:t>:</a:t>
            </a:r>
          </a:p>
          <a:p>
            <a:pPr eaLnBrk="1" fontAlgn="auto" hangingPunct="1">
              <a:spcAft>
                <a:spcPts val="0"/>
              </a:spcAft>
              <a:buFont typeface="Wingdings 2"/>
              <a:buBlip>
                <a:blip r:embed="rId2"/>
              </a:buBlip>
              <a:defRPr/>
            </a:pPr>
            <a:r>
              <a:rPr lang="sk-SK" sz="2400" b="1" dirty="0" smtClean="0">
                <a:latin typeface="Calibri" pitchFamily="34" charset="0"/>
              </a:rPr>
              <a:t>PRÍČINY: </a:t>
            </a:r>
          </a:p>
          <a:p>
            <a:pPr marL="457200" indent="-457200" eaLnBrk="1" fontAlgn="auto" hangingPunct="1">
              <a:spcAft>
                <a:spcPts val="0"/>
              </a:spcAft>
              <a:buFont typeface="Wingdings 2"/>
              <a:buChar char=""/>
              <a:defRPr/>
            </a:pPr>
            <a:r>
              <a:rPr lang="sk-SK" sz="2400" b="1" dirty="0" smtClean="0">
                <a:solidFill>
                  <a:schemeClr val="tx1"/>
                </a:solidFill>
                <a:latin typeface="Calibri" pitchFamily="34" charset="0"/>
              </a:rPr>
              <a:t>Dezertifikácia</a:t>
            </a:r>
          </a:p>
          <a:p>
            <a:pPr marL="457200" indent="-457200" eaLnBrk="1" fontAlgn="auto" hangingPunct="1">
              <a:spcAft>
                <a:spcPts val="0"/>
              </a:spcAft>
              <a:buFont typeface="Wingdings 2"/>
              <a:buNone/>
              <a:defRPr/>
            </a:pPr>
            <a:r>
              <a:rPr lang="sk-SK" sz="2400" b="1" dirty="0" smtClean="0">
                <a:solidFill>
                  <a:schemeClr val="accent3">
                    <a:lumMod val="50000"/>
                  </a:schemeClr>
                </a:solidFill>
                <a:latin typeface="Calibri" pitchFamily="34" charset="0"/>
              </a:rPr>
              <a:t>-    </a:t>
            </a:r>
            <a:r>
              <a:rPr lang="sk-SK" sz="2400" dirty="0" smtClean="0">
                <a:solidFill>
                  <a:schemeClr val="accent3">
                    <a:lumMod val="50000"/>
                  </a:schemeClr>
                </a:solidFill>
                <a:latin typeface="Calibri" pitchFamily="34" charset="0"/>
              </a:rPr>
              <a:t>proces rozširovania, postupu púští</a:t>
            </a:r>
          </a:p>
          <a:p>
            <a:pPr marL="457200" indent="-457200" eaLnBrk="1" fontAlgn="auto" hangingPunct="1">
              <a:spcAft>
                <a:spcPts val="0"/>
              </a:spcAft>
              <a:buFont typeface="Wingdings 2"/>
              <a:buChar char=""/>
              <a:defRPr/>
            </a:pPr>
            <a:r>
              <a:rPr lang="sk-SK" sz="2400" b="1" dirty="0" smtClean="0">
                <a:solidFill>
                  <a:schemeClr val="tx1"/>
                </a:solidFill>
                <a:latin typeface="Calibri" pitchFamily="34" charset="0"/>
              </a:rPr>
              <a:t>Zhutňovanie pôdy</a:t>
            </a:r>
          </a:p>
          <a:p>
            <a:pPr marL="457200" indent="-457200" eaLnBrk="1" fontAlgn="auto" hangingPunct="1">
              <a:spcAft>
                <a:spcPts val="0"/>
              </a:spcAft>
              <a:buFont typeface="Wingdings 2"/>
              <a:buNone/>
              <a:defRPr/>
            </a:pPr>
            <a:r>
              <a:rPr lang="sk-SK" sz="2400" b="1" dirty="0" smtClean="0">
                <a:latin typeface="Calibri" pitchFamily="34" charset="0"/>
              </a:rPr>
              <a:t>-     </a:t>
            </a:r>
            <a:r>
              <a:rPr lang="sk-SK" sz="2400" dirty="0" smtClean="0">
                <a:latin typeface="Calibri" pitchFamily="34" charset="0"/>
              </a:rPr>
              <a:t>odoberanie fyzikálnych vlastnosti pôdy</a:t>
            </a:r>
          </a:p>
          <a:p>
            <a:pPr marL="457200" indent="-457200" eaLnBrk="1" fontAlgn="auto" hangingPunct="1">
              <a:spcAft>
                <a:spcPts val="0"/>
              </a:spcAft>
              <a:buFont typeface="Wingdings 2"/>
              <a:buChar char=""/>
              <a:defRPr/>
            </a:pPr>
            <a:r>
              <a:rPr lang="sk-SK" sz="2400" b="1" dirty="0" smtClean="0">
                <a:latin typeface="Calibri" pitchFamily="34" charset="0"/>
              </a:rPr>
              <a:t>Erózia pôdy</a:t>
            </a:r>
          </a:p>
          <a:p>
            <a:pPr marL="457200" indent="-457200" eaLnBrk="1" fontAlgn="auto" hangingPunct="1">
              <a:spcAft>
                <a:spcPts val="0"/>
              </a:spcAft>
              <a:buFont typeface="Wingdings 2"/>
              <a:buNone/>
              <a:defRPr/>
            </a:pPr>
            <a:r>
              <a:rPr lang="sk-SK" sz="2400" b="1" dirty="0" smtClean="0">
                <a:latin typeface="Calibri" pitchFamily="34" charset="0"/>
              </a:rPr>
              <a:t>-</a:t>
            </a:r>
            <a:r>
              <a:rPr lang="sk-SK" sz="2400" dirty="0" smtClean="0">
                <a:latin typeface="Calibri" pitchFamily="34" charset="0"/>
              </a:rPr>
              <a:t>     proces rozrušovania a odstraňovania časti zemského povrchu pôsobením vonkajších (exogénnych) činiteľov</a:t>
            </a:r>
            <a:endParaRPr lang="sk-SK" sz="2400" b="1" dirty="0" smtClean="0">
              <a:latin typeface="Calibri" pitchFamily="34" charset="0"/>
            </a:endParaRPr>
          </a:p>
          <a:p>
            <a:pPr eaLnBrk="1" fontAlgn="auto" hangingPunct="1">
              <a:spcAft>
                <a:spcPts val="0"/>
              </a:spcAft>
              <a:buFontTx/>
              <a:buChar char="-"/>
              <a:defRPr/>
            </a:pPr>
            <a:endParaRPr lang="sk-SK" b="1" dirty="0">
              <a:latin typeface="Calibri" pitchFamily="34" charset="0"/>
            </a:endParaRPr>
          </a:p>
        </p:txBody>
      </p:sp>
      <p:pic>
        <p:nvPicPr>
          <p:cNvPr id="7" name="Picture 2"/>
          <p:cNvPicPr>
            <a:picLocks noChangeAspect="1" noChangeArrowheads="1"/>
          </p:cNvPicPr>
          <p:nvPr/>
        </p:nvPicPr>
        <p:blipFill>
          <a:blip r:embed="rId3" cstate="screen"/>
          <a:srcRect/>
          <a:stretch>
            <a:fillRect/>
          </a:stretch>
        </p:blipFill>
        <p:spPr bwMode="auto">
          <a:xfrm>
            <a:off x="6643702" y="4143380"/>
            <a:ext cx="1785918" cy="243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4"/>
          <a:srcRect/>
          <a:stretch>
            <a:fillRect/>
          </a:stretch>
        </p:blipFill>
        <p:spPr bwMode="auto">
          <a:xfrm>
            <a:off x="6429388" y="1643050"/>
            <a:ext cx="2037254" cy="1276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7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571480"/>
            <a:ext cx="8686800" cy="838200"/>
          </a:xfrm>
        </p:spPr>
        <p:txBody>
          <a:bodyPr>
            <a:normAutofit fontScale="90000"/>
          </a:bodyPr>
          <a:lstStyle/>
          <a:p>
            <a:pPr eaLnBrk="1" fontAlgn="auto" hangingPunct="1">
              <a:spcAft>
                <a:spcPts val="0"/>
              </a:spcAft>
              <a:buFont typeface="Wingdings" pitchFamily="2" charset="2"/>
              <a:buChar char="q"/>
              <a:defRPr/>
            </a:pPr>
            <a:r>
              <a:rPr lang="sk-SK" dirty="0" smtClean="0"/>
              <a:t> geológia</a:t>
            </a:r>
            <a:br>
              <a:rPr lang="sk-SK" dirty="0" smtClean="0"/>
            </a:br>
            <a:endParaRPr lang="sk-SK" dirty="0"/>
          </a:p>
        </p:txBody>
      </p:sp>
      <p:sp>
        <p:nvSpPr>
          <p:cNvPr id="31747" name="Content Placeholder 2"/>
          <p:cNvSpPr>
            <a:spLocks noGrp="1"/>
          </p:cNvSpPr>
          <p:nvPr>
            <p:ph idx="1"/>
          </p:nvPr>
        </p:nvSpPr>
        <p:spPr/>
        <p:txBody>
          <a:bodyPr/>
          <a:lstStyle/>
          <a:p>
            <a:pPr eaLnBrk="1" hangingPunct="1"/>
            <a:r>
              <a:rPr lang="pt-BR" sz="2800" b="1" dirty="0" smtClean="0">
                <a:latin typeface="Calibri" pitchFamily="34" charset="0"/>
              </a:rPr>
              <a:t>Vplyv ťažby nerastných surovín na životné prostredie</a:t>
            </a:r>
            <a:r>
              <a:rPr lang="sk-SK" sz="2800" b="1" dirty="0" smtClean="0">
                <a:latin typeface="Calibri" pitchFamily="34" charset="0"/>
              </a:rPr>
              <a:t>:</a:t>
            </a:r>
          </a:p>
          <a:p>
            <a:pPr eaLnBrk="1" hangingPunct="1">
              <a:buFontTx/>
              <a:buChar char="-"/>
            </a:pPr>
            <a:r>
              <a:rPr lang="sk-SK" sz="2800" dirty="0" smtClean="0">
                <a:latin typeface="Calibri" pitchFamily="34" charset="0"/>
              </a:rPr>
              <a:t>podrúbanie územia</a:t>
            </a:r>
          </a:p>
          <a:p>
            <a:pPr eaLnBrk="1" hangingPunct="1">
              <a:buFontTx/>
              <a:buChar char="-"/>
            </a:pPr>
            <a:r>
              <a:rPr lang="sk-SK" sz="2800" dirty="0" smtClean="0">
                <a:latin typeface="Calibri" pitchFamily="34" charset="0"/>
              </a:rPr>
              <a:t>odvodňovanie horninových komplexov</a:t>
            </a:r>
          </a:p>
          <a:p>
            <a:pPr eaLnBrk="1" hangingPunct="1">
              <a:buFontTx/>
              <a:buChar char="-"/>
            </a:pPr>
            <a:r>
              <a:rPr lang="sk-SK" sz="2800" dirty="0" smtClean="0">
                <a:latin typeface="Calibri" pitchFamily="34" charset="0"/>
              </a:rPr>
              <a:t>zníženie výdatnosti využívaných zdrojov podzemnej vody</a:t>
            </a:r>
          </a:p>
          <a:p>
            <a:pPr eaLnBrk="1" hangingPunct="1">
              <a:buFontTx/>
              <a:buChar char="-"/>
            </a:pPr>
            <a:r>
              <a:rPr lang="sk-SK" sz="2800" dirty="0" smtClean="0">
                <a:latin typeface="Calibri" pitchFamily="34" charset="0"/>
              </a:rPr>
              <a:t>kontaminácia povrchových </a:t>
            </a:r>
          </a:p>
          <a:p>
            <a:pPr eaLnBrk="1" hangingPunct="1">
              <a:buFontTx/>
              <a:buChar char="-"/>
            </a:pPr>
            <a:r>
              <a:rPr lang="sk-SK" sz="2800" dirty="0" smtClean="0">
                <a:latin typeface="Calibri" pitchFamily="34" charset="0"/>
              </a:rPr>
              <a:t>a podzemných vôd</a:t>
            </a:r>
          </a:p>
        </p:txBody>
      </p:sp>
      <p:pic>
        <p:nvPicPr>
          <p:cNvPr id="6" name="Picture 2"/>
          <p:cNvPicPr>
            <a:picLocks noChangeAspect="1" noChangeArrowheads="1"/>
          </p:cNvPicPr>
          <p:nvPr/>
        </p:nvPicPr>
        <p:blipFill>
          <a:blip r:embed="rId2"/>
          <a:srcRect/>
          <a:stretch>
            <a:fillRect/>
          </a:stretch>
        </p:blipFill>
        <p:spPr bwMode="auto">
          <a:xfrm>
            <a:off x="5429256" y="4143380"/>
            <a:ext cx="3214710" cy="2411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7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eaLnBrk="1" fontAlgn="auto" hangingPunct="1">
              <a:spcAft>
                <a:spcPts val="0"/>
              </a:spcAft>
              <a:defRPr/>
            </a:pPr>
            <a:r>
              <a:rPr lang="cs-CZ" b="1" dirty="0" smtClean="0">
                <a:latin typeface="Arial" pitchFamily="34" charset="0"/>
                <a:cs typeface="Arial" pitchFamily="34" charset="0"/>
              </a:rPr>
              <a:t>Znečistenie životného prostredia</a:t>
            </a:r>
            <a:endParaRPr lang="cs-CZ" b="1" dirty="0">
              <a:latin typeface="Arial" pitchFamily="34" charset="0"/>
              <a:cs typeface="Arial" pitchFamily="34" charset="0"/>
            </a:endParaRPr>
          </a:p>
        </p:txBody>
      </p:sp>
      <p:sp>
        <p:nvSpPr>
          <p:cNvPr id="32771" name="Zástupný symbol obsahu 2"/>
          <p:cNvSpPr>
            <a:spLocks noGrp="1"/>
          </p:cNvSpPr>
          <p:nvPr>
            <p:ph idx="1"/>
          </p:nvPr>
        </p:nvSpPr>
        <p:spPr/>
        <p:txBody>
          <a:bodyPr/>
          <a:lstStyle/>
          <a:p>
            <a:pPr eaLnBrk="1" hangingPunct="1"/>
            <a:r>
              <a:rPr lang="cs-CZ" u="sng" dirty="0" err="1" smtClean="0"/>
              <a:t>Hlavný</a:t>
            </a:r>
            <a:r>
              <a:rPr lang="cs-CZ" u="sng" dirty="0" smtClean="0"/>
              <a:t> </a:t>
            </a:r>
            <a:r>
              <a:rPr lang="cs-CZ" u="sng" dirty="0" err="1" smtClean="0"/>
              <a:t>znečisťovateľ</a:t>
            </a:r>
            <a:r>
              <a:rPr lang="cs-CZ" dirty="0" smtClean="0"/>
              <a:t>- doprava</a:t>
            </a:r>
          </a:p>
          <a:p>
            <a:pPr eaLnBrk="1" hangingPunct="1">
              <a:buFont typeface="Wingdings 2" pitchFamily="18" charset="2"/>
              <a:buNone/>
            </a:pPr>
            <a:r>
              <a:rPr lang="cs-CZ" dirty="0" smtClean="0"/>
              <a:t> 	- </a:t>
            </a:r>
            <a:r>
              <a:rPr lang="sk-SK" dirty="0" smtClean="0"/>
              <a:t>emisie</a:t>
            </a:r>
            <a:r>
              <a:rPr lang="cs-CZ" dirty="0" smtClean="0"/>
              <a:t> z </a:t>
            </a:r>
            <a:r>
              <a:rPr lang="sk-SK" dirty="0" smtClean="0"/>
              <a:t>výfukov</a:t>
            </a:r>
            <a:r>
              <a:rPr lang="cs-CZ" dirty="0" smtClean="0"/>
              <a:t> 					        motorových </a:t>
            </a:r>
            <a:r>
              <a:rPr lang="sk-SK" dirty="0" smtClean="0"/>
              <a:t>vozidiel</a:t>
            </a:r>
            <a:r>
              <a:rPr lang="cs-CZ" dirty="0" smtClean="0"/>
              <a:t> 				        až 10 </a:t>
            </a:r>
            <a:r>
              <a:rPr lang="sk-SK" dirty="0" smtClean="0"/>
              <a:t>miliárd</a:t>
            </a:r>
            <a:r>
              <a:rPr lang="cs-CZ" dirty="0" smtClean="0"/>
              <a:t> m3/ rok</a:t>
            </a:r>
          </a:p>
        </p:txBody>
      </p:sp>
      <p:pic>
        <p:nvPicPr>
          <p:cNvPr id="32772" name="Obrázok 3" descr="doprava.jpg"/>
          <p:cNvPicPr>
            <a:picLocks noChangeAspect="1"/>
          </p:cNvPicPr>
          <p:nvPr/>
        </p:nvPicPr>
        <p:blipFill>
          <a:blip r:embed="rId2"/>
          <a:srcRect/>
          <a:stretch>
            <a:fillRect/>
          </a:stretch>
        </p:blipFill>
        <p:spPr bwMode="auto">
          <a:xfrm rot="-649383">
            <a:off x="4109310" y="3918034"/>
            <a:ext cx="3101975" cy="1857375"/>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cs-CZ" sz="3200" b="1" dirty="0" smtClean="0">
                <a:latin typeface="Arial" pitchFamily="34" charset="0"/>
                <a:cs typeface="Arial" pitchFamily="34" charset="0"/>
              </a:rPr>
              <a:t>Vplyv emisí na životné </a:t>
            </a:r>
            <a:r>
              <a:rPr lang="cs-CZ" sz="3200" b="1" dirty="0" err="1" smtClean="0">
                <a:latin typeface="Arial" pitchFamily="34" charset="0"/>
                <a:cs typeface="Arial" pitchFamily="34" charset="0"/>
              </a:rPr>
              <a:t>prostredie</a:t>
            </a:r>
            <a:r>
              <a:rPr lang="cs-CZ" sz="3200" b="1" dirty="0" smtClean="0">
                <a:latin typeface="Arial" pitchFamily="34" charset="0"/>
                <a:cs typeface="Arial" pitchFamily="34" charset="0"/>
              </a:rPr>
              <a:t>:</a:t>
            </a:r>
            <a:endParaRPr lang="cs-CZ" sz="3200" b="1" dirty="0">
              <a:latin typeface="Arial" pitchFamily="34" charset="0"/>
              <a:cs typeface="Arial" pitchFamily="34" charset="0"/>
            </a:endParaRPr>
          </a:p>
        </p:txBody>
      </p:sp>
      <p:sp>
        <p:nvSpPr>
          <p:cNvPr id="33795" name="Zástupný symbol obsahu 2"/>
          <p:cNvSpPr>
            <a:spLocks noGrp="1"/>
          </p:cNvSpPr>
          <p:nvPr>
            <p:ph idx="1"/>
          </p:nvPr>
        </p:nvSpPr>
        <p:spPr/>
        <p:txBody>
          <a:bodyPr/>
          <a:lstStyle/>
          <a:p>
            <a:pPr eaLnBrk="1" hangingPunct="1"/>
            <a:r>
              <a:rPr lang="cs-CZ" smtClean="0"/>
              <a:t>Na </a:t>
            </a:r>
            <a:r>
              <a:rPr lang="sk-SK" smtClean="0"/>
              <a:t>všetky</a:t>
            </a:r>
            <a:r>
              <a:rPr lang="cs-CZ" smtClean="0"/>
              <a:t> živé organizmy</a:t>
            </a:r>
          </a:p>
          <a:p>
            <a:pPr eaLnBrk="1" hangingPunct="1"/>
            <a:endParaRPr lang="sk-SK" smtClean="0"/>
          </a:p>
          <a:p>
            <a:pPr eaLnBrk="1" hangingPunct="1"/>
            <a:r>
              <a:rPr lang="cs-CZ" smtClean="0"/>
              <a:t>Na </a:t>
            </a:r>
            <a:r>
              <a:rPr lang="sk-SK" smtClean="0"/>
              <a:t>zdravie</a:t>
            </a:r>
            <a:r>
              <a:rPr lang="cs-CZ" smtClean="0"/>
              <a:t> ľudí</a:t>
            </a:r>
          </a:p>
          <a:p>
            <a:pPr eaLnBrk="1" hangingPunct="1"/>
            <a:endParaRPr lang="cs-CZ" smtClean="0"/>
          </a:p>
          <a:p>
            <a:pPr eaLnBrk="1" hangingPunct="1"/>
            <a:r>
              <a:rPr lang="cs-CZ" smtClean="0"/>
              <a:t>Na </a:t>
            </a:r>
            <a:r>
              <a:rPr lang="cs-CZ" noProof="1" smtClean="0"/>
              <a:t>globálne</a:t>
            </a:r>
            <a:r>
              <a:rPr lang="cs-CZ" smtClean="0"/>
              <a:t> klimatické zmeny</a:t>
            </a:r>
          </a:p>
          <a:p>
            <a:pPr eaLnBrk="1" hangingPunct="1"/>
            <a:endParaRPr lang="sk-SK" smtClean="0"/>
          </a:p>
        </p:txBody>
      </p:sp>
      <p:pic>
        <p:nvPicPr>
          <p:cNvPr id="33796" name="Obrázok 3" descr="shutterstock.2670230.jpg"/>
          <p:cNvPicPr>
            <a:picLocks noChangeAspect="1"/>
          </p:cNvPicPr>
          <p:nvPr/>
        </p:nvPicPr>
        <p:blipFill>
          <a:blip r:embed="rId3"/>
          <a:srcRect/>
          <a:stretch>
            <a:fillRect/>
          </a:stretch>
        </p:blipFill>
        <p:spPr bwMode="auto">
          <a:xfrm>
            <a:off x="6672290" y="2143116"/>
            <a:ext cx="1828800" cy="1319213"/>
          </a:xfrm>
          <a:prstGeom prst="rect">
            <a:avLst/>
          </a:prstGeom>
          <a:noFill/>
          <a:ln w="9525">
            <a:noFill/>
            <a:miter lim="800000"/>
            <a:headEnd/>
            <a:tailEnd/>
          </a:ln>
        </p:spPr>
      </p:pic>
      <p:pic>
        <p:nvPicPr>
          <p:cNvPr id="33797" name="Obrázok 4" descr="the-long-term-drought-that-has.jpg"/>
          <p:cNvPicPr>
            <a:picLocks noChangeAspect="1"/>
          </p:cNvPicPr>
          <p:nvPr/>
        </p:nvPicPr>
        <p:blipFill>
          <a:blip r:embed="rId4"/>
          <a:srcRect/>
          <a:stretch>
            <a:fillRect/>
          </a:stretch>
        </p:blipFill>
        <p:spPr bwMode="auto">
          <a:xfrm>
            <a:off x="6643688" y="3722688"/>
            <a:ext cx="1857375" cy="2635250"/>
          </a:xfrm>
          <a:prstGeom prst="rect">
            <a:avLst/>
          </a:prstGeom>
          <a:noFill/>
          <a:ln w="9525">
            <a:noFill/>
            <a:miter lim="800000"/>
            <a:headEnd/>
            <a:tailEnd/>
          </a:ln>
        </p:spPr>
      </p:pic>
      <p:pic>
        <p:nvPicPr>
          <p:cNvPr id="33798" name="Obrázok 5" descr="09 vraskavec1.jpg"/>
          <p:cNvPicPr>
            <a:picLocks noChangeAspect="1"/>
          </p:cNvPicPr>
          <p:nvPr/>
        </p:nvPicPr>
        <p:blipFill>
          <a:blip r:embed="rId5"/>
          <a:srcRect/>
          <a:stretch>
            <a:fillRect/>
          </a:stretch>
        </p:blipFill>
        <p:spPr bwMode="auto">
          <a:xfrm>
            <a:off x="5643563" y="1357313"/>
            <a:ext cx="714375" cy="814387"/>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sk-SK" sz="3200" b="1" dirty="0" smtClean="0">
                <a:latin typeface="Arial" pitchFamily="34" charset="0"/>
                <a:cs typeface="Arial" pitchFamily="34" charset="0"/>
              </a:rPr>
              <a:t>Škodliviny:</a:t>
            </a:r>
            <a:endParaRPr lang="sk-SK" sz="3200" b="1" dirty="0">
              <a:latin typeface="Arial" pitchFamily="34" charset="0"/>
              <a:cs typeface="Arial" pitchFamily="34" charset="0"/>
            </a:endParaRPr>
          </a:p>
        </p:txBody>
      </p:sp>
      <p:sp>
        <p:nvSpPr>
          <p:cNvPr id="34819" name="Zástupný symbol obsahu 2"/>
          <p:cNvSpPr>
            <a:spLocks noGrp="1"/>
          </p:cNvSpPr>
          <p:nvPr>
            <p:ph idx="1"/>
          </p:nvPr>
        </p:nvSpPr>
        <p:spPr/>
        <p:txBody>
          <a:bodyPr/>
          <a:lstStyle/>
          <a:p>
            <a:pPr eaLnBrk="1" hangingPunct="1"/>
            <a:r>
              <a:rPr lang="cs-CZ" b="1" smtClean="0"/>
              <a:t>oxid uhoľnatý (CO)</a:t>
            </a:r>
          </a:p>
          <a:p>
            <a:pPr eaLnBrk="1" hangingPunct="1"/>
            <a:r>
              <a:rPr lang="cs-CZ" b="1" smtClean="0"/>
              <a:t>uhľovodíky (HC)</a:t>
            </a:r>
          </a:p>
          <a:p>
            <a:pPr eaLnBrk="1" hangingPunct="1"/>
            <a:r>
              <a:rPr lang="cs-CZ" b="1" smtClean="0"/>
              <a:t>tekavé organické látky (VOC</a:t>
            </a:r>
            <a:r>
              <a:rPr lang="cs-CZ" sz="1600" b="1" smtClean="0"/>
              <a:t>s</a:t>
            </a:r>
            <a:r>
              <a:rPr lang="cs-CZ" b="1" smtClean="0"/>
              <a:t>)</a:t>
            </a:r>
          </a:p>
          <a:p>
            <a:pPr eaLnBrk="1" hangingPunct="1"/>
            <a:r>
              <a:rPr lang="cs-CZ" b="1" smtClean="0"/>
              <a:t>oxidy dusíka (NO</a:t>
            </a:r>
            <a:r>
              <a:rPr lang="cs-CZ" sz="1600" b="1" smtClean="0"/>
              <a:t>x</a:t>
            </a:r>
            <a:r>
              <a:rPr lang="cs-CZ" b="1" smtClean="0"/>
              <a:t>)</a:t>
            </a:r>
          </a:p>
          <a:p>
            <a:pPr eaLnBrk="1" hangingPunct="1"/>
            <a:r>
              <a:rPr lang="cs-CZ" b="1" smtClean="0"/>
              <a:t>oxid síričitý (SO</a:t>
            </a:r>
            <a:r>
              <a:rPr lang="cs-CZ" sz="1600" b="1" smtClean="0"/>
              <a:t>2</a:t>
            </a:r>
            <a:r>
              <a:rPr lang="cs-CZ" b="1" smtClean="0"/>
              <a:t>)</a:t>
            </a:r>
          </a:p>
          <a:p>
            <a:pPr eaLnBrk="1" hangingPunct="1"/>
            <a:r>
              <a:rPr lang="cs-CZ" b="1" smtClean="0"/>
              <a:t>ťažké kovy (napr. olovo)</a:t>
            </a:r>
          </a:p>
          <a:p>
            <a:pPr eaLnBrk="1" hangingPunct="1"/>
            <a:r>
              <a:rPr lang="cs-CZ" b="1" smtClean="0"/>
              <a:t>oxid uhličitý (CO</a:t>
            </a:r>
            <a:r>
              <a:rPr lang="cs-CZ" sz="1600" b="1" smtClean="0"/>
              <a:t>2</a:t>
            </a:r>
            <a:r>
              <a:rPr lang="cs-CZ" b="1" smtClean="0"/>
              <a:t>).</a:t>
            </a:r>
            <a:r>
              <a:rPr lang="cs-CZ" smtClean="0"/>
              <a:t> </a:t>
            </a:r>
          </a:p>
          <a:p>
            <a:pPr eaLnBrk="1" hangingPunct="1"/>
            <a:endParaRPr lang="sk-SK" smtClean="0"/>
          </a:p>
        </p:txBody>
      </p:sp>
    </p:spTree>
  </p:cSld>
  <p:clrMapOvr>
    <a:masterClrMapping/>
  </p:clrMapOvr>
  <p:transition advClick="0" advTm="7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dirty="0"/>
          </a:p>
        </p:txBody>
      </p:sp>
      <p:sp>
        <p:nvSpPr>
          <p:cNvPr id="35843" name="Zástupný symbol obsahu 2"/>
          <p:cNvSpPr>
            <a:spLocks noGrp="1"/>
          </p:cNvSpPr>
          <p:nvPr>
            <p:ph idx="1"/>
          </p:nvPr>
        </p:nvSpPr>
        <p:spPr/>
        <p:txBody>
          <a:bodyPr/>
          <a:lstStyle/>
          <a:p>
            <a:pPr eaLnBrk="1" hangingPunct="1"/>
            <a:r>
              <a:rPr lang="cs-CZ" sz="2800" b="1" smtClean="0"/>
              <a:t>Podiel dopravy na koncentrácii je v priemere až 75%</a:t>
            </a:r>
          </a:p>
          <a:p>
            <a:pPr eaLnBrk="1" hangingPunct="1"/>
            <a:r>
              <a:rPr lang="cs-CZ" sz="2800" b="1" u="sng" smtClean="0"/>
              <a:t>Najvyššia koncentrácia škodlivín vo vzduchu:</a:t>
            </a:r>
          </a:p>
          <a:p>
            <a:pPr eaLnBrk="1" hangingPunct="1">
              <a:buFont typeface="Wingdings 2" pitchFamily="18" charset="2"/>
              <a:buNone/>
            </a:pPr>
            <a:r>
              <a:rPr lang="cs-CZ" sz="2800" smtClean="0"/>
              <a:t>- rušné križovatky</a:t>
            </a:r>
          </a:p>
          <a:p>
            <a:pPr eaLnBrk="1" hangingPunct="1">
              <a:buFont typeface="Wingdings 2" pitchFamily="18" charset="2"/>
              <a:buNone/>
            </a:pPr>
            <a:r>
              <a:rPr lang="cs-CZ" sz="2800" smtClean="0"/>
              <a:t> -cesty s hustou premávkou</a:t>
            </a:r>
          </a:p>
          <a:p>
            <a:pPr eaLnBrk="1" hangingPunct="1">
              <a:buFont typeface="Wingdings 2" pitchFamily="18" charset="2"/>
              <a:buNone/>
            </a:pPr>
            <a:r>
              <a:rPr lang="cs-CZ" sz="2800" smtClean="0"/>
              <a:t> -podzemné parkoviská</a:t>
            </a:r>
          </a:p>
          <a:p>
            <a:pPr eaLnBrk="1" hangingPunct="1">
              <a:buFont typeface="Wingdings 2" pitchFamily="18" charset="2"/>
              <a:buNone/>
            </a:pPr>
            <a:r>
              <a:rPr lang="cs-CZ" sz="2800" smtClean="0"/>
              <a:t> -tunely alebo miesta v blízkosti čerpacích staníc</a:t>
            </a:r>
            <a:endParaRPr lang="sk-SK" sz="2800" smtClean="0"/>
          </a:p>
        </p:txBody>
      </p:sp>
      <p:pic>
        <p:nvPicPr>
          <p:cNvPr id="35844" name="Obrázok 3" descr="P04200146_krizovatka.jpg"/>
          <p:cNvPicPr>
            <a:picLocks noChangeAspect="1"/>
          </p:cNvPicPr>
          <p:nvPr/>
        </p:nvPicPr>
        <p:blipFill>
          <a:blip r:embed="rId2"/>
          <a:srcRect/>
          <a:stretch>
            <a:fillRect/>
          </a:stretch>
        </p:blipFill>
        <p:spPr bwMode="auto">
          <a:xfrm>
            <a:off x="6000775" y="3071813"/>
            <a:ext cx="2143125" cy="142875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a:p>
        </p:txBody>
      </p:sp>
      <p:sp>
        <p:nvSpPr>
          <p:cNvPr id="3" name="Zástupný symbol obsahu 2"/>
          <p:cNvSpPr>
            <a:spLocks noGrp="1"/>
          </p:cNvSpPr>
          <p:nvPr>
            <p:ph idx="1"/>
          </p:nvPr>
        </p:nvSpPr>
        <p:spPr/>
        <p:txBody>
          <a:bodyPr>
            <a:normAutofit/>
          </a:bodyPr>
          <a:lstStyle/>
          <a:p>
            <a:pPr eaLnBrk="1" fontAlgn="auto" hangingPunct="1">
              <a:spcAft>
                <a:spcPts val="0"/>
              </a:spcAft>
              <a:buFont typeface="Wingdings 2"/>
              <a:buChar char=""/>
              <a:defRPr/>
            </a:pPr>
            <a:r>
              <a:rPr lang="cs-CZ" b="1" dirty="0" smtClean="0"/>
              <a:t>až v 70% </a:t>
            </a:r>
            <a:r>
              <a:rPr lang="cs-CZ" b="1" dirty="0" err="1" smtClean="0"/>
              <a:t>miest</a:t>
            </a:r>
            <a:r>
              <a:rPr lang="cs-CZ" b="1" dirty="0" smtClean="0"/>
              <a:t> je </a:t>
            </a:r>
            <a:r>
              <a:rPr lang="cs-CZ" b="1" dirty="0" err="1" smtClean="0"/>
              <a:t>minimálne</a:t>
            </a:r>
            <a:r>
              <a:rPr lang="cs-CZ" b="1" dirty="0" smtClean="0"/>
              <a:t> raz do roka výskyt zimného </a:t>
            </a:r>
            <a:br>
              <a:rPr lang="cs-CZ" b="1" dirty="0" smtClean="0"/>
            </a:br>
            <a:r>
              <a:rPr lang="cs-CZ" b="1" dirty="0" smtClean="0"/>
              <a:t>smogu</a:t>
            </a:r>
          </a:p>
          <a:p>
            <a:pPr eaLnBrk="1" fontAlgn="auto" hangingPunct="1">
              <a:spcAft>
                <a:spcPts val="0"/>
              </a:spcAft>
              <a:buFont typeface="Wingdings 2"/>
              <a:buChar char=""/>
              <a:defRPr/>
            </a:pPr>
            <a:endParaRPr lang="cs-CZ" b="1" dirty="0" smtClean="0"/>
          </a:p>
          <a:p>
            <a:pPr eaLnBrk="1" fontAlgn="auto" hangingPunct="1">
              <a:spcAft>
                <a:spcPts val="0"/>
              </a:spcAft>
              <a:buFont typeface="Wingdings 2"/>
              <a:buChar char=""/>
              <a:defRPr/>
            </a:pPr>
            <a:endParaRPr lang="cs-CZ" b="1" dirty="0" smtClean="0"/>
          </a:p>
          <a:p>
            <a:pPr eaLnBrk="1" fontAlgn="auto" hangingPunct="1">
              <a:spcAft>
                <a:spcPts val="0"/>
              </a:spcAft>
              <a:buFont typeface="Wingdings 2"/>
              <a:buChar char=""/>
              <a:defRPr/>
            </a:pPr>
            <a:endParaRPr lang="cs-CZ" b="1" dirty="0" smtClean="0"/>
          </a:p>
          <a:p>
            <a:pPr eaLnBrk="1" fontAlgn="auto" hangingPunct="1">
              <a:spcAft>
                <a:spcPts val="0"/>
              </a:spcAft>
              <a:buFont typeface="Wingdings 2"/>
              <a:buChar char=""/>
              <a:defRPr/>
            </a:pPr>
            <a:endParaRPr lang="cs-CZ" b="1" dirty="0" smtClean="0"/>
          </a:p>
          <a:p>
            <a:pPr eaLnBrk="1" fontAlgn="auto" hangingPunct="1">
              <a:spcAft>
                <a:spcPts val="0"/>
              </a:spcAft>
              <a:buFont typeface="Wingdings 2"/>
              <a:buChar char=""/>
              <a:defRPr/>
            </a:pPr>
            <a:r>
              <a:rPr lang="cs-CZ" b="1" dirty="0" err="1" smtClean="0"/>
              <a:t>Príčiny</a:t>
            </a:r>
            <a:r>
              <a:rPr lang="cs-CZ" b="1" dirty="0" smtClean="0"/>
              <a:t>: </a:t>
            </a:r>
            <a:r>
              <a:rPr lang="cs-CZ" dirty="0" smtClean="0"/>
              <a:t>zvýšené </a:t>
            </a:r>
            <a:r>
              <a:rPr lang="cs-CZ" dirty="0" err="1" smtClean="0"/>
              <a:t>koncentrácie</a:t>
            </a:r>
            <a:r>
              <a:rPr lang="cs-CZ" dirty="0" smtClean="0"/>
              <a:t> tuhých 				častíc(SO</a:t>
            </a:r>
            <a:r>
              <a:rPr lang="cs-CZ" sz="200" dirty="0" smtClean="0"/>
              <a:t>2 </a:t>
            </a:r>
            <a:r>
              <a:rPr lang="cs-CZ" dirty="0" smtClean="0"/>
              <a:t>a NO</a:t>
            </a:r>
            <a:r>
              <a:rPr lang="cs-CZ" sz="200" dirty="0" smtClean="0"/>
              <a:t>2</a:t>
            </a:r>
            <a:r>
              <a:rPr lang="cs-CZ" dirty="0" smtClean="0"/>
              <a:t>)</a:t>
            </a:r>
            <a:endParaRPr lang="sk-SK" dirty="0" smtClean="0"/>
          </a:p>
          <a:p>
            <a:pPr eaLnBrk="1" fontAlgn="auto" hangingPunct="1">
              <a:spcAft>
                <a:spcPts val="0"/>
              </a:spcAft>
              <a:buFont typeface="Wingdings 2"/>
              <a:buChar char=""/>
              <a:defRPr/>
            </a:pPr>
            <a:endParaRPr lang="sk-SK" dirty="0"/>
          </a:p>
        </p:txBody>
      </p:sp>
      <p:pic>
        <p:nvPicPr>
          <p:cNvPr id="36868" name="Obrázok 3" descr="http://www.inforse.dk/europe/fae/DOPRAVA/ZNECISTENIE/ENV%20smoga.jpg"/>
          <p:cNvPicPr>
            <a:picLocks noChangeAspect="1" noChangeArrowheads="1"/>
          </p:cNvPicPr>
          <p:nvPr/>
        </p:nvPicPr>
        <p:blipFill>
          <a:blip r:embed="rId2"/>
          <a:srcRect/>
          <a:stretch>
            <a:fillRect/>
          </a:stretch>
        </p:blipFill>
        <p:spPr bwMode="auto">
          <a:xfrm>
            <a:off x="4286250" y="2286000"/>
            <a:ext cx="3500438" cy="2071688"/>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FuelCellAnimation.gif"/>
          <p:cNvPicPr>
            <a:picLocks noChangeAspect="1"/>
          </p:cNvPicPr>
          <p:nvPr/>
        </p:nvPicPr>
        <p:blipFill>
          <a:blip r:embed="rId2"/>
          <a:stretch>
            <a:fillRect/>
          </a:stretch>
        </p:blipFill>
        <p:spPr>
          <a:xfrm>
            <a:off x="0" y="1214422"/>
            <a:ext cx="3810000" cy="3810000"/>
          </a:xfrm>
          <a:prstGeom prst="rect">
            <a:avLst/>
          </a:prstGeom>
        </p:spPr>
      </p:pic>
      <p:sp>
        <p:nvSpPr>
          <p:cNvPr id="2" name="Nadpis 1"/>
          <p:cNvSpPr>
            <a:spLocks noGrp="1"/>
          </p:cNvSpPr>
          <p:nvPr>
            <p:ph type="ctrTitle"/>
          </p:nvPr>
        </p:nvSpPr>
        <p:spPr>
          <a:xfrm>
            <a:off x="1000100" y="1714488"/>
            <a:ext cx="7772400" cy="1829761"/>
          </a:xfrm>
        </p:spPr>
        <p:txBody>
          <a:bodyPr/>
          <a:lstStyle/>
          <a:p>
            <a:r>
              <a:rPr lang="sk-SK" dirty="0" smtClean="0"/>
              <a:t>Autobus na vodík</a:t>
            </a:r>
            <a:endParaRPr lang="sk-SK" dirty="0"/>
          </a:p>
        </p:txBody>
      </p:sp>
      <p:sp>
        <p:nvSpPr>
          <p:cNvPr id="3" name="Podnadpis 2"/>
          <p:cNvSpPr>
            <a:spLocks noGrp="1"/>
          </p:cNvSpPr>
          <p:nvPr>
            <p:ph type="subTitle" idx="1"/>
          </p:nvPr>
        </p:nvSpPr>
        <p:spPr>
          <a:xfrm>
            <a:off x="928662" y="3571876"/>
            <a:ext cx="7772400" cy="1199704"/>
          </a:xfrm>
        </p:spPr>
        <p:txBody>
          <a:bodyPr/>
          <a:lstStyle/>
          <a:p>
            <a:r>
              <a:rPr lang="sk-SK" dirty="0" smtClean="0"/>
              <a:t>Výskumný tím pána Šikovného</a:t>
            </a:r>
            <a:endParaRPr lang="sk-SK" dirty="0"/>
          </a:p>
        </p:txBody>
      </p:sp>
    </p:spTree>
  </p:cSld>
  <p:clrMapOvr>
    <a:masterClrMapping/>
  </p:clrMapOvr>
  <p:transition advClick="0" advTm="7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r>
              <a:rPr lang="sk-SK" sz="3200" b="1" dirty="0" smtClean="0">
                <a:latin typeface="Arial" pitchFamily="34" charset="0"/>
                <a:cs typeface="Arial" pitchFamily="34" charset="0"/>
              </a:rPr>
              <a:t>Situácia na </a:t>
            </a:r>
            <a:r>
              <a:rPr lang="sk-SK" sz="3200" b="1" dirty="0" err="1" smtClean="0">
                <a:latin typeface="Arial" pitchFamily="34" charset="0"/>
                <a:cs typeface="Arial" pitchFamily="34" charset="0"/>
              </a:rPr>
              <a:t>slovensku</a:t>
            </a:r>
            <a:r>
              <a:rPr lang="sk-SK" sz="3200" b="1" dirty="0" smtClean="0">
                <a:latin typeface="Arial" pitchFamily="34" charset="0"/>
                <a:cs typeface="Arial" pitchFamily="34" charset="0"/>
              </a:rPr>
              <a:t>:</a:t>
            </a:r>
            <a:endParaRPr lang="sk-SK" sz="3200" b="1" dirty="0">
              <a:latin typeface="Arial" pitchFamily="34" charset="0"/>
              <a:cs typeface="Arial" pitchFamily="34" charset="0"/>
            </a:endParaRPr>
          </a:p>
        </p:txBody>
      </p:sp>
      <p:sp>
        <p:nvSpPr>
          <p:cNvPr id="37891" name="Zástupný symbol obsahu 2"/>
          <p:cNvSpPr>
            <a:spLocks noGrp="1"/>
          </p:cNvSpPr>
          <p:nvPr>
            <p:ph idx="1"/>
          </p:nvPr>
        </p:nvSpPr>
        <p:spPr/>
        <p:txBody>
          <a:bodyPr/>
          <a:lstStyle/>
          <a:p>
            <a:pPr eaLnBrk="1" hangingPunct="1"/>
            <a:r>
              <a:rPr lang="cs-CZ" b="1" smtClean="0"/>
              <a:t> </a:t>
            </a:r>
            <a:r>
              <a:rPr lang="cs-CZ" smtClean="0"/>
              <a:t>motorizácie ešte nedosiahla úroveň najvyspelejších krajín</a:t>
            </a:r>
          </a:p>
          <a:p>
            <a:pPr eaLnBrk="1" hangingPunct="1"/>
            <a:r>
              <a:rPr lang="cs-CZ" smtClean="0"/>
              <a:t>emisie škodlivín z dopravy sú významné aj u nás</a:t>
            </a:r>
          </a:p>
          <a:p>
            <a:pPr eaLnBrk="1" hangingPunct="1"/>
            <a:r>
              <a:rPr lang="cs-CZ" smtClean="0"/>
              <a:t>majú podobne ako v ostatných vyspelých krajinách rastúci trend</a:t>
            </a:r>
          </a:p>
          <a:p>
            <a:pPr eaLnBrk="1" hangingPunct="1"/>
            <a:endParaRPr lang="sk-SK" smtClean="0"/>
          </a:p>
        </p:txBody>
      </p:sp>
    </p:spTree>
  </p:cSld>
  <p:clrMapOvr>
    <a:masterClrMapping/>
  </p:clrMapOvr>
  <p:transition advClick="0" advTm="7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eaLnBrk="1" fontAlgn="auto" hangingPunct="1">
              <a:spcAft>
                <a:spcPts val="0"/>
              </a:spcAft>
              <a:defRPr/>
            </a:pPr>
            <a:r>
              <a:rPr lang="sk-SK" dirty="0" smtClean="0"/>
              <a:t/>
            </a:r>
            <a:br>
              <a:rPr lang="sk-SK" dirty="0" smtClean="0"/>
            </a:br>
            <a:r>
              <a:rPr lang="sk-SK" dirty="0" smtClean="0"/>
              <a:t/>
            </a:r>
            <a:br>
              <a:rPr lang="sk-SK" dirty="0" smtClean="0"/>
            </a:br>
            <a:endParaRPr lang="sk-SK" dirty="0"/>
          </a:p>
        </p:txBody>
      </p:sp>
      <p:graphicFrame>
        <p:nvGraphicFramePr>
          <p:cNvPr id="4" name="Zástupný symbol obsahu 3"/>
          <p:cNvGraphicFramePr>
            <a:graphicFrameLocks noGrp="1"/>
          </p:cNvGraphicFramePr>
          <p:nvPr>
            <p:ph idx="1"/>
          </p:nvPr>
        </p:nvGraphicFramePr>
        <p:xfrm>
          <a:off x="304800" y="3214688"/>
          <a:ext cx="8686800" cy="1854200"/>
        </p:xfrm>
        <a:graphic>
          <a:graphicData uri="http://schemas.openxmlformats.org/drawingml/2006/table">
            <a:tbl>
              <a:tblPr firstRow="1" bandRow="1">
                <a:tableStyleId>{21E4AEA4-8DFA-4A89-87EB-49C32662AFE0}</a:tableStyleId>
              </a:tblPr>
              <a:tblGrid>
                <a:gridCol w="2895600"/>
                <a:gridCol w="2895600"/>
                <a:gridCol w="2895600"/>
              </a:tblGrid>
              <a:tr h="370840">
                <a:tc>
                  <a:txBody>
                    <a:bodyPr/>
                    <a:lstStyle/>
                    <a:p>
                      <a:pPr algn="ctr"/>
                      <a:endParaRPr lang="sk-SK" dirty="0"/>
                    </a:p>
                  </a:txBody>
                  <a:tcPr/>
                </a:tc>
                <a:tc>
                  <a:txBody>
                    <a:bodyPr/>
                    <a:lstStyle/>
                    <a:p>
                      <a:pPr algn="ctr"/>
                      <a:r>
                        <a:rPr lang="sk-SK" dirty="0" smtClean="0"/>
                        <a:t>Emisie</a:t>
                      </a:r>
                      <a:r>
                        <a:rPr lang="sk-SK" baseline="0" dirty="0" smtClean="0"/>
                        <a:t> z dopravy (t)</a:t>
                      </a:r>
                      <a:endParaRPr lang="sk-SK" dirty="0"/>
                    </a:p>
                  </a:txBody>
                  <a:tcPr/>
                </a:tc>
                <a:tc>
                  <a:txBody>
                    <a:bodyPr/>
                    <a:lstStyle/>
                    <a:p>
                      <a:pPr algn="ctr"/>
                      <a:r>
                        <a:rPr lang="sk-SK" dirty="0" smtClean="0"/>
                        <a:t>Celkové emisie (t)</a:t>
                      </a:r>
                      <a:endParaRPr lang="sk-SK" dirty="0"/>
                    </a:p>
                  </a:txBody>
                  <a:tcPr/>
                </a:tc>
              </a:tr>
              <a:tr h="370840">
                <a:tc>
                  <a:txBody>
                    <a:bodyPr/>
                    <a:lstStyle/>
                    <a:p>
                      <a:pPr algn="ctr"/>
                      <a:r>
                        <a:rPr lang="sk-SK" dirty="0" smtClean="0"/>
                        <a:t>CO</a:t>
                      </a:r>
                      <a:r>
                        <a:rPr lang="sk-SK" sz="1200" dirty="0" smtClean="0"/>
                        <a:t>2</a:t>
                      </a:r>
                      <a:endParaRPr lang="sk-SK" sz="1200" dirty="0"/>
                    </a:p>
                  </a:txBody>
                  <a:tcPr/>
                </a:tc>
                <a:tc>
                  <a:txBody>
                    <a:bodyPr/>
                    <a:lstStyle/>
                    <a:p>
                      <a:pPr algn="ctr"/>
                      <a:r>
                        <a:rPr lang="sk-SK" dirty="0" smtClean="0"/>
                        <a:t>4,19 mil.</a:t>
                      </a:r>
                      <a:endParaRPr lang="sk-SK" dirty="0"/>
                    </a:p>
                  </a:txBody>
                  <a:tcPr/>
                </a:tc>
                <a:tc>
                  <a:txBody>
                    <a:bodyPr/>
                    <a:lstStyle/>
                    <a:p>
                      <a:pPr algn="ctr"/>
                      <a:r>
                        <a:rPr lang="sk-SK" dirty="0" smtClean="0"/>
                        <a:t>43,4 mil.</a:t>
                      </a:r>
                      <a:endParaRPr lang="sk-SK" dirty="0"/>
                    </a:p>
                  </a:txBody>
                  <a:tcPr/>
                </a:tc>
              </a:tr>
              <a:tr h="370840">
                <a:tc>
                  <a:txBody>
                    <a:bodyPr/>
                    <a:lstStyle/>
                    <a:p>
                      <a:pPr algn="ctr"/>
                      <a:r>
                        <a:rPr lang="sk-SK" dirty="0" smtClean="0"/>
                        <a:t>NO</a:t>
                      </a:r>
                      <a:r>
                        <a:rPr kumimoji="0" lang="sk-SK" sz="1200" kern="1200" dirty="0" smtClean="0">
                          <a:solidFill>
                            <a:schemeClr val="dk1"/>
                          </a:solidFill>
                          <a:latin typeface="+mn-lt"/>
                          <a:ea typeface="+mn-ea"/>
                          <a:cs typeface="+mn-cs"/>
                        </a:rPr>
                        <a:t>X</a:t>
                      </a:r>
                    </a:p>
                  </a:txBody>
                  <a:tcPr/>
                </a:tc>
                <a:tc>
                  <a:txBody>
                    <a:bodyPr/>
                    <a:lstStyle/>
                    <a:p>
                      <a:pPr algn="ctr"/>
                      <a:r>
                        <a:rPr lang="sk-SK" dirty="0" smtClean="0"/>
                        <a:t>53 000 </a:t>
                      </a:r>
                      <a:endParaRPr lang="sk-SK" dirty="0"/>
                    </a:p>
                  </a:txBody>
                  <a:tcPr/>
                </a:tc>
                <a:tc>
                  <a:txBody>
                    <a:bodyPr/>
                    <a:lstStyle/>
                    <a:p>
                      <a:pPr algn="ctr"/>
                      <a:r>
                        <a:rPr lang="sk-SK" dirty="0" smtClean="0"/>
                        <a:t>171 000</a:t>
                      </a:r>
                      <a:endParaRPr lang="sk-SK" dirty="0"/>
                    </a:p>
                  </a:txBody>
                  <a:tcPr/>
                </a:tc>
              </a:tr>
              <a:tr h="370840">
                <a:tc>
                  <a:txBody>
                    <a:bodyPr/>
                    <a:lstStyle/>
                    <a:p>
                      <a:pPr algn="ctr"/>
                      <a:r>
                        <a:rPr lang="sk-SK" dirty="0" smtClean="0"/>
                        <a:t>CO</a:t>
                      </a:r>
                      <a:endParaRPr lang="sk-SK" dirty="0"/>
                    </a:p>
                  </a:txBody>
                  <a:tcPr/>
                </a:tc>
                <a:tc>
                  <a:txBody>
                    <a:bodyPr/>
                    <a:lstStyle/>
                    <a:p>
                      <a:pPr algn="ctr"/>
                      <a:r>
                        <a:rPr lang="sk-SK" dirty="0" smtClean="0"/>
                        <a:t>185 000</a:t>
                      </a:r>
                      <a:endParaRPr lang="sk-SK" dirty="0"/>
                    </a:p>
                  </a:txBody>
                  <a:tcPr/>
                </a:tc>
                <a:tc>
                  <a:txBody>
                    <a:bodyPr/>
                    <a:lstStyle/>
                    <a:p>
                      <a:pPr algn="ctr"/>
                      <a:r>
                        <a:rPr lang="sk-SK" dirty="0" smtClean="0"/>
                        <a:t>411 000</a:t>
                      </a:r>
                      <a:endParaRPr lang="sk-SK" dirty="0"/>
                    </a:p>
                  </a:txBody>
                  <a:tcPr/>
                </a:tc>
              </a:tr>
              <a:tr h="370840">
                <a:tc>
                  <a:txBody>
                    <a:bodyPr/>
                    <a:lstStyle/>
                    <a:p>
                      <a:pPr algn="ctr"/>
                      <a:r>
                        <a:rPr lang="sk-SK" dirty="0" smtClean="0"/>
                        <a:t>SO</a:t>
                      </a:r>
                      <a:r>
                        <a:rPr kumimoji="0" lang="sk-SK" sz="1200" kern="1200" dirty="0" smtClean="0">
                          <a:solidFill>
                            <a:schemeClr val="dk1"/>
                          </a:solidFill>
                          <a:latin typeface="+mn-lt"/>
                          <a:ea typeface="+mn-ea"/>
                          <a:cs typeface="+mn-cs"/>
                        </a:rPr>
                        <a:t>2</a:t>
                      </a:r>
                    </a:p>
                  </a:txBody>
                  <a:tcPr/>
                </a:tc>
                <a:tc>
                  <a:txBody>
                    <a:bodyPr/>
                    <a:lstStyle/>
                    <a:p>
                      <a:pPr algn="ctr"/>
                      <a:r>
                        <a:rPr lang="sk-SK" dirty="0" smtClean="0"/>
                        <a:t>3</a:t>
                      </a:r>
                      <a:r>
                        <a:rPr lang="sk-SK" baseline="0" dirty="0" smtClean="0"/>
                        <a:t> 000</a:t>
                      </a:r>
                      <a:endParaRPr lang="sk-SK" dirty="0"/>
                    </a:p>
                  </a:txBody>
                  <a:tcPr/>
                </a:tc>
                <a:tc>
                  <a:txBody>
                    <a:bodyPr/>
                    <a:lstStyle/>
                    <a:p>
                      <a:pPr algn="ctr"/>
                      <a:r>
                        <a:rPr lang="sk-SK" dirty="0" smtClean="0"/>
                        <a:t>239 000</a:t>
                      </a:r>
                      <a:endParaRPr lang="sk-SK" dirty="0"/>
                    </a:p>
                  </a:txBody>
                  <a:tcPr/>
                </a:tc>
              </a:tr>
            </a:tbl>
          </a:graphicData>
        </a:graphic>
      </p:graphicFrame>
      <p:sp>
        <p:nvSpPr>
          <p:cNvPr id="38941" name="BlokTextu 6"/>
          <p:cNvSpPr txBox="1">
            <a:spLocks noChangeArrowheads="1"/>
          </p:cNvSpPr>
          <p:nvPr/>
        </p:nvSpPr>
        <p:spPr bwMode="auto">
          <a:xfrm>
            <a:off x="571500" y="1285875"/>
            <a:ext cx="8201025" cy="1846263"/>
          </a:xfrm>
          <a:prstGeom prst="rect">
            <a:avLst/>
          </a:prstGeom>
          <a:noFill/>
          <a:ln w="9525">
            <a:noFill/>
            <a:miter lim="800000"/>
            <a:headEnd/>
            <a:tailEnd/>
          </a:ln>
        </p:spPr>
        <p:txBody>
          <a:bodyPr wrap="none">
            <a:spAutoFit/>
          </a:bodyPr>
          <a:lstStyle/>
          <a:p>
            <a:r>
              <a:rPr lang="cs-CZ" sz="3200">
                <a:solidFill>
                  <a:schemeClr val="tx2"/>
                </a:solidFill>
                <a:latin typeface="Rockwell" pitchFamily="18" charset="0"/>
              </a:rPr>
              <a:t>Údaje o emisiách zo spaľovania fosílnych </a:t>
            </a:r>
          </a:p>
          <a:p>
            <a:r>
              <a:rPr lang="cs-CZ" sz="3200">
                <a:solidFill>
                  <a:schemeClr val="tx2"/>
                </a:solidFill>
                <a:latin typeface="Rockwell" pitchFamily="18" charset="0"/>
              </a:rPr>
              <a:t>palív a príspevok z dopravy v Slovenskej </a:t>
            </a:r>
          </a:p>
          <a:p>
            <a:r>
              <a:rPr lang="cs-CZ" sz="3200">
                <a:solidFill>
                  <a:schemeClr val="tx2"/>
                </a:solidFill>
                <a:latin typeface="Rockwell" pitchFamily="18" charset="0"/>
              </a:rPr>
              <a:t>republike v roku 1994 :</a:t>
            </a:r>
            <a:endParaRPr lang="sk-SK" sz="3200">
              <a:solidFill>
                <a:schemeClr val="tx2"/>
              </a:solidFill>
              <a:latin typeface="Rockwell" pitchFamily="18" charset="0"/>
            </a:endParaRPr>
          </a:p>
          <a:p>
            <a:endParaRPr lang="sk-SK">
              <a:latin typeface="Rockwell" pitchFamily="18" charset="0"/>
            </a:endParaRPr>
          </a:p>
        </p:txBody>
      </p:sp>
    </p:spTree>
  </p:cSld>
  <p:clrMapOvr>
    <a:masterClrMapping/>
  </p:clrMapOvr>
  <p:transition advClick="0" advTm="700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sk-SK" sz="4000" b="1" cap="none" smtClean="0">
                <a:effectLst>
                  <a:outerShdw blurRad="38100" dist="38100" dir="2700000" algn="tl">
                    <a:srgbClr val="000000"/>
                  </a:outerShdw>
                </a:effectLst>
                <a:latin typeface="Arial" charset="0"/>
              </a:rPr>
              <a:t>Kjótsky protokol</a:t>
            </a:r>
            <a:r>
              <a:rPr lang="sk-SK" cap="none" smtClean="0">
                <a:effectLst/>
              </a:rPr>
              <a:t> </a:t>
            </a:r>
          </a:p>
        </p:txBody>
      </p:sp>
      <p:sp>
        <p:nvSpPr>
          <p:cNvPr id="56323" name="Rectangle 3"/>
          <p:cNvSpPr>
            <a:spLocks noGrp="1"/>
          </p:cNvSpPr>
          <p:nvPr>
            <p:ph type="body" idx="4294967295"/>
          </p:nvPr>
        </p:nvSpPr>
        <p:spPr/>
        <p:txBody>
          <a:bodyPr/>
          <a:lstStyle/>
          <a:p>
            <a:r>
              <a:rPr lang="sk-SK" smtClean="0">
                <a:latin typeface="Arial" charset="0"/>
              </a:rPr>
              <a:t>doplnok </a:t>
            </a:r>
            <a:r>
              <a:rPr lang="sk-SK" i="1" smtClean="0">
                <a:latin typeface="Arial" charset="0"/>
              </a:rPr>
              <a:t>Rámcového dohovoru OSN o zmenách klímy</a:t>
            </a:r>
            <a:r>
              <a:rPr lang="sk-SK" smtClean="0"/>
              <a:t> </a:t>
            </a:r>
            <a:endParaRPr lang="sk-SK" smtClean="0">
              <a:latin typeface="Arial" charset="0"/>
            </a:endParaRPr>
          </a:p>
          <a:p>
            <a:r>
              <a:rPr lang="sk-SK" smtClean="0">
                <a:latin typeface="Arial" charset="0"/>
              </a:rPr>
              <a:t>medzinárodná dohoda vyjednaná v</a:t>
            </a:r>
            <a:r>
              <a:rPr lang="sk-SK" smtClean="0"/>
              <a:t> </a:t>
            </a:r>
            <a:r>
              <a:rPr lang="sk-SK" smtClean="0">
                <a:latin typeface="Arial" charset="0"/>
              </a:rPr>
              <a:t>súvislosti s globálnym otepľovaním</a:t>
            </a:r>
          </a:p>
          <a:p>
            <a:r>
              <a:rPr lang="sk-SK" smtClean="0">
                <a:latin typeface="Arial" charset="0"/>
              </a:rPr>
              <a:t>vyjednaný</a:t>
            </a:r>
            <a:r>
              <a:rPr lang="sk-SK" smtClean="0"/>
              <a:t> </a:t>
            </a:r>
            <a:r>
              <a:rPr lang="sk-SK" smtClean="0">
                <a:latin typeface="Arial" charset="0"/>
              </a:rPr>
              <a:t>v Kjóte v Japonsku v decembri 1997</a:t>
            </a:r>
            <a:r>
              <a:rPr lang="sk-SK" smtClean="0"/>
              <a:t> </a:t>
            </a:r>
            <a:endParaRPr lang="sk-SK" smtClean="0">
              <a:latin typeface="Arial" charset="0"/>
            </a:endParaRPr>
          </a:p>
          <a:p>
            <a:r>
              <a:rPr lang="sk-SK" smtClean="0">
                <a:latin typeface="Arial" charset="0"/>
              </a:rPr>
              <a:t>dohoda nadobudla platnosť 16. februára 2005</a:t>
            </a:r>
          </a:p>
        </p:txBody>
      </p:sp>
      <p:pic>
        <p:nvPicPr>
          <p:cNvPr id="56324" name="Picture 4" descr="MCj03978650000[1]"/>
          <p:cNvPicPr>
            <a:picLocks noChangeAspect="1" noChangeArrowheads="1"/>
          </p:cNvPicPr>
          <p:nvPr/>
        </p:nvPicPr>
        <p:blipFill>
          <a:blip r:embed="rId2"/>
          <a:srcRect/>
          <a:stretch>
            <a:fillRect/>
          </a:stretch>
        </p:blipFill>
        <p:spPr bwMode="auto">
          <a:xfrm rot="698255">
            <a:off x="7380288" y="188913"/>
            <a:ext cx="1530350" cy="1584325"/>
          </a:xfrm>
          <a:prstGeom prst="rect">
            <a:avLst/>
          </a:prstGeom>
          <a:noFill/>
        </p:spPr>
      </p:pic>
    </p:spTree>
  </p:cSld>
  <p:clrMapOvr>
    <a:masterClrMapping/>
  </p:clrMapOvr>
  <p:transition advClick="0" advTm="7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sk-SK" sz="4000" b="1" cap="none" smtClean="0">
                <a:effectLst>
                  <a:outerShdw blurRad="38100" dist="38100" dir="2700000" algn="tl">
                    <a:srgbClr val="000000"/>
                  </a:outerShdw>
                </a:effectLst>
                <a:latin typeface="Arial" charset="0"/>
              </a:rPr>
              <a:t>Ciele</a:t>
            </a:r>
          </a:p>
        </p:txBody>
      </p:sp>
      <p:sp>
        <p:nvSpPr>
          <p:cNvPr id="57347" name="Rectangle 3"/>
          <p:cNvSpPr>
            <a:spLocks noGrp="1"/>
          </p:cNvSpPr>
          <p:nvPr>
            <p:ph type="body" idx="4294967295"/>
          </p:nvPr>
        </p:nvSpPr>
        <p:spPr>
          <a:xfrm>
            <a:off x="250825" y="1196975"/>
            <a:ext cx="5545138" cy="5256213"/>
          </a:xfrm>
        </p:spPr>
        <p:txBody>
          <a:bodyPr/>
          <a:lstStyle/>
          <a:p>
            <a:pPr marL="609600" indent="-609600"/>
            <a:r>
              <a:rPr lang="sk-SK" smtClean="0">
                <a:latin typeface="Arial" charset="0"/>
              </a:rPr>
              <a:t>znížiť emisie</a:t>
            </a:r>
            <a:r>
              <a:rPr lang="sk-SK" sz="2800" smtClean="0">
                <a:latin typeface="Arial" charset="0"/>
              </a:rPr>
              <a:t> </a:t>
            </a:r>
          </a:p>
          <a:p>
            <a:pPr marL="609600" indent="-609600">
              <a:buFont typeface="Wingdings 2" pitchFamily="18" charset="2"/>
              <a:buAutoNum type="arabicPeriod"/>
            </a:pPr>
            <a:r>
              <a:rPr lang="sk-SK" sz="2800" smtClean="0">
                <a:latin typeface="Arial" charset="0"/>
              </a:rPr>
              <a:t>oxidu uhličitého</a:t>
            </a:r>
          </a:p>
          <a:p>
            <a:pPr marL="609600" indent="-609600">
              <a:buFont typeface="Wingdings 2" pitchFamily="18" charset="2"/>
              <a:buAutoNum type="arabicPeriod"/>
            </a:pPr>
            <a:r>
              <a:rPr lang="sk-SK" sz="2800" smtClean="0">
                <a:latin typeface="Arial" charset="0"/>
              </a:rPr>
              <a:t>metánu</a:t>
            </a:r>
          </a:p>
          <a:p>
            <a:pPr marL="609600" indent="-609600">
              <a:buFont typeface="Wingdings 2" pitchFamily="18" charset="2"/>
              <a:buAutoNum type="arabicPeriod"/>
            </a:pPr>
            <a:r>
              <a:rPr lang="sk-SK" sz="2800" smtClean="0">
                <a:latin typeface="Arial" charset="0"/>
              </a:rPr>
              <a:t>oxidu dusíkatého</a:t>
            </a:r>
          </a:p>
          <a:p>
            <a:pPr marL="609600" indent="-609600">
              <a:buFont typeface="Wingdings 2" pitchFamily="18" charset="2"/>
              <a:buAutoNum type="arabicPeriod"/>
            </a:pPr>
            <a:r>
              <a:rPr lang="sk-SK" sz="2800" smtClean="0">
                <a:latin typeface="Arial" charset="0"/>
              </a:rPr>
              <a:t>halogenovaných uhľovodíkov</a:t>
            </a:r>
          </a:p>
          <a:p>
            <a:pPr marL="609600" indent="-609600">
              <a:buFont typeface="Wingdings 2" pitchFamily="18" charset="2"/>
              <a:buAutoNum type="arabicPeriod"/>
            </a:pPr>
            <a:r>
              <a:rPr lang="sk-SK" sz="2800" smtClean="0">
                <a:latin typeface="Arial" charset="0"/>
              </a:rPr>
              <a:t>perfluorovaných uhľovodíkov</a:t>
            </a:r>
          </a:p>
          <a:p>
            <a:pPr marL="609600" indent="-609600">
              <a:buFont typeface="Wingdings 2" pitchFamily="18" charset="2"/>
              <a:buAutoNum type="arabicPeriod"/>
            </a:pPr>
            <a:r>
              <a:rPr lang="sk-SK" sz="2800" smtClean="0">
                <a:latin typeface="Arial" charset="0"/>
              </a:rPr>
              <a:t>hexafluoridu síry (SF6)</a:t>
            </a:r>
          </a:p>
          <a:p>
            <a:pPr marL="609600" indent="-609600"/>
            <a:r>
              <a:rPr lang="sk-SK" smtClean="0">
                <a:latin typeface="Arial" charset="0"/>
              </a:rPr>
              <a:t>obchod s emisiami </a:t>
            </a:r>
          </a:p>
        </p:txBody>
      </p:sp>
      <p:pic>
        <p:nvPicPr>
          <p:cNvPr id="57349" name="Picture 5" descr="vyfukove-plyny2"/>
          <p:cNvPicPr>
            <a:picLocks noChangeAspect="1" noChangeArrowheads="1"/>
          </p:cNvPicPr>
          <p:nvPr/>
        </p:nvPicPr>
        <p:blipFill>
          <a:blip r:embed="rId2"/>
          <a:srcRect/>
          <a:stretch>
            <a:fillRect/>
          </a:stretch>
        </p:blipFill>
        <p:spPr bwMode="auto">
          <a:xfrm rot="451716">
            <a:off x="5926138" y="4598988"/>
            <a:ext cx="3044825" cy="1825625"/>
          </a:xfrm>
          <a:prstGeom prst="rect">
            <a:avLst/>
          </a:prstGeom>
          <a:noFill/>
        </p:spPr>
      </p:pic>
      <p:pic>
        <p:nvPicPr>
          <p:cNvPr id="57350" name="Picture 6" descr="151434"/>
          <p:cNvPicPr>
            <a:picLocks noChangeAspect="1" noChangeArrowheads="1"/>
          </p:cNvPicPr>
          <p:nvPr/>
        </p:nvPicPr>
        <p:blipFill>
          <a:blip r:embed="rId3"/>
          <a:srcRect/>
          <a:stretch>
            <a:fillRect/>
          </a:stretch>
        </p:blipFill>
        <p:spPr bwMode="auto">
          <a:xfrm rot="219284">
            <a:off x="5867400" y="836613"/>
            <a:ext cx="2447925" cy="1712912"/>
          </a:xfrm>
          <a:prstGeom prst="rect">
            <a:avLst/>
          </a:prstGeom>
          <a:noFill/>
        </p:spPr>
      </p:pic>
      <p:pic>
        <p:nvPicPr>
          <p:cNvPr id="57348" name="Picture 4" descr="emisie_fade"/>
          <p:cNvPicPr>
            <a:picLocks noChangeAspect="1" noChangeArrowheads="1"/>
          </p:cNvPicPr>
          <p:nvPr/>
        </p:nvPicPr>
        <p:blipFill>
          <a:blip r:embed="rId4"/>
          <a:srcRect/>
          <a:stretch>
            <a:fillRect/>
          </a:stretch>
        </p:blipFill>
        <p:spPr bwMode="auto">
          <a:xfrm rot="-427477">
            <a:off x="5724525" y="2492375"/>
            <a:ext cx="3240088" cy="1868488"/>
          </a:xfrm>
          <a:prstGeom prst="rect">
            <a:avLst/>
          </a:prstGeom>
          <a:noFill/>
        </p:spPr>
      </p:pic>
    </p:spTree>
  </p:cSld>
  <p:clrMapOvr>
    <a:masterClrMapping/>
  </p:clrMapOvr>
  <p:transition advClick="0" advTm="7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endParaRPr lang="sk-SK" cap="none" smtClean="0">
              <a:effectLst/>
            </a:endParaRPr>
          </a:p>
        </p:txBody>
      </p:sp>
      <p:sp>
        <p:nvSpPr>
          <p:cNvPr id="58371" name="Rectangle 3"/>
          <p:cNvSpPr>
            <a:spLocks noGrp="1"/>
          </p:cNvSpPr>
          <p:nvPr>
            <p:ph type="body" idx="4294967295"/>
          </p:nvPr>
        </p:nvSpPr>
        <p:spPr/>
        <p:txBody>
          <a:bodyPr/>
          <a:lstStyle/>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a:p>
            <a:pPr>
              <a:lnSpc>
                <a:spcPct val="90000"/>
              </a:lnSpc>
              <a:buFont typeface="Wingdings 2" pitchFamily="18" charset="2"/>
              <a:buNone/>
            </a:pPr>
            <a:endParaRPr lang="sk-SK" sz="2400" smtClean="0">
              <a:latin typeface="Arial" charset="0"/>
            </a:endParaRPr>
          </a:p>
        </p:txBody>
      </p:sp>
      <p:pic>
        <p:nvPicPr>
          <p:cNvPr id="58372" name="Picture 4" descr="Kyoto_Protocol_participation_map_2009"/>
          <p:cNvPicPr>
            <a:picLocks noChangeAspect="1" noChangeArrowheads="1"/>
          </p:cNvPicPr>
          <p:nvPr/>
        </p:nvPicPr>
        <p:blipFill>
          <a:blip r:embed="rId2"/>
          <a:srcRect/>
          <a:stretch>
            <a:fillRect/>
          </a:stretch>
        </p:blipFill>
        <p:spPr bwMode="auto">
          <a:xfrm>
            <a:off x="-1588" y="260350"/>
            <a:ext cx="9145588" cy="4230688"/>
          </a:xfrm>
          <a:prstGeom prst="rect">
            <a:avLst/>
          </a:prstGeom>
          <a:noFill/>
        </p:spPr>
      </p:pic>
      <p:sp>
        <p:nvSpPr>
          <p:cNvPr id="58373" name="Text Box 5"/>
          <p:cNvSpPr txBox="1">
            <a:spLocks noChangeArrowheads="1"/>
          </p:cNvSpPr>
          <p:nvPr/>
        </p:nvSpPr>
        <p:spPr bwMode="auto">
          <a:xfrm>
            <a:off x="179388" y="4508500"/>
            <a:ext cx="6408737" cy="2014538"/>
          </a:xfrm>
          <a:prstGeom prst="rect">
            <a:avLst/>
          </a:prstGeom>
          <a:noFill/>
          <a:ln w="9525">
            <a:noFill/>
            <a:miter lim="800000"/>
            <a:headEnd/>
            <a:tailEnd/>
          </a:ln>
          <a:effectLst/>
        </p:spPr>
        <p:txBody>
          <a:bodyPr>
            <a:spAutoFit/>
          </a:bodyPr>
          <a:lstStyle/>
          <a:p>
            <a:r>
              <a:rPr lang="sk-SK">
                <a:hlinkClick r:id="rId3" tooltip="Zväčšiť"/>
              </a:rPr>
              <a:t> </a:t>
            </a:r>
            <a:endParaRPr lang="sk-SK"/>
          </a:p>
          <a:p>
            <a:r>
              <a:rPr lang="sk-SK"/>
              <a:t>Stav prijatia Kjótskeho protokolu (2009):</a:t>
            </a:r>
          </a:p>
          <a:p>
            <a:r>
              <a:rPr lang="sk-SK"/>
              <a:t> krajiny, ktoré</a:t>
            </a:r>
            <a:br>
              <a:rPr lang="sk-SK"/>
            </a:br>
            <a:r>
              <a:rPr lang="sk-SK">
                <a:solidFill>
                  <a:srgbClr val="2C9839"/>
                </a:solidFill>
              </a:rPr>
              <a:t>podpísali a ratifikovali</a:t>
            </a:r>
            <a:r>
              <a:rPr lang="sk-SK"/>
              <a:t> </a:t>
            </a:r>
            <a:br>
              <a:rPr lang="sk-SK"/>
            </a:br>
            <a:r>
              <a:rPr lang="sk-SK"/>
              <a:t>podpísali, čaká sa na ratifikáciu (žlté)</a:t>
            </a:r>
          </a:p>
          <a:p>
            <a:r>
              <a:rPr lang="sk-SK">
                <a:solidFill>
                  <a:srgbClr val="FF0000"/>
                </a:solidFill>
              </a:rPr>
              <a:t>podpísali, zamietli ratifikáciu</a:t>
            </a:r>
          </a:p>
          <a:p>
            <a:r>
              <a:rPr lang="sk-SK">
                <a:solidFill>
                  <a:srgbClr val="5F5F5F"/>
                </a:solidFill>
              </a:rPr>
              <a:t>nezaujali stanovisko</a:t>
            </a:r>
            <a:endParaRPr lang="sk-SK"/>
          </a:p>
        </p:txBody>
      </p:sp>
    </p:spTree>
  </p:cSld>
  <p:clrMapOvr>
    <a:masterClrMapping/>
  </p:clrMapOvr>
  <p:transition advClick="0" advTm="700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sk-SK" sz="4000" b="1" cap="none" smtClean="0">
                <a:effectLst>
                  <a:outerShdw blurRad="38100" dist="38100" dir="2700000" algn="tl">
                    <a:srgbClr val="000000"/>
                  </a:outerShdw>
                </a:effectLst>
                <a:latin typeface="Arial" charset="0"/>
              </a:rPr>
              <a:t>Pozícia EÚ</a:t>
            </a:r>
          </a:p>
        </p:txBody>
      </p:sp>
      <p:sp>
        <p:nvSpPr>
          <p:cNvPr id="59395" name="Rectangle 3"/>
          <p:cNvSpPr>
            <a:spLocks noGrp="1"/>
          </p:cNvSpPr>
          <p:nvPr>
            <p:ph type="body" idx="4294967295"/>
          </p:nvPr>
        </p:nvSpPr>
        <p:spPr>
          <a:xfrm>
            <a:off x="304800" y="1554163"/>
            <a:ext cx="8839200" cy="5043487"/>
          </a:xfrm>
        </p:spPr>
        <p:txBody>
          <a:bodyPr/>
          <a:lstStyle/>
          <a:p>
            <a:pPr>
              <a:buFont typeface="Wingdings 2" pitchFamily="18" charset="2"/>
              <a:buNone/>
            </a:pPr>
            <a:r>
              <a:rPr lang="sk-SK" smtClean="0">
                <a:latin typeface="Arial" charset="0"/>
              </a:rPr>
              <a:t>Zavedenie kvót v oblastiach:</a:t>
            </a:r>
          </a:p>
          <a:p>
            <a:pPr>
              <a:buFont typeface="Wingdings 2" pitchFamily="18" charset="2"/>
              <a:buNone/>
            </a:pPr>
            <a:r>
              <a:rPr lang="sk-SK" sz="2800" smtClean="0">
                <a:latin typeface="Arial" charset="0"/>
              </a:rPr>
              <a:t>energetický priemysel </a:t>
            </a:r>
          </a:p>
          <a:p>
            <a:pPr>
              <a:buFont typeface="Wingdings 2" pitchFamily="18" charset="2"/>
              <a:buNone/>
            </a:pPr>
            <a:r>
              <a:rPr lang="sk-SK" sz="2800" smtClean="0">
                <a:latin typeface="Arial" charset="0"/>
              </a:rPr>
              <a:t>						      výroba cementu</a:t>
            </a:r>
          </a:p>
          <a:p>
            <a:pPr>
              <a:buFont typeface="Wingdings 2" pitchFamily="18" charset="2"/>
              <a:buNone/>
            </a:pPr>
            <a:r>
              <a:rPr lang="sk-SK" sz="2800" smtClean="0">
                <a:latin typeface="Arial" charset="0"/>
              </a:rPr>
              <a:t>ocele			</a:t>
            </a:r>
          </a:p>
          <a:p>
            <a:pPr>
              <a:buFont typeface="Wingdings 2" pitchFamily="18" charset="2"/>
              <a:buNone/>
            </a:pPr>
            <a:r>
              <a:rPr lang="sk-SK" sz="2800" smtClean="0">
                <a:latin typeface="Arial" charset="0"/>
              </a:rPr>
              <a:t>					tehál</a:t>
            </a:r>
          </a:p>
          <a:p>
            <a:pPr>
              <a:buFont typeface="Wingdings 2" pitchFamily="18" charset="2"/>
              <a:buNone/>
            </a:pPr>
            <a:r>
              <a:rPr lang="sk-SK" sz="2800" smtClean="0">
                <a:latin typeface="Arial" charset="0"/>
              </a:rPr>
              <a:t>				</a:t>
            </a:r>
          </a:p>
          <a:p>
            <a:pPr>
              <a:buFont typeface="Wingdings 2" pitchFamily="18" charset="2"/>
              <a:buNone/>
            </a:pPr>
            <a:r>
              <a:rPr lang="sk-SK" sz="2800" smtClean="0">
                <a:latin typeface="Arial" charset="0"/>
              </a:rPr>
              <a:t>	 skla 						papiera</a:t>
            </a:r>
          </a:p>
        </p:txBody>
      </p:sp>
      <p:pic>
        <p:nvPicPr>
          <p:cNvPr id="59396" name="Picture 4" descr="tehly"/>
          <p:cNvPicPr>
            <a:picLocks noChangeAspect="1" noChangeArrowheads="1"/>
          </p:cNvPicPr>
          <p:nvPr/>
        </p:nvPicPr>
        <p:blipFill>
          <a:blip r:embed="rId2"/>
          <a:srcRect/>
          <a:stretch>
            <a:fillRect/>
          </a:stretch>
        </p:blipFill>
        <p:spPr bwMode="auto">
          <a:xfrm rot="794534">
            <a:off x="3563938" y="4292600"/>
            <a:ext cx="1257300" cy="1314450"/>
          </a:xfrm>
          <a:prstGeom prst="rect">
            <a:avLst/>
          </a:prstGeom>
          <a:noFill/>
        </p:spPr>
      </p:pic>
      <p:pic>
        <p:nvPicPr>
          <p:cNvPr id="59398" name="Picture 6" descr="untitled"/>
          <p:cNvPicPr>
            <a:picLocks noChangeAspect="1" noChangeArrowheads="1"/>
          </p:cNvPicPr>
          <p:nvPr/>
        </p:nvPicPr>
        <p:blipFill>
          <a:blip r:embed="rId3" cstate="print"/>
          <a:srcRect/>
          <a:stretch>
            <a:fillRect/>
          </a:stretch>
        </p:blipFill>
        <p:spPr bwMode="auto">
          <a:xfrm rot="403379">
            <a:off x="3924300" y="2205038"/>
            <a:ext cx="982663" cy="1227137"/>
          </a:xfrm>
          <a:prstGeom prst="rect">
            <a:avLst/>
          </a:prstGeom>
          <a:noFill/>
        </p:spPr>
      </p:pic>
      <p:pic>
        <p:nvPicPr>
          <p:cNvPr id="59399" name="Picture 7" descr="cement"/>
          <p:cNvPicPr>
            <a:picLocks noChangeAspect="1" noChangeArrowheads="1"/>
          </p:cNvPicPr>
          <p:nvPr/>
        </p:nvPicPr>
        <p:blipFill>
          <a:blip r:embed="rId4"/>
          <a:srcRect/>
          <a:stretch>
            <a:fillRect/>
          </a:stretch>
        </p:blipFill>
        <p:spPr bwMode="auto">
          <a:xfrm rot="10681165" flipV="1">
            <a:off x="6300788" y="3141663"/>
            <a:ext cx="1778000" cy="1335087"/>
          </a:xfrm>
          <a:prstGeom prst="rect">
            <a:avLst/>
          </a:prstGeom>
          <a:noFill/>
        </p:spPr>
      </p:pic>
      <p:pic>
        <p:nvPicPr>
          <p:cNvPr id="59400" name="Picture 8" descr="betonarska-ocel-kotuce-big"/>
          <p:cNvPicPr>
            <a:picLocks noChangeAspect="1" noChangeArrowheads="1"/>
          </p:cNvPicPr>
          <p:nvPr/>
        </p:nvPicPr>
        <p:blipFill>
          <a:blip r:embed="rId5"/>
          <a:srcRect/>
          <a:stretch>
            <a:fillRect/>
          </a:stretch>
        </p:blipFill>
        <p:spPr bwMode="auto">
          <a:xfrm rot="-524139">
            <a:off x="1619250" y="3284538"/>
            <a:ext cx="1651000" cy="1312862"/>
          </a:xfrm>
          <a:prstGeom prst="rect">
            <a:avLst/>
          </a:prstGeom>
          <a:noFill/>
        </p:spPr>
      </p:pic>
      <p:pic>
        <p:nvPicPr>
          <p:cNvPr id="59401" name="Picture 9" descr="cira-skla"/>
          <p:cNvPicPr>
            <a:picLocks noChangeAspect="1" noChangeArrowheads="1"/>
          </p:cNvPicPr>
          <p:nvPr/>
        </p:nvPicPr>
        <p:blipFill>
          <a:blip r:embed="rId6"/>
          <a:srcRect/>
          <a:stretch>
            <a:fillRect/>
          </a:stretch>
        </p:blipFill>
        <p:spPr bwMode="auto">
          <a:xfrm>
            <a:off x="1403350" y="5300663"/>
            <a:ext cx="1439863" cy="1079500"/>
          </a:xfrm>
          <a:prstGeom prst="rect">
            <a:avLst/>
          </a:prstGeom>
          <a:noFill/>
        </p:spPr>
      </p:pic>
      <p:pic>
        <p:nvPicPr>
          <p:cNvPr id="59402" name="Picture 10" descr="papier%20qqqq"/>
          <p:cNvPicPr>
            <a:picLocks noChangeAspect="1" noChangeArrowheads="1"/>
          </p:cNvPicPr>
          <p:nvPr/>
        </p:nvPicPr>
        <p:blipFill>
          <a:blip r:embed="rId7"/>
          <a:srcRect/>
          <a:stretch>
            <a:fillRect/>
          </a:stretch>
        </p:blipFill>
        <p:spPr bwMode="auto">
          <a:xfrm rot="-949833">
            <a:off x="5651500" y="5084763"/>
            <a:ext cx="1304925" cy="1557337"/>
          </a:xfrm>
          <a:prstGeom prst="rect">
            <a:avLst/>
          </a:prstGeom>
          <a:noFill/>
        </p:spPr>
      </p:pic>
    </p:spTree>
  </p:cSld>
  <p:clrMapOvr>
    <a:masterClrMapping/>
  </p:clrMapOvr>
  <p:transition advClick="0" advTm="700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Australie-Sydney-opera-V-Sydney-Australie-1012"/>
          <p:cNvPicPr>
            <a:picLocks noChangeAspect="1" noChangeArrowheads="1"/>
          </p:cNvPicPr>
          <p:nvPr/>
        </p:nvPicPr>
        <p:blipFill>
          <a:blip r:embed="rId2">
            <a:lum bright="70000" contrast="-70000"/>
          </a:blip>
          <a:srcRect/>
          <a:stretch>
            <a:fillRect/>
          </a:stretch>
        </p:blipFill>
        <p:spPr bwMode="auto">
          <a:xfrm>
            <a:off x="5219700" y="1052513"/>
            <a:ext cx="3924300" cy="2943225"/>
          </a:xfrm>
          <a:prstGeom prst="rect">
            <a:avLst/>
          </a:prstGeom>
          <a:noFill/>
        </p:spPr>
      </p:pic>
      <p:pic>
        <p:nvPicPr>
          <p:cNvPr id="60420" name="Picture 4" descr="P121581a4_USA"/>
          <p:cNvPicPr>
            <a:picLocks noChangeAspect="1" noChangeArrowheads="1"/>
          </p:cNvPicPr>
          <p:nvPr/>
        </p:nvPicPr>
        <p:blipFill>
          <a:blip r:embed="rId3">
            <a:clrChange>
              <a:clrFrom>
                <a:srgbClr val="FFF9E6"/>
              </a:clrFrom>
              <a:clrTo>
                <a:srgbClr val="FFF9E6">
                  <a:alpha val="0"/>
                </a:srgbClr>
              </a:clrTo>
            </a:clrChange>
            <a:lum bright="70000" contrast="-70000"/>
          </a:blip>
          <a:srcRect/>
          <a:stretch>
            <a:fillRect/>
          </a:stretch>
        </p:blipFill>
        <p:spPr bwMode="auto">
          <a:xfrm rot="-21600000">
            <a:off x="0" y="3806825"/>
            <a:ext cx="4067175" cy="3051175"/>
          </a:xfrm>
          <a:prstGeom prst="rect">
            <a:avLst/>
          </a:prstGeom>
          <a:noFill/>
        </p:spPr>
      </p:pic>
      <p:sp>
        <p:nvSpPr>
          <p:cNvPr id="60418"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sk-SK" sz="4000" b="1" cap="none" smtClean="0">
                <a:effectLst>
                  <a:outerShdw blurRad="38100" dist="38100" dir="2700000" algn="tl">
                    <a:srgbClr val="000000"/>
                  </a:outerShdw>
                </a:effectLst>
                <a:latin typeface="Arial" charset="0"/>
              </a:rPr>
              <a:t>Opozícia</a:t>
            </a:r>
          </a:p>
        </p:txBody>
      </p:sp>
      <p:sp>
        <p:nvSpPr>
          <p:cNvPr id="60419" name="Rectangle 3"/>
          <p:cNvSpPr>
            <a:spLocks noGrp="1"/>
          </p:cNvSpPr>
          <p:nvPr>
            <p:ph type="body" idx="4294967295"/>
          </p:nvPr>
        </p:nvSpPr>
        <p:spPr>
          <a:xfrm>
            <a:off x="304800" y="1125538"/>
            <a:ext cx="8839200" cy="5303837"/>
          </a:xfrm>
        </p:spPr>
        <p:txBody>
          <a:bodyPr/>
          <a:lstStyle/>
          <a:p>
            <a:pPr>
              <a:buFont typeface="Wingdings 2" pitchFamily="18" charset="2"/>
              <a:buNone/>
            </a:pPr>
            <a:r>
              <a:rPr lang="sk-SK" smtClean="0">
                <a:solidFill>
                  <a:srgbClr val="FF0000"/>
                </a:solidFill>
                <a:latin typeface="Arial" charset="0"/>
              </a:rPr>
              <a:t>USA a Austrália</a:t>
            </a:r>
          </a:p>
          <a:p>
            <a:r>
              <a:rPr lang="sk-SK" smtClean="0">
                <a:latin typeface="Arial" charset="0"/>
              </a:rPr>
              <a:t>Spomaľovanie rastu svetových priemyselných demokracií</a:t>
            </a:r>
          </a:p>
          <a:p>
            <a:r>
              <a:rPr lang="sk-SK" smtClean="0">
                <a:latin typeface="Arial" charset="0"/>
              </a:rPr>
              <a:t>Politická záležitosť bez vedeckého podloženia</a:t>
            </a:r>
          </a:p>
          <a:p>
            <a:r>
              <a:rPr lang="sk-SK" smtClean="0">
                <a:latin typeface="Arial" charset="0"/>
              </a:rPr>
              <a:t>Presun fosílnych palív k chudobnejším národom</a:t>
            </a:r>
          </a:p>
          <a:p>
            <a:r>
              <a:rPr lang="sk-SK" smtClean="0">
                <a:latin typeface="Arial" charset="0"/>
              </a:rPr>
              <a:t>nezaoberá sa širšími otázkami</a:t>
            </a:r>
            <a:r>
              <a:rPr lang="sk-SK" smtClean="0"/>
              <a:t> </a:t>
            </a:r>
            <a:r>
              <a:rPr lang="sk-SK" smtClean="0">
                <a:latin typeface="Arial" charset="0"/>
              </a:rPr>
              <a:t>udržateľného rozvoja</a:t>
            </a:r>
          </a:p>
          <a:p>
            <a:pPr>
              <a:buFont typeface="Wingdings 2" pitchFamily="18" charset="2"/>
              <a:buNone/>
            </a:pPr>
            <a:endParaRPr lang="sk-SK" smtClean="0">
              <a:latin typeface="Arial" charset="0"/>
            </a:endParaRPr>
          </a:p>
        </p:txBody>
      </p:sp>
    </p:spTree>
  </p:cSld>
  <p:clrMapOvr>
    <a:masterClrMapping/>
  </p:clrMapOvr>
  <p:transition advClick="0" advTm="700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Vodík z pohľadu pána Zodpovedného</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a:xfrm>
            <a:off x="3714744" y="1533525"/>
            <a:ext cx="4972056" cy="4487863"/>
          </a:xfrm>
          <a:ln/>
        </p:spPr>
        <p:style>
          <a:lnRef idx="3">
            <a:schemeClr val="lt1"/>
          </a:lnRef>
          <a:fillRef idx="1">
            <a:schemeClr val="accent6"/>
          </a:fillRef>
          <a:effectRef idx="1">
            <a:schemeClr val="accent6"/>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sk-SK" b="1" dirty="0" smtClean="0">
                <a:ln w="11430"/>
                <a:solidFill>
                  <a:schemeClr val="accent6">
                    <a:lumMod val="75000"/>
                  </a:schemeClr>
                </a:solidFill>
                <a:effectLst>
                  <a:outerShdw blurRad="80000" dist="40000" dir="5040000" algn="tl">
                    <a:srgbClr val="000000">
                      <a:alpha val="30000"/>
                    </a:srgbClr>
                  </a:outerShdw>
                </a:effectLst>
              </a:rPr>
              <a:t>	</a:t>
            </a:r>
            <a:r>
              <a:rPr lang="sk-SK" dirty="0" smtClean="0">
                <a:solidFill>
                  <a:schemeClr val="tx1"/>
                </a:solidFill>
              </a:rPr>
              <a:t>Dobrý deň! Ja som pán Zodpovedný a trápila ma stránka bezpečnosti vodíka ako paliva. Teraz Vám môj tím rozoberie túto problematiku. Vopred Vám ďakujem za Vašu pozornosť.</a:t>
            </a:r>
            <a:endParaRPr lang="sk-SK" b="1" dirty="0">
              <a:ln w="11430"/>
              <a:solidFill>
                <a:schemeClr val="accent6">
                  <a:lumMod val="75000"/>
                </a:schemeClr>
              </a:solidFill>
              <a:effectLst>
                <a:outerShdw blurRad="80000" dist="40000" dir="5040000" algn="tl">
                  <a:srgbClr val="000000">
                    <a:alpha val="30000"/>
                  </a:srgbClr>
                </a:outerShdw>
              </a:effectLst>
            </a:endParaRPr>
          </a:p>
        </p:txBody>
      </p:sp>
      <p:pic>
        <p:nvPicPr>
          <p:cNvPr id="3074" name="Picture 2"/>
          <p:cNvPicPr>
            <a:picLocks noChangeAspect="1" noChangeArrowheads="1"/>
          </p:cNvPicPr>
          <p:nvPr/>
        </p:nvPicPr>
        <p:blipFill>
          <a:blip r:embed="rId2"/>
          <a:srcRect/>
          <a:stretch>
            <a:fillRect/>
          </a:stretch>
        </p:blipFill>
        <p:spPr bwMode="auto">
          <a:xfrm>
            <a:off x="642910" y="2143116"/>
            <a:ext cx="2620506" cy="3271846"/>
          </a:xfrm>
          <a:prstGeom prst="rect">
            <a:avLst/>
          </a:prstGeom>
          <a:noFill/>
          <a:ln w="38100">
            <a:solidFill>
              <a:schemeClr val="accent6">
                <a:lumMod val="75000"/>
              </a:schemeClr>
            </a:solidFill>
            <a:miter lim="800000"/>
            <a:headEnd/>
            <a:tailEnd/>
          </a:ln>
          <a:effectLst/>
        </p:spPr>
      </p:pic>
    </p:spTree>
  </p:cSld>
  <p:clrMapOvr>
    <a:masterClrMapping/>
  </p:clrMapOvr>
  <p:transition advClick="0" advTm="700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Je vodík nebezpečný?</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p:style>
          <a:lnRef idx="3">
            <a:schemeClr val="lt1"/>
          </a:lnRef>
          <a:fillRef idx="1">
            <a:schemeClr val="accent6"/>
          </a:fillRef>
          <a:effectRef idx="1">
            <a:schemeClr val="accent6"/>
          </a:effectRef>
          <a:fontRef idx="minor">
            <a:schemeClr val="lt1"/>
          </a:fontRef>
        </p:style>
        <p:txBody>
          <a:bodyPr/>
          <a:lstStyle/>
          <a:p>
            <a:r>
              <a:rPr lang="sk-SK" sz="2600" i="1" dirty="0" smtClean="0"/>
              <a:t>globálny pohľad: </a:t>
            </a:r>
            <a:r>
              <a:rPr lang="sk-SK" sz="2600" dirty="0" smtClean="0"/>
              <a:t>nebezpečný, horľavý a výbušný plyn</a:t>
            </a:r>
          </a:p>
          <a:p>
            <a:r>
              <a:rPr lang="sk-SK" sz="2600" i="1" dirty="0"/>
              <a:t>r</a:t>
            </a:r>
            <a:r>
              <a:rPr lang="sk-SK" sz="2600" i="1" dirty="0" smtClean="0"/>
              <a:t>ealita</a:t>
            </a:r>
            <a:r>
              <a:rPr lang="sk-SK" sz="2600" dirty="0" smtClean="0"/>
              <a:t> – všetky paliva sú nebezpečné, horľavé a výbušné a v mnohých prípadoch je vodík bezpečnejší ako iné palivá</a:t>
            </a:r>
          </a:p>
        </p:txBody>
      </p:sp>
      <p:pic>
        <p:nvPicPr>
          <p:cNvPr id="1026" name="Picture 2"/>
          <p:cNvPicPr>
            <a:picLocks noChangeAspect="1" noChangeArrowheads="1"/>
          </p:cNvPicPr>
          <p:nvPr/>
        </p:nvPicPr>
        <p:blipFill>
          <a:blip r:embed="rId2"/>
          <a:srcRect/>
          <a:stretch>
            <a:fillRect/>
          </a:stretch>
        </p:blipFill>
        <p:spPr bwMode="auto">
          <a:xfrm>
            <a:off x="1142976" y="3929066"/>
            <a:ext cx="2972442" cy="27622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7" name="Picture 3"/>
          <p:cNvPicPr>
            <a:picLocks noChangeAspect="1" noChangeArrowheads="1"/>
          </p:cNvPicPr>
          <p:nvPr/>
        </p:nvPicPr>
        <p:blipFill>
          <a:blip r:embed="rId3"/>
          <a:srcRect/>
          <a:stretch>
            <a:fillRect/>
          </a:stretch>
        </p:blipFill>
        <p:spPr bwMode="auto">
          <a:xfrm>
            <a:off x="5000628" y="3857628"/>
            <a:ext cx="3614763" cy="2357454"/>
          </a:xfrm>
          <a:prstGeom prst="rect">
            <a:avLst/>
          </a:prstGeom>
          <a:ln>
            <a:noFill/>
          </a:ln>
          <a:effectLst>
            <a:softEdge rad="112500"/>
          </a:effectLst>
        </p:spPr>
      </p:pic>
    </p:spTree>
  </p:cSld>
  <p:clrMapOvr>
    <a:masterClrMapping/>
  </p:clrMapOvr>
  <p:transition advClick="0" advTm="700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Nevýhody vodíka</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a:xfrm>
            <a:off x="428596" y="1533525"/>
            <a:ext cx="8072494" cy="4681557"/>
          </a:xfrm>
          <a:ln/>
        </p:spPr>
        <p:style>
          <a:lnRef idx="3">
            <a:schemeClr val="lt1"/>
          </a:lnRef>
          <a:fillRef idx="1">
            <a:schemeClr val="accent6"/>
          </a:fillRef>
          <a:effectRef idx="1">
            <a:schemeClr val="accent6"/>
          </a:effectRef>
          <a:fontRef idx="minor">
            <a:schemeClr val="lt1"/>
          </a:fontRef>
        </p:style>
        <p:txBody>
          <a:bodyPr/>
          <a:lstStyle/>
          <a:p>
            <a:r>
              <a:rPr lang="sk-SK" sz="2800" dirty="0" smtClean="0"/>
              <a:t>jeho energetická hustota je pre daný objem nižšia ako energetická hustota iných palív</a:t>
            </a:r>
          </a:p>
          <a:p>
            <a:r>
              <a:rPr lang="sk-SK" sz="2800" dirty="0" smtClean="0"/>
              <a:t>pri priamom použití vodíka v spaľovacom motore je účinnosť využitia energie len asi 10%</a:t>
            </a:r>
          </a:p>
          <a:p>
            <a:r>
              <a:rPr lang="sk-SK" sz="2800" dirty="0"/>
              <a:t>v</a:t>
            </a:r>
            <a:r>
              <a:rPr lang="sk-SK" sz="2800" dirty="0" smtClean="0"/>
              <a:t>ysoké náklady na výrobu a vysoká hmotnosť palivovej nádrže</a:t>
            </a:r>
          </a:p>
          <a:p>
            <a:r>
              <a:rPr lang="sk-SK" sz="2800" dirty="0"/>
              <a:t>o</a:t>
            </a:r>
            <a:r>
              <a:rPr lang="sk-SK" sz="2800" dirty="0" smtClean="0"/>
              <a:t>bmedzená sieť čerpacích</a:t>
            </a:r>
            <a:br>
              <a:rPr lang="sk-SK" sz="2800" dirty="0" smtClean="0"/>
            </a:br>
            <a:r>
              <a:rPr lang="sk-SK" sz="2800" dirty="0" smtClean="0"/>
              <a:t>staníc</a:t>
            </a:r>
            <a:endParaRPr lang="sk-SK" sz="2800" dirty="0"/>
          </a:p>
        </p:txBody>
      </p:sp>
      <p:pic>
        <p:nvPicPr>
          <p:cNvPr id="4" name="obrázek 3" descr="h2tankstelle"/>
          <p:cNvPicPr/>
          <p:nvPr/>
        </p:nvPicPr>
        <p:blipFill>
          <a:blip r:embed="rId2"/>
          <a:srcRect/>
          <a:stretch>
            <a:fillRect/>
          </a:stretch>
        </p:blipFill>
        <p:spPr bwMode="auto">
          <a:xfrm>
            <a:off x="5730298" y="4324370"/>
            <a:ext cx="3342296" cy="246221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advTm="7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85000" lnSpcReduction="20000"/>
          </a:bodyPr>
          <a:lstStyle/>
          <a:p>
            <a:pPr>
              <a:buNone/>
            </a:pPr>
            <a:r>
              <a:rPr lang="sk-SK" sz="2400" b="1" i="1" u="sng" dirty="0" smtClean="0"/>
              <a:t>Elektrolýza:</a:t>
            </a:r>
          </a:p>
          <a:p>
            <a:r>
              <a:rPr lang="sk-SK" sz="2000" dirty="0" smtClean="0"/>
              <a:t>fyzikálno-chemický dej, spôsobený priechodom elektrického prúdu cez roztok, pri ktorom dochádza k chemickým zmenám na elektródach</a:t>
            </a:r>
          </a:p>
          <a:p>
            <a:pPr>
              <a:buNone/>
            </a:pPr>
            <a:r>
              <a:rPr lang="sk-SK" sz="2400" b="1" i="1" u="sng" dirty="0" smtClean="0"/>
              <a:t>Využitie elektrolýzy</a:t>
            </a:r>
          </a:p>
          <a:p>
            <a:r>
              <a:rPr lang="sk-SK" sz="2000" dirty="0" smtClean="0"/>
              <a:t>Oddeľovanie častíc rôznych chemických látok (elektrolýza vody)</a:t>
            </a:r>
          </a:p>
          <a:p>
            <a:r>
              <a:rPr lang="sk-SK" sz="2000" b="1" i="1" dirty="0" smtClean="0">
                <a:solidFill>
                  <a:srgbClr val="92D050"/>
                </a:solidFill>
              </a:rPr>
              <a:t>Elektrometalurgia</a:t>
            </a:r>
            <a:r>
              <a:rPr lang="sk-SK" sz="2000" dirty="0" smtClean="0"/>
              <a:t> - výroba čistých kovov (hliník)</a:t>
            </a:r>
          </a:p>
          <a:p>
            <a:r>
              <a:rPr lang="sk-SK" sz="2000" b="1" i="1" dirty="0" smtClean="0">
                <a:solidFill>
                  <a:srgbClr val="92D050"/>
                </a:solidFill>
              </a:rPr>
              <a:t>Elektronické čistenie kovov </a:t>
            </a:r>
            <a:r>
              <a:rPr lang="sk-SK" sz="2000" dirty="0" smtClean="0"/>
              <a:t>- rafinácia (meď, zinok, nikel)</a:t>
            </a:r>
          </a:p>
          <a:p>
            <a:r>
              <a:rPr lang="sk-SK" sz="2000" b="1" i="1" dirty="0" smtClean="0">
                <a:solidFill>
                  <a:srgbClr val="92D050"/>
                </a:solidFill>
              </a:rPr>
              <a:t>Galvanické pokovanie</a:t>
            </a:r>
            <a:r>
              <a:rPr lang="sk-SK" sz="2000" dirty="0" smtClean="0"/>
              <a:t> (chrómovanie, niklovanie, pozlacovanie) - pokrývanie predmetov vrstvou kovu</a:t>
            </a:r>
          </a:p>
          <a:p>
            <a:r>
              <a:rPr lang="sk-SK" sz="2000" b="1" i="1" dirty="0" smtClean="0">
                <a:solidFill>
                  <a:srgbClr val="92D050"/>
                </a:solidFill>
              </a:rPr>
              <a:t>Galvanoplastika</a:t>
            </a:r>
            <a:r>
              <a:rPr lang="sk-SK" sz="2000" dirty="0" smtClean="0"/>
              <a:t> - kovové odliatky predmetov, napríklad na výrobu odlievacích foriem</a:t>
            </a:r>
          </a:p>
          <a:p>
            <a:r>
              <a:rPr lang="sk-SK" sz="2000" b="1" i="1" dirty="0" smtClean="0">
                <a:solidFill>
                  <a:srgbClr val="92D050"/>
                </a:solidFill>
              </a:rPr>
              <a:t>Galvanické leptanie</a:t>
            </a:r>
            <a:r>
              <a:rPr lang="sk-SK" sz="2000" dirty="0" smtClean="0"/>
              <a:t> - kovová elektróda sa v niektorých miestach pokryje elektricky nevodivou vrstvou, nepokrytá časť sa prechodom prúdu elektroliticky vyleptá</a:t>
            </a:r>
          </a:p>
          <a:p>
            <a:r>
              <a:rPr lang="sk-SK" sz="2000" b="1" i="1" dirty="0" smtClean="0">
                <a:solidFill>
                  <a:srgbClr val="92D050"/>
                </a:solidFill>
              </a:rPr>
              <a:t>Polarografia</a:t>
            </a:r>
            <a:r>
              <a:rPr lang="sk-SK" sz="2000" dirty="0" smtClean="0"/>
              <a:t> - určovanie chemického zloženia látky pomocou zmien elektrického prúdu prechádza jeho roztokom skúmanej látky</a:t>
            </a:r>
          </a:p>
          <a:p>
            <a:r>
              <a:rPr lang="sk-SK" sz="2000" b="1" i="1" dirty="0" smtClean="0">
                <a:solidFill>
                  <a:srgbClr val="92D050"/>
                </a:solidFill>
              </a:rPr>
              <a:t>Akumulátory</a:t>
            </a:r>
            <a:r>
              <a:rPr lang="sk-SK" sz="2000" dirty="0" smtClean="0"/>
              <a:t> - nabíjanie chemického zdroja elektrického napätia priechodom elektrického prúdu</a:t>
            </a:r>
          </a:p>
          <a:p>
            <a:endParaRPr lang="sk-SK" sz="2000" dirty="0"/>
          </a:p>
        </p:txBody>
      </p:sp>
      <p:sp>
        <p:nvSpPr>
          <p:cNvPr id="3" name="Zástupný symbol dátumu 2"/>
          <p:cNvSpPr>
            <a:spLocks noGrp="1"/>
          </p:cNvSpPr>
          <p:nvPr>
            <p:ph type="dt" sz="half" idx="10"/>
          </p:nvPr>
        </p:nvSpPr>
        <p:spPr/>
        <p:txBody>
          <a:bodyPr/>
          <a:lstStyle/>
          <a:p>
            <a:fld id="{3880DF36-95B5-4519-B251-2FF1B61F7E76}"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sk-SK" dirty="0" smtClean="0"/>
              <a:t>Výskumný tím pána Šikovného</a:t>
            </a:r>
            <a:endParaRPr lang="sk-SK"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13</a:t>
            </a:fld>
            <a:endParaRPr lang="cs-CZ" dirty="0"/>
          </a:p>
        </p:txBody>
      </p:sp>
    </p:spTree>
  </p:cSld>
  <p:clrMapOvr>
    <a:masterClrMapping/>
  </p:clrMapOvr>
  <p:transition advClick="0" advTm="700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Výhody vodíka</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p:style>
          <a:lnRef idx="3">
            <a:schemeClr val="lt1"/>
          </a:lnRef>
          <a:fillRef idx="1">
            <a:schemeClr val="accent6"/>
          </a:fillRef>
          <a:effectRef idx="1">
            <a:schemeClr val="accent6"/>
          </a:effectRef>
          <a:fontRef idx="minor">
            <a:schemeClr val="lt1"/>
          </a:fontRef>
        </p:style>
        <p:txBody>
          <a:bodyPr/>
          <a:lstStyle/>
          <a:p>
            <a:r>
              <a:rPr lang="sk-SK" sz="2800" dirty="0"/>
              <a:t>č</a:t>
            </a:r>
            <a:r>
              <a:rPr lang="sk-SK" sz="2800" dirty="0" smtClean="0"/>
              <a:t>istota spaľovania</a:t>
            </a:r>
          </a:p>
          <a:p>
            <a:r>
              <a:rPr lang="sk-SK" sz="2800" dirty="0" smtClean="0"/>
              <a:t>vodík má veľmi </a:t>
            </a:r>
            <a:r>
              <a:rPr lang="sk-SK" sz="2800" dirty="0"/>
              <a:t>veľký rozptylový </a:t>
            </a:r>
            <a:r>
              <a:rPr lang="sk-SK" sz="2800" dirty="0" smtClean="0"/>
              <a:t>koeficient - je </a:t>
            </a:r>
            <a:r>
              <a:rPr lang="sk-SK" sz="2800" dirty="0"/>
              <a:t>skoro nemožné, aby bol príčinou explózie v otvorenom </a:t>
            </a:r>
            <a:r>
              <a:rPr lang="sk-SK" sz="2800" dirty="0" smtClean="0"/>
              <a:t>priestore</a:t>
            </a:r>
          </a:p>
          <a:p>
            <a:r>
              <a:rPr lang="sk-SK" sz="2800" dirty="0"/>
              <a:t>vodík nie je toxický, nespôsobuje </a:t>
            </a:r>
            <a:r>
              <a:rPr lang="sk-SK" sz="2800" dirty="0" smtClean="0"/>
              <a:t/>
            </a:r>
            <a:br>
              <a:rPr lang="sk-SK" sz="2800" dirty="0" smtClean="0"/>
            </a:br>
            <a:r>
              <a:rPr lang="sk-SK" sz="2800" dirty="0" smtClean="0"/>
              <a:t>koróziu </a:t>
            </a:r>
            <a:r>
              <a:rPr lang="sk-SK" sz="2800" dirty="0"/>
              <a:t>a v prípade úniku </a:t>
            </a:r>
            <a:r>
              <a:rPr lang="sk-SK" sz="2800" dirty="0" smtClean="0"/>
              <a:t>z</a:t>
            </a:r>
            <a:br>
              <a:rPr lang="sk-SK" sz="2800" dirty="0" smtClean="0"/>
            </a:br>
            <a:r>
              <a:rPr lang="sk-SK" sz="2800" dirty="0" smtClean="0"/>
              <a:t> </a:t>
            </a:r>
            <a:r>
              <a:rPr lang="sk-SK" sz="2800" dirty="0"/>
              <a:t>nádrže </a:t>
            </a:r>
            <a:r>
              <a:rPr lang="sk-SK" sz="2800" dirty="0" smtClean="0"/>
              <a:t>nespôsobuje</a:t>
            </a:r>
            <a:br>
              <a:rPr lang="sk-SK" sz="2800" dirty="0" smtClean="0"/>
            </a:br>
            <a:r>
              <a:rPr lang="sk-SK" sz="2800" dirty="0" smtClean="0"/>
              <a:t> </a:t>
            </a:r>
            <a:r>
              <a:rPr lang="sk-SK" sz="2800" dirty="0"/>
              <a:t>environmentálne škody</a:t>
            </a:r>
          </a:p>
        </p:txBody>
      </p:sp>
      <p:pic>
        <p:nvPicPr>
          <p:cNvPr id="2050" name="Picture 2"/>
          <p:cNvPicPr>
            <a:picLocks noChangeAspect="1" noChangeArrowheads="1"/>
          </p:cNvPicPr>
          <p:nvPr/>
        </p:nvPicPr>
        <p:blipFill>
          <a:blip r:embed="rId2"/>
          <a:srcRect/>
          <a:stretch>
            <a:fillRect/>
          </a:stretch>
        </p:blipFill>
        <p:spPr bwMode="auto">
          <a:xfrm>
            <a:off x="5643570" y="3855807"/>
            <a:ext cx="2714644" cy="2749225"/>
          </a:xfrm>
          <a:prstGeom prst="rect">
            <a:avLst/>
          </a:prstGeom>
          <a:ln>
            <a:noFill/>
          </a:ln>
          <a:effectLst>
            <a:softEdge rad="112500"/>
          </a:effectLst>
        </p:spPr>
      </p:pic>
    </p:spTree>
  </p:cSld>
  <p:clrMapOvr>
    <a:masterClrMapping/>
  </p:clrMapOvr>
  <p:transition advClick="0" advTm="700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Ako uskladniť vodík v aute</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p:style>
          <a:lnRef idx="3">
            <a:schemeClr val="lt1"/>
          </a:lnRef>
          <a:fillRef idx="1">
            <a:schemeClr val="accent6"/>
          </a:fillRef>
          <a:effectRef idx="1">
            <a:schemeClr val="accent6"/>
          </a:effectRef>
          <a:fontRef idx="minor">
            <a:schemeClr val="lt1"/>
          </a:fontRef>
        </p:style>
        <p:txBody>
          <a:bodyPr/>
          <a:lstStyle/>
          <a:p>
            <a:r>
              <a:rPr lang="sk-SK" sz="2800" dirty="0" smtClean="0"/>
              <a:t>ťažko </a:t>
            </a:r>
            <a:r>
              <a:rPr lang="sk-SK" sz="2800" dirty="0" smtClean="0">
                <a:solidFill>
                  <a:schemeClr val="tx1"/>
                </a:solidFill>
                <a:latin typeface="+mn-lt"/>
                <a:ea typeface="+mn-ea"/>
                <a:cs typeface="+mn-cs"/>
              </a:rPr>
              <a:t>skladovateľné palivo (nízka energetická hodnota pre daný objem)</a:t>
            </a:r>
          </a:p>
          <a:p>
            <a:r>
              <a:rPr lang="sk-SK" sz="2800" dirty="0" smtClean="0"/>
              <a:t>- </a:t>
            </a:r>
            <a:r>
              <a:rPr lang="sk-SK" sz="2800" i="1" dirty="0" smtClean="0"/>
              <a:t>pretlakové nádrže</a:t>
            </a:r>
            <a:r>
              <a:rPr lang="sk-SK" sz="2800" dirty="0" smtClean="0"/>
              <a:t> - </a:t>
            </a:r>
            <a:r>
              <a:rPr lang="sk-SK" sz="2800" dirty="0">
                <a:solidFill>
                  <a:schemeClr val="tx1"/>
                </a:solidFill>
                <a:latin typeface="+mn-lt"/>
                <a:ea typeface="+mn-ea"/>
                <a:cs typeface="+mn-cs"/>
              </a:rPr>
              <a:t>pohltí jednu </a:t>
            </a:r>
            <a:r>
              <a:rPr lang="sk-SK" sz="2800" dirty="0" smtClean="0">
                <a:solidFill>
                  <a:schemeClr val="tx1"/>
                </a:solidFill>
                <a:latin typeface="+mn-lt"/>
                <a:ea typeface="+mn-ea"/>
                <a:cs typeface="+mn-cs"/>
              </a:rPr>
              <a:t>až </a:t>
            </a:r>
            <a:r>
              <a:rPr lang="sk-SK" sz="2800" dirty="0">
                <a:solidFill>
                  <a:schemeClr val="tx1"/>
                </a:solidFill>
                <a:latin typeface="+mn-lt"/>
                <a:ea typeface="+mn-ea"/>
                <a:cs typeface="+mn-cs"/>
              </a:rPr>
              <a:t>dve pätiny energie</a:t>
            </a:r>
            <a:r>
              <a:rPr lang="sk-SK" sz="2800" dirty="0" smtClean="0">
                <a:solidFill>
                  <a:schemeClr val="tx1"/>
                </a:solidFill>
                <a:latin typeface="+mn-lt"/>
                <a:ea typeface="+mn-ea"/>
                <a:cs typeface="+mn-cs"/>
              </a:rPr>
              <a:t>, </a:t>
            </a:r>
            <a:r>
              <a:rPr lang="sk-SK" sz="2800" dirty="0">
                <a:solidFill>
                  <a:schemeClr val="tx1"/>
                </a:solidFill>
                <a:latin typeface="+mn-lt"/>
                <a:ea typeface="+mn-ea"/>
                <a:cs typeface="+mn-cs"/>
              </a:rPr>
              <a:t>ktorá je </a:t>
            </a:r>
            <a:r>
              <a:rPr lang="sk-SK" sz="2800" dirty="0" smtClean="0">
                <a:solidFill>
                  <a:schemeClr val="tx1"/>
                </a:solidFill>
                <a:latin typeface="+mn-lt"/>
                <a:ea typeface="+mn-ea"/>
                <a:cs typeface="+mn-cs"/>
              </a:rPr>
              <a:t>vo </a:t>
            </a:r>
            <a:r>
              <a:rPr lang="sk-SK" sz="2800" dirty="0">
                <a:solidFill>
                  <a:schemeClr val="tx1"/>
                </a:solidFill>
                <a:latin typeface="+mn-lt"/>
                <a:ea typeface="+mn-ea"/>
                <a:cs typeface="+mn-cs"/>
              </a:rPr>
              <a:t>vodíku </a:t>
            </a:r>
            <a:r>
              <a:rPr lang="sk-SK" sz="2800" dirty="0" smtClean="0">
                <a:solidFill>
                  <a:schemeClr val="tx1"/>
                </a:solidFill>
                <a:latin typeface="+mn-lt"/>
                <a:ea typeface="+mn-ea"/>
                <a:cs typeface="+mn-cs"/>
              </a:rPr>
              <a:t>uložená</a:t>
            </a:r>
          </a:p>
          <a:p>
            <a:r>
              <a:rPr lang="sk-SK" sz="2800" dirty="0" smtClean="0"/>
              <a:t>- </a:t>
            </a:r>
            <a:r>
              <a:rPr lang="sk-SK" sz="2800" i="1" dirty="0" smtClean="0"/>
              <a:t>metal-hydridové batérie</a:t>
            </a:r>
            <a:r>
              <a:rPr lang="sk-SK" sz="2800" dirty="0" smtClean="0"/>
              <a:t> – chemické viazanie na kov (piliny titánu a železa)</a:t>
            </a:r>
            <a:endParaRPr lang="sk-SK" sz="2800" dirty="0"/>
          </a:p>
        </p:txBody>
      </p:sp>
      <p:pic>
        <p:nvPicPr>
          <p:cNvPr id="1027" name="Picture 3"/>
          <p:cNvPicPr>
            <a:picLocks noChangeAspect="1" noChangeArrowheads="1"/>
          </p:cNvPicPr>
          <p:nvPr/>
        </p:nvPicPr>
        <p:blipFill>
          <a:blip r:embed="rId2"/>
          <a:srcRect/>
          <a:stretch>
            <a:fillRect/>
          </a:stretch>
        </p:blipFill>
        <p:spPr bwMode="auto">
          <a:xfrm>
            <a:off x="1357290" y="4500569"/>
            <a:ext cx="2643206" cy="2114565"/>
          </a:xfrm>
          <a:prstGeom prst="rect">
            <a:avLst/>
          </a:prstGeom>
          <a:noFill/>
          <a:ln w="38100">
            <a:solidFill>
              <a:schemeClr val="accent6">
                <a:lumMod val="75000"/>
              </a:schemeClr>
            </a:solid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857884" y="4000503"/>
            <a:ext cx="2286016" cy="2400317"/>
          </a:xfrm>
          <a:prstGeom prst="rect">
            <a:avLst/>
          </a:prstGeom>
          <a:ln>
            <a:noFill/>
          </a:ln>
          <a:effectLst>
            <a:softEdge rad="112500"/>
          </a:effectLst>
        </p:spPr>
      </p:pic>
    </p:spTree>
  </p:cSld>
  <p:clrMapOvr>
    <a:masterClrMapping/>
  </p:clrMapOvr>
  <p:transition advClick="0" advTm="700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Iné palivá</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a:ln>
            <a:solidFill>
              <a:schemeClr val="bg1"/>
            </a:solidFill>
          </a:ln>
        </p:spPr>
        <p:style>
          <a:lnRef idx="3">
            <a:schemeClr val="lt1"/>
          </a:lnRef>
          <a:fillRef idx="1">
            <a:schemeClr val="accent6"/>
          </a:fillRef>
          <a:effectRef idx="1">
            <a:schemeClr val="accent6"/>
          </a:effectRef>
          <a:fontRef idx="minor">
            <a:schemeClr val="lt1"/>
          </a:fontRef>
        </p:style>
        <p:txBody>
          <a:bodyPr/>
          <a:lstStyle/>
          <a:p>
            <a:r>
              <a:rPr lang="sk-SK" i="1" u="sng" dirty="0" smtClean="0"/>
              <a:t>Benzín:</a:t>
            </a:r>
            <a:r>
              <a:rPr lang="sk-SK" sz="2400" dirty="0" smtClean="0"/>
              <a:t> </a:t>
            </a:r>
            <a:r>
              <a:rPr lang="sk-SK" sz="2600" dirty="0" smtClean="0"/>
              <a:t>nebezpečné palivo, ale naučili sme sa ho bezpečne používať,  je toxický</a:t>
            </a:r>
          </a:p>
          <a:p>
            <a:r>
              <a:rPr lang="sk-SK" i="1" u="sng" dirty="0" smtClean="0"/>
              <a:t>Propán-bután (LPG):</a:t>
            </a:r>
            <a:r>
              <a:rPr lang="sk-SK" sz="2400" i="1" dirty="0" smtClean="0"/>
              <a:t> </a:t>
            </a:r>
            <a:r>
              <a:rPr lang="sk-SK" sz="2600" dirty="0" smtClean="0"/>
              <a:t>horí čistejšie ako benzín, motor vydrží viac a vyžaduje si menšie náklady na údržbu, nízka cena</a:t>
            </a:r>
          </a:p>
          <a:p>
            <a:r>
              <a:rPr lang="sk-SK" i="1" u="sng" dirty="0" smtClean="0"/>
              <a:t>Zemný plyn:</a:t>
            </a:r>
            <a:r>
              <a:rPr lang="sk-SK" sz="2400" dirty="0" smtClean="0"/>
              <a:t> </a:t>
            </a:r>
            <a:r>
              <a:rPr lang="sk-SK" sz="2600" dirty="0" smtClean="0"/>
              <a:t>nízke riziko požiaru, charakteristický, všeobecne nepríjemný zápach, ktorý je ľahko zistiteľný, veľmi obmedzený rozsah zápalnosti</a:t>
            </a:r>
          </a:p>
          <a:p>
            <a:endParaRPr lang="sk-SK" sz="2800" dirty="0"/>
          </a:p>
        </p:txBody>
      </p:sp>
    </p:spTree>
  </p:cSld>
  <p:clrMapOvr>
    <a:masterClrMapping/>
  </p:clrMapOvr>
  <p:transition advClick="0" advTm="700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sk-SK" b="1" dirty="0" smtClean="0">
                <a:ln w="11430"/>
                <a:solidFill>
                  <a:schemeClr val="accent6">
                    <a:lumMod val="75000"/>
                  </a:schemeClr>
                </a:solidFill>
                <a:effectLst>
                  <a:outerShdw blurRad="80000" dist="40000" dir="5040000" algn="tl">
                    <a:srgbClr val="000000">
                      <a:alpha val="30000"/>
                    </a:srgbClr>
                  </a:outerShdw>
                </a:effectLst>
              </a:rPr>
              <a:t>BIOpalivá a Elektromobily</a:t>
            </a:r>
            <a:endParaRPr lang="sk-SK" b="1" dirty="0">
              <a:ln w="11430"/>
              <a:solidFill>
                <a:schemeClr val="accent6">
                  <a:lumMod val="75000"/>
                </a:schemeClr>
              </a:solidFill>
              <a:effectLst>
                <a:outerShdw blurRad="80000" dist="40000" dir="5040000" algn="tl">
                  <a:srgbClr val="000000">
                    <a:alpha val="30000"/>
                  </a:srgbClr>
                </a:outerShdw>
              </a:effectLst>
            </a:endParaRPr>
          </a:p>
        </p:txBody>
      </p:sp>
      <p:sp>
        <p:nvSpPr>
          <p:cNvPr id="3" name="Zástupný symbol obsahu 2"/>
          <p:cNvSpPr>
            <a:spLocks noGrp="1"/>
          </p:cNvSpPr>
          <p:nvPr>
            <p:ph idx="1"/>
          </p:nvPr>
        </p:nvSpPr>
        <p:spPr>
          <a:xfrm>
            <a:off x="457200" y="1533525"/>
            <a:ext cx="8229600" cy="4824433"/>
          </a:xfrm>
        </p:spPr>
        <p:style>
          <a:lnRef idx="3">
            <a:schemeClr val="lt1"/>
          </a:lnRef>
          <a:fillRef idx="1">
            <a:schemeClr val="accent6"/>
          </a:fillRef>
          <a:effectRef idx="1">
            <a:schemeClr val="accent6"/>
          </a:effectRef>
          <a:fontRef idx="minor">
            <a:schemeClr val="lt1"/>
          </a:fontRef>
        </p:style>
        <p:txBody>
          <a:bodyPr>
            <a:normAutofit fontScale="92500"/>
          </a:bodyPr>
          <a:lstStyle/>
          <a:p>
            <a:r>
              <a:rPr lang="sk-SK" i="1" u="sng" dirty="0" smtClean="0"/>
              <a:t>Etanol:</a:t>
            </a:r>
            <a:r>
              <a:rPr lang="sk-SK" sz="2600" dirty="0" smtClean="0"/>
              <a:t> výroba - </a:t>
            </a:r>
            <a:r>
              <a:rPr lang="sk-SK" sz="2800" dirty="0" smtClean="0"/>
              <a:t>obilie, zemiaky, kukurica, cukrová trstina…(aj metanol</a:t>
            </a:r>
            <a:r>
              <a:rPr lang="cs-CZ" sz="2800" dirty="0" smtClean="0"/>
              <a:t>)</a:t>
            </a:r>
            <a:r>
              <a:rPr lang="sk-SK" sz="2800" dirty="0" smtClean="0"/>
              <a:t>, škodlivé výpary</a:t>
            </a:r>
          </a:p>
          <a:p>
            <a:r>
              <a:rPr lang="sk-SK" i="1" u="sng" dirty="0" smtClean="0"/>
              <a:t>Metanol</a:t>
            </a:r>
            <a:r>
              <a:rPr lang="sk-SK" dirty="0" smtClean="0"/>
              <a:t>:</a:t>
            </a:r>
            <a:r>
              <a:rPr lang="sk-SK" sz="2400" dirty="0" smtClean="0"/>
              <a:t> </a:t>
            </a:r>
            <a:r>
              <a:rPr lang="sk-SK" sz="2600" dirty="0" smtClean="0"/>
              <a:t>výroba - BIOmasa, zemný plyn, uhlie..., bezpečnejší ako benzín (menej prchavý, dá sa uhasiť vodou), neviditeľný plameň, toxický</a:t>
            </a:r>
          </a:p>
          <a:p>
            <a:r>
              <a:rPr lang="sk-SK" i="1" u="sng" dirty="0" smtClean="0"/>
              <a:t>BIOnafta:</a:t>
            </a:r>
            <a:r>
              <a:rPr lang="sk-SK" sz="2400" dirty="0" smtClean="0"/>
              <a:t> </a:t>
            </a:r>
            <a:r>
              <a:rPr lang="sk-SK" sz="2600" dirty="0" smtClean="0"/>
              <a:t>výroba - z viac ako 300 druhov rôznych rastlín, použitie čistého oleja – ťažkosti - upravuje sa esterifikáciou na metylester (MERO/RME)</a:t>
            </a:r>
          </a:p>
          <a:p>
            <a:r>
              <a:rPr lang="sk-SK" i="1" u="sng" dirty="0" smtClean="0"/>
              <a:t>Elektromobily:</a:t>
            </a:r>
            <a:r>
              <a:rPr lang="sk-SK" sz="2400" dirty="0" smtClean="0"/>
              <a:t> </a:t>
            </a:r>
            <a:r>
              <a:rPr lang="sk-SK" sz="2600" dirty="0" smtClean="0"/>
              <a:t>nulové emisie, vysoká účinnosť, krátky dojazd na jedno nabitie</a:t>
            </a:r>
            <a:endParaRPr lang="sk-SK" sz="2600" dirty="0"/>
          </a:p>
        </p:txBody>
      </p:sp>
    </p:spTree>
  </p:cSld>
  <p:clrMapOvr>
    <a:masterClrMapping/>
  </p:clrMapOvr>
  <p:transition advClick="0" advTm="700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sz="3600" b="1" dirty="0" smtClean="0">
                <a:ln w="11430"/>
                <a:solidFill>
                  <a:schemeClr val="accent6">
                    <a:lumMod val="75000"/>
                  </a:schemeClr>
                </a:solidFill>
                <a:effectLst>
                  <a:outerShdw blurRad="80000" dist="40000" dir="5040000" algn="tl">
                    <a:srgbClr val="000000">
                      <a:alpha val="30000"/>
                    </a:srgbClr>
                  </a:outerShdw>
                </a:effectLst>
              </a:rPr>
              <a:t>Ne</a:t>
            </a:r>
            <a:r>
              <a:rPr lang="sk-SK" sz="3600" b="1" dirty="0" smtClean="0">
                <a:ln w="11430"/>
                <a:solidFill>
                  <a:schemeClr val="accent6">
                    <a:lumMod val="75000"/>
                  </a:schemeClr>
                </a:solidFill>
                <a:effectLst>
                  <a:outerShdw blurRad="80000" dist="40000" dir="5040000" algn="tl">
                    <a:srgbClr val="000000">
                      <a:alpha val="30000"/>
                    </a:srgbClr>
                  </a:outerShdw>
                </a:effectLst>
              </a:rPr>
              <a:t>šťastie vzducholode Hindenburg</a:t>
            </a:r>
          </a:p>
        </p:txBody>
      </p:sp>
      <p:sp>
        <p:nvSpPr>
          <p:cNvPr id="2051" name="Zástupný symbol obsahu 2"/>
          <p:cNvSpPr>
            <a:spLocks noGrp="1"/>
          </p:cNvSpPr>
          <p:nvPr>
            <p:ph idx="1"/>
          </p:nvPr>
        </p:nvSpPr>
        <p:spPr/>
        <p:style>
          <a:lnRef idx="3">
            <a:schemeClr val="lt1"/>
          </a:lnRef>
          <a:fillRef idx="1">
            <a:schemeClr val="accent6"/>
          </a:fillRef>
          <a:effectRef idx="1">
            <a:schemeClr val="accent6"/>
          </a:effectRef>
          <a:fontRef idx="minor">
            <a:schemeClr val="lt1"/>
          </a:fontRef>
        </p:style>
        <p:txBody>
          <a:bodyPr/>
          <a:lstStyle/>
          <a:p>
            <a:pPr eaLnBrk="1" hangingPunct="1"/>
            <a:r>
              <a:rPr lang="sk-SK" sz="2000" dirty="0" smtClean="0"/>
              <a:t>Vzducholoď LZ – 129 HINDEBURG bola v tých časoch jednou z najväčších vzducholodí na svete. Len jej objem 200 000m</a:t>
            </a:r>
            <a:r>
              <a:rPr lang="sk-SK" sz="2000" baseline="30000" dirty="0" smtClean="0"/>
              <a:t>3 </a:t>
            </a:r>
            <a:r>
              <a:rPr lang="sk-SK" sz="2000" dirty="0" smtClean="0"/>
              <a:t>a dĺžka 245m boli na tie časy nepredstaviteľné.</a:t>
            </a:r>
          </a:p>
          <a:p>
            <a:pPr eaLnBrk="1" hangingPunct="1"/>
            <a:r>
              <a:rPr lang="sk-SK" sz="2000" dirty="0" smtClean="0"/>
              <a:t>Hindenburg:	- pomenovaný po Paulovovi von Hindenburgovi </a:t>
            </a:r>
            <a:r>
              <a:rPr lang="en-US" sz="2000" dirty="0" smtClean="0"/>
              <a:t>(</a:t>
            </a:r>
            <a:r>
              <a:rPr lang="sk-SK" sz="2000" dirty="0" smtClean="0"/>
              <a:t>ríšsky 		  prezident</a:t>
            </a:r>
            <a:r>
              <a:rPr lang="en-US" sz="2000" dirty="0" smtClean="0"/>
              <a:t>)</a:t>
            </a:r>
            <a:endParaRPr lang="sk-SK" sz="2000" dirty="0" smtClean="0"/>
          </a:p>
          <a:p>
            <a:pPr eaLnBrk="1" hangingPunct="1">
              <a:buFont typeface="Arial" charset="0"/>
              <a:buNone/>
            </a:pPr>
            <a:r>
              <a:rPr lang="sk-SK" sz="2000" dirty="0" smtClean="0"/>
              <a:t>			- najluxusnejší dopravný prostriedok 30. rokov 20. 		  storočia</a:t>
            </a:r>
          </a:p>
          <a:p>
            <a:pPr eaLnBrk="1" hangingPunct="1">
              <a:buFont typeface="Arial" charset="0"/>
              <a:buNone/>
            </a:pPr>
            <a:r>
              <a:rPr lang="sk-SK" sz="2000" dirty="0" smtClean="0"/>
              <a:t>			- mal uskutočniť až 18 zaoceánskych letov</a:t>
            </a:r>
          </a:p>
          <a:p>
            <a:pPr eaLnBrk="1" hangingPunct="1">
              <a:buFont typeface="Arial" charset="0"/>
              <a:buNone/>
            </a:pPr>
            <a:r>
              <a:rPr lang="sk-SK" sz="2000" dirty="0" smtClean="0"/>
              <a:t>			- uniesol až 133 ľudí (aj s posádkou) </a:t>
            </a:r>
            <a:endParaRPr lang="sk-SK" sz="2000" b="1" dirty="0" smtClean="0"/>
          </a:p>
        </p:txBody>
      </p:sp>
      <p:pic>
        <p:nvPicPr>
          <p:cNvPr id="4" name="Obrázok 3" descr="Hindenburg.jpg"/>
          <p:cNvPicPr>
            <a:picLocks noChangeAspect="1"/>
          </p:cNvPicPr>
          <p:nvPr/>
        </p:nvPicPr>
        <p:blipFill>
          <a:blip r:embed="rId2"/>
          <a:stretch>
            <a:fillRect/>
          </a:stretch>
        </p:blipFill>
        <p:spPr>
          <a:xfrm>
            <a:off x="3786182" y="4627563"/>
            <a:ext cx="4535487" cy="2230437"/>
          </a:xfrm>
          <a:prstGeom prst="ellipse">
            <a:avLst/>
          </a:prstGeom>
          <a:ln>
            <a:noFill/>
          </a:ln>
          <a:effectLst>
            <a:softEdge rad="112500"/>
          </a:effectLst>
        </p:spPr>
      </p:pic>
    </p:spTree>
  </p:cSld>
  <p:clrMapOvr>
    <a:masterClrMapping/>
  </p:clrMapOvr>
  <p:transition advClick="0" advTm="700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sk-SK" b="1" dirty="0" smtClean="0">
                <a:ln w="11430"/>
                <a:solidFill>
                  <a:schemeClr val="accent6">
                    <a:lumMod val="75000"/>
                  </a:schemeClr>
                </a:solidFill>
                <a:effectLst>
                  <a:outerShdw blurRad="80000" dist="40000" dir="5040000" algn="tl">
                    <a:srgbClr val="000000">
                      <a:alpha val="30000"/>
                    </a:srgbClr>
                  </a:outerShdw>
                </a:effectLst>
              </a:rPr>
              <a:t>Priebeh havárie</a:t>
            </a:r>
            <a:br>
              <a:rPr lang="sk-SK" b="1" dirty="0" smtClean="0">
                <a:ln w="11430"/>
                <a:solidFill>
                  <a:schemeClr val="accent6">
                    <a:lumMod val="75000"/>
                  </a:schemeClr>
                </a:solidFill>
                <a:effectLst>
                  <a:outerShdw blurRad="80000" dist="40000" dir="5040000" algn="tl">
                    <a:srgbClr val="000000">
                      <a:alpha val="30000"/>
                    </a:srgbClr>
                  </a:outerShdw>
                </a:effectLst>
              </a:rPr>
            </a:br>
            <a:r>
              <a:rPr lang="en-US" sz="2000" b="1" dirty="0" smtClean="0">
                <a:ln w="11430"/>
                <a:solidFill>
                  <a:schemeClr val="accent6">
                    <a:lumMod val="75000"/>
                  </a:schemeClr>
                </a:solidFill>
                <a:effectLst>
                  <a:outerShdw blurRad="80000" dist="40000" dir="5040000" algn="tl">
                    <a:srgbClr val="000000">
                      <a:alpha val="30000"/>
                    </a:srgbClr>
                  </a:outerShdw>
                </a:effectLst>
              </a:rPr>
              <a:t>( </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rPr>
              <a:t>http://www.youtube.com/watch?v=F54rqDh2mWA</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smtClean="0">
                <a:ln w="11430"/>
                <a:solidFill>
                  <a:schemeClr val="accent6">
                    <a:lumMod val="75000"/>
                  </a:schemeClr>
                </a:solidFill>
                <a:effectLst>
                  <a:outerShdw blurRad="80000" dist="40000" dir="5040000" algn="tl">
                    <a:srgbClr val="000000">
                      <a:alpha val="30000"/>
                    </a:srgbClr>
                  </a:outerShdw>
                </a:effectLst>
              </a:rPr>
              <a:t>)</a:t>
            </a:r>
            <a:endParaRPr lang="sk-SK" sz="2000" b="1" dirty="0" smtClean="0">
              <a:ln w="11430"/>
              <a:solidFill>
                <a:schemeClr val="accent6">
                  <a:lumMod val="75000"/>
                </a:schemeClr>
              </a:solidFill>
              <a:effectLst>
                <a:outerShdw blurRad="80000" dist="40000" dir="5040000" algn="tl">
                  <a:srgbClr val="000000">
                    <a:alpha val="30000"/>
                  </a:srgbClr>
                </a:outerShdw>
              </a:effectLst>
            </a:endParaRPr>
          </a:p>
        </p:txBody>
      </p:sp>
      <p:sp>
        <p:nvSpPr>
          <p:cNvPr id="3075" name="Zástupný symbol obsahu 2"/>
          <p:cNvSpPr>
            <a:spLocks noGrp="1"/>
          </p:cNvSpPr>
          <p:nvPr>
            <p:ph idx="1"/>
          </p:nvPr>
        </p:nvSpPr>
        <p:spPr/>
        <p:style>
          <a:lnRef idx="3">
            <a:schemeClr val="lt1"/>
          </a:lnRef>
          <a:fillRef idx="1">
            <a:schemeClr val="accent6"/>
          </a:fillRef>
          <a:effectRef idx="1">
            <a:schemeClr val="accent6"/>
          </a:effectRef>
          <a:fontRef idx="minor">
            <a:schemeClr val="lt1"/>
          </a:fontRef>
        </p:style>
        <p:txBody>
          <a:bodyPr/>
          <a:lstStyle/>
          <a:p>
            <a:pPr eaLnBrk="1" hangingPunct="1"/>
            <a:r>
              <a:rPr lang="sk-SK" sz="2000" b="1" dirty="0" smtClean="0"/>
              <a:t>6. mája 1937 </a:t>
            </a:r>
            <a:r>
              <a:rPr lang="sk-SK" sz="2000" dirty="0" smtClean="0"/>
              <a:t>sa HINDENBURG v podvečerných hodinách priblížil ku základni pri Lakehurst (New Jersey), kde mal pristáť. Pri pristávaní posádka vzducholode začala spúšťať na zem laná, ktoré mal pozemný personál pripútať ku KOTVOVÉMU STOŽIARU.</a:t>
            </a:r>
          </a:p>
          <a:p>
            <a:pPr eaLnBrk="1" hangingPunct="1"/>
            <a:r>
              <a:rPr lang="sk-SK" sz="2000" dirty="0" smtClean="0"/>
              <a:t>vo výške asi 60m nad zemou vypukol v zadnej časti lode požiar, následne </a:t>
            </a:r>
            <a:r>
              <a:rPr lang="sk-SK" sz="2000" b="1" dirty="0" smtClean="0"/>
              <a:t>výbuch vodíka </a:t>
            </a:r>
            <a:r>
              <a:rPr lang="sk-SK" sz="2000" dirty="0" smtClean="0"/>
              <a:t>a</a:t>
            </a:r>
            <a:r>
              <a:rPr lang="sk-SK" sz="2000" b="1" dirty="0" smtClean="0"/>
              <a:t> </a:t>
            </a:r>
            <a:r>
              <a:rPr lang="sk-SK" sz="2000" dirty="0" smtClean="0"/>
              <a:t>v priebehu </a:t>
            </a:r>
            <a:r>
              <a:rPr lang="sk-SK" sz="2000" b="1" dirty="0" smtClean="0"/>
              <a:t>34 sekúnd </a:t>
            </a:r>
            <a:r>
              <a:rPr lang="sk-SK" sz="2000" dirty="0" smtClean="0"/>
              <a:t>bola celá vzducholoď v plameňoch. </a:t>
            </a:r>
          </a:p>
          <a:p>
            <a:pPr eaLnBrk="1" hangingPunct="1"/>
            <a:r>
              <a:rPr lang="sk-SK" sz="2000" dirty="0" smtClean="0"/>
              <a:t>na palube bolo vtom okamihu 97 osôb z ktorých 35 katastrofu neprežilo </a:t>
            </a:r>
          </a:p>
        </p:txBody>
      </p:sp>
      <p:pic>
        <p:nvPicPr>
          <p:cNvPr id="4" name="Obrázok 3" descr="hindenburg.gif"/>
          <p:cNvPicPr>
            <a:picLocks noChangeAspect="1"/>
          </p:cNvPicPr>
          <p:nvPr/>
        </p:nvPicPr>
        <p:blipFill>
          <a:blip r:embed="rId3"/>
          <a:stretch>
            <a:fillRect/>
          </a:stretch>
        </p:blipFill>
        <p:spPr>
          <a:xfrm>
            <a:off x="5072066" y="4197332"/>
            <a:ext cx="3429024" cy="2660668"/>
          </a:xfrm>
          <a:prstGeom prst="rect">
            <a:avLst/>
          </a:prstGeom>
          <a:ln>
            <a:noFill/>
          </a:ln>
          <a:effectLst>
            <a:softEdge rad="112500"/>
          </a:effectLst>
        </p:spPr>
      </p:pic>
      <p:pic>
        <p:nvPicPr>
          <p:cNvPr id="3" name="Picture 3"/>
          <p:cNvPicPr>
            <a:picLocks noChangeAspect="1" noChangeArrowheads="1"/>
          </p:cNvPicPr>
          <p:nvPr/>
        </p:nvPicPr>
        <p:blipFill>
          <a:blip r:embed="rId4"/>
          <a:srcRect/>
          <a:stretch>
            <a:fillRect/>
          </a:stretch>
        </p:blipFill>
        <p:spPr bwMode="auto">
          <a:xfrm>
            <a:off x="714348" y="4714884"/>
            <a:ext cx="4104291" cy="180022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advTm="700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428596" y="142852"/>
            <a:ext cx="8229600" cy="1214446"/>
          </a:xfrm>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sk-SK" b="1" dirty="0" smtClean="0">
                <a:ln w="11430"/>
                <a:solidFill>
                  <a:schemeClr val="accent6">
                    <a:lumMod val="75000"/>
                  </a:schemeClr>
                </a:solidFill>
                <a:effectLst>
                  <a:outerShdw blurRad="80000" dist="40000" dir="5040000" algn="tl">
                    <a:srgbClr val="000000">
                      <a:alpha val="30000"/>
                    </a:srgbClr>
                  </a:outerShdw>
                </a:effectLst>
              </a:rPr>
              <a:t>Príčiny nehody</a:t>
            </a:r>
          </a:p>
        </p:txBody>
      </p:sp>
      <p:sp>
        <p:nvSpPr>
          <p:cNvPr id="4099" name="Zástupný symbol obsahu 2"/>
          <p:cNvSpPr>
            <a:spLocks noGrp="1"/>
          </p:cNvSpPr>
          <p:nvPr>
            <p:ph idx="1"/>
          </p:nvPr>
        </p:nvSpPr>
        <p:spPr>
          <a:xfrm>
            <a:off x="457200" y="1533525"/>
            <a:ext cx="8229600" cy="4824433"/>
          </a:xfrm>
        </p:spPr>
        <p:style>
          <a:lnRef idx="3">
            <a:schemeClr val="lt1"/>
          </a:lnRef>
          <a:fillRef idx="1">
            <a:schemeClr val="accent6"/>
          </a:fillRef>
          <a:effectRef idx="1">
            <a:schemeClr val="accent6"/>
          </a:effectRef>
          <a:fontRef idx="minor">
            <a:schemeClr val="lt1"/>
          </a:fontRef>
        </p:style>
        <p:txBody>
          <a:bodyPr/>
          <a:lstStyle/>
          <a:p>
            <a:pPr eaLnBrk="1" hangingPunct="1"/>
            <a:r>
              <a:rPr lang="sk-SK" sz="2000" dirty="0" smtClean="0"/>
              <a:t>požiar spôsobila iskra, ktorá vznikla z nahromadenej statickej elektriny. </a:t>
            </a:r>
          </a:p>
          <a:p>
            <a:pPr eaLnBrk="1" hangingPunct="1"/>
            <a:r>
              <a:rPr lang="sk-SK" sz="2000" dirty="0" smtClean="0"/>
              <a:t>Hindenburg totiž nebol konštruovaný na to, aby sa na ňom mohol elektrický náboj voľne rozprestierať, a taktiež poťah bol od hliníkovej kostry oddelený nevodivými lanami.</a:t>
            </a:r>
          </a:p>
          <a:p>
            <a:pPr eaLnBrk="1" hangingPunct="1"/>
            <a:r>
              <a:rPr lang="sk-SK" sz="2000" dirty="0" smtClean="0"/>
              <a:t> vzducholoď pri lete prešla cez front, kde kotviace laná zvlhli a stali sa vodivými. </a:t>
            </a:r>
          </a:p>
          <a:p>
            <a:pPr eaLnBrk="1" hangingPunct="1"/>
            <a:r>
              <a:rPr lang="sk-SK" sz="2000" dirty="0" smtClean="0"/>
              <a:t>pri trení povrchu vzducholode o vzduch na ňom vznikol elektrický náboj. </a:t>
            </a:r>
          </a:p>
          <a:p>
            <a:pPr eaLnBrk="1" hangingPunct="1"/>
            <a:r>
              <a:rPr lang="sk-SK" sz="2000" dirty="0" smtClean="0"/>
              <a:t>vo chvíli, keď sa kotviace laná pripojené ku kostre dotkli zeme, došlo k uzemneniu celej hliníkovej kostry. </a:t>
            </a:r>
          </a:p>
          <a:p>
            <a:pPr eaLnBrk="1" hangingPunct="1"/>
            <a:r>
              <a:rPr lang="sk-SK" sz="2000" dirty="0" smtClean="0"/>
              <a:t>tým vznikol medzi poťahom a kostrou elektrický výboj</a:t>
            </a:r>
          </a:p>
          <a:p>
            <a:pPr eaLnBrk="1" hangingPunct="1"/>
            <a:r>
              <a:rPr lang="sk-SK" sz="2000" dirty="0" smtClean="0"/>
              <a:t>následne došlo k výbuchu vodíka, ktorý je v zlúčeninách so vzduchom veľmi výbušný </a:t>
            </a:r>
          </a:p>
        </p:txBody>
      </p:sp>
    </p:spTree>
  </p:cSld>
  <p:clrMapOvr>
    <a:masterClrMapping/>
  </p:clrMapOvr>
  <p:transition advClick="0" advTm="700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sk-SK" b="1" dirty="0" smtClean="0">
                <a:ln w="11430"/>
                <a:solidFill>
                  <a:schemeClr val="accent6">
                    <a:lumMod val="75000"/>
                  </a:schemeClr>
                </a:solidFill>
                <a:effectLst>
                  <a:outerShdw blurRad="80000" dist="40000" dir="5040000" algn="tl">
                    <a:srgbClr val="000000">
                      <a:alpha val="30000"/>
                    </a:srgbClr>
                  </a:outerShdw>
                </a:effectLst>
              </a:rPr>
              <a:t>Dôsledky nehody</a:t>
            </a:r>
          </a:p>
        </p:txBody>
      </p:sp>
      <p:sp>
        <p:nvSpPr>
          <p:cNvPr id="5123" name="Rectangle 3"/>
          <p:cNvSpPr>
            <a:spLocks noGrp="1"/>
          </p:cNvSpPr>
          <p:nvPr>
            <p:ph type="body" idx="1"/>
          </p:nvPr>
        </p:nvSpPr>
        <p:spPr/>
        <p:style>
          <a:lnRef idx="3">
            <a:schemeClr val="lt1"/>
          </a:lnRef>
          <a:fillRef idx="1">
            <a:schemeClr val="accent6"/>
          </a:fillRef>
          <a:effectRef idx="1">
            <a:schemeClr val="accent6"/>
          </a:effectRef>
          <a:fontRef idx="minor">
            <a:schemeClr val="lt1"/>
          </a:fontRef>
        </p:style>
        <p:txBody>
          <a:bodyPr/>
          <a:lstStyle/>
          <a:p>
            <a:pPr eaLnBrk="1" hangingPunct="1"/>
            <a:r>
              <a:rPr lang="sk-SK" sz="2000" dirty="0" smtClean="0"/>
              <a:t>nehody vzducholodí aj predtým, ale Zepellin bol vždy pozoruhodne bezpečný </a:t>
            </a:r>
            <a:r>
              <a:rPr lang="en-US" sz="2000" dirty="0" smtClean="0"/>
              <a:t>(</a:t>
            </a:r>
            <a:r>
              <a:rPr lang="sk-SK" sz="2000" dirty="0" smtClean="0"/>
              <a:t>nalietaných 1,6 mil. km, prepravených 12 000 pasažierov</a:t>
            </a:r>
            <a:r>
              <a:rPr lang="en-US" sz="2000" dirty="0" smtClean="0"/>
              <a:t>) </a:t>
            </a:r>
            <a:endParaRPr lang="sk-SK" sz="2000" dirty="0" smtClean="0"/>
          </a:p>
          <a:p>
            <a:pPr eaLnBrk="1" hangingPunct="1"/>
            <a:r>
              <a:rPr lang="sk-SK" sz="2000" dirty="0" smtClean="0"/>
              <a:t>negatívny komentár a filmové zábery z miesta nehody vyvolali veľké obavy a negatívnu publicitu</a:t>
            </a:r>
          </a:p>
          <a:p>
            <a:pPr eaLnBrk="1" hangingPunct="1"/>
            <a:r>
              <a:rPr lang="sk-SK" sz="2000" dirty="0" smtClean="0"/>
              <a:t>koniec dopravy prostredníctvom vzducholodí</a:t>
            </a:r>
          </a:p>
          <a:p>
            <a:pPr eaLnBrk="1" hangingPunct="1"/>
            <a:endParaRPr lang="sk-SK" sz="2000" dirty="0" smtClean="0"/>
          </a:p>
          <a:p>
            <a:pPr eaLnBrk="1" hangingPunct="1">
              <a:buFont typeface="Arial" charset="0"/>
              <a:buNone/>
            </a:pPr>
            <a:endParaRPr lang="sk-SK" sz="2800" dirty="0" smtClean="0"/>
          </a:p>
          <a:p>
            <a:pPr eaLnBrk="1" hangingPunct="1"/>
            <a:endParaRPr lang="sk-SK" sz="2000" dirty="0" smtClean="0"/>
          </a:p>
          <a:p>
            <a:pPr eaLnBrk="1" hangingPunct="1"/>
            <a:endParaRPr lang="sk-SK" sz="2000" dirty="0" smtClean="0"/>
          </a:p>
        </p:txBody>
      </p:sp>
      <p:pic>
        <p:nvPicPr>
          <p:cNvPr id="2050" name="Picture 2"/>
          <p:cNvPicPr>
            <a:picLocks noChangeAspect="1" noChangeArrowheads="1"/>
          </p:cNvPicPr>
          <p:nvPr/>
        </p:nvPicPr>
        <p:blipFill>
          <a:blip r:embed="rId2"/>
          <a:srcRect/>
          <a:stretch>
            <a:fillRect/>
          </a:stretch>
        </p:blipFill>
        <p:spPr bwMode="auto">
          <a:xfrm>
            <a:off x="4572000" y="3714752"/>
            <a:ext cx="4286250" cy="291465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advTm="700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a:xfrm>
            <a:off x="457200" y="1533525"/>
            <a:ext cx="4757742" cy="4487863"/>
          </a:xfrm>
          <a:ln w="38100">
            <a:solidFill>
              <a:schemeClr val="accent6">
                <a:lumMod val="75000"/>
              </a:schemeClr>
            </a:solidFill>
          </a:ln>
        </p:spPr>
        <p:style>
          <a:lnRef idx="0">
            <a:schemeClr val="accent4"/>
          </a:lnRef>
          <a:fillRef idx="1003">
            <a:schemeClr val="dk1"/>
          </a:fillRef>
          <a:effectRef idx="3">
            <a:schemeClr val="accent4"/>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sk-SK" b="1" dirty="0" smtClean="0">
                <a:ln w="11430"/>
                <a:solidFill>
                  <a:schemeClr val="accent6">
                    <a:lumMod val="75000"/>
                  </a:schemeClr>
                </a:solidFill>
                <a:effectLst>
                  <a:outerShdw blurRad="80000" dist="40000" dir="5040000" algn="tl">
                    <a:srgbClr val="000000">
                      <a:alpha val="30000"/>
                    </a:srgbClr>
                  </a:outerShdw>
                </a:effectLst>
              </a:rPr>
              <a:t>	Ešte raz Vám ďakujem za Vašu pozornosť a chcem sa poďakovať aj môjmu tímu: </a:t>
            </a:r>
            <a:r>
              <a:rPr lang="sk-SK" b="1" i="1" dirty="0" smtClean="0">
                <a:ln w="11430"/>
                <a:solidFill>
                  <a:schemeClr val="accent6">
                    <a:lumMod val="75000"/>
                  </a:schemeClr>
                </a:solidFill>
                <a:effectLst>
                  <a:outerShdw blurRad="80000" dist="40000" dir="5040000" algn="tl">
                    <a:srgbClr val="000000">
                      <a:alpha val="30000"/>
                    </a:srgbClr>
                  </a:outerShdw>
                </a:effectLst>
              </a:rPr>
              <a:t>Juraj Dziak, Patrik Kalafut, Silvia Kovalčíková, Štefan Kubini a Roman Mikita z 1.B</a:t>
            </a:r>
            <a:endParaRPr lang="sk-SK" b="1" i="1" dirty="0">
              <a:ln w="11430"/>
              <a:solidFill>
                <a:schemeClr val="accent6">
                  <a:lumMod val="75000"/>
                </a:schemeClr>
              </a:solidFill>
              <a:effectLst>
                <a:outerShdw blurRad="80000" dist="40000" dir="5040000" algn="tl">
                  <a:srgbClr val="000000">
                    <a:alpha val="30000"/>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flipH="1">
            <a:off x="5786446" y="1928802"/>
            <a:ext cx="2646074" cy="3361760"/>
          </a:xfrm>
          <a:prstGeom prst="rect">
            <a:avLst/>
          </a:prstGeom>
          <a:noFill/>
          <a:ln w="38100">
            <a:solidFill>
              <a:schemeClr val="accent6">
                <a:lumMod val="75000"/>
              </a:schemeClr>
            </a:solidFill>
            <a:miter lim="800000"/>
            <a:headEnd/>
            <a:tailEnd/>
          </a:ln>
          <a:effectLst/>
        </p:spPr>
      </p:pic>
    </p:spTree>
  </p:cSld>
  <p:clrMapOvr>
    <a:masterClrMapping/>
  </p:clrMapOvr>
  <p:transition advClick="0" advTm="700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14282" y="214290"/>
            <a:ext cx="8458200" cy="1571636"/>
          </a:xfrm>
        </p:spPr>
        <p:txBody>
          <a:bodyPr>
            <a:noAutofit/>
          </a:bodyPr>
          <a:lstStyle/>
          <a:p>
            <a:pPr algn="ctr"/>
            <a:r>
              <a:rPr lang="sk-SK" sz="5400" dirty="0" smtClean="0">
                <a:latin typeface="Forte" pitchFamily="66" charset="0"/>
              </a:rPr>
              <a:t/>
            </a:r>
            <a:br>
              <a:rPr lang="sk-SK" sz="5400" dirty="0" smtClean="0">
                <a:latin typeface="Forte" pitchFamily="66" charset="0"/>
              </a:rPr>
            </a:br>
            <a:r>
              <a:rPr lang="sk-SK" sz="5400" dirty="0" smtClean="0">
                <a:latin typeface="Forte" pitchFamily="66" charset="0"/>
              </a:rPr>
              <a:t>Vodíkový školský autobus</a:t>
            </a:r>
            <a:endParaRPr lang="sk-SK" sz="5400" dirty="0">
              <a:latin typeface="Forte" pitchFamily="66" charset="0"/>
            </a:endParaRPr>
          </a:p>
        </p:txBody>
      </p:sp>
      <p:sp>
        <p:nvSpPr>
          <p:cNvPr id="3" name="Podnadpis 2"/>
          <p:cNvSpPr>
            <a:spLocks noGrp="1"/>
          </p:cNvSpPr>
          <p:nvPr>
            <p:ph type="subTitle" idx="1"/>
          </p:nvPr>
        </p:nvSpPr>
        <p:spPr>
          <a:xfrm>
            <a:off x="285720" y="1785926"/>
            <a:ext cx="4953000" cy="1357322"/>
          </a:xfrm>
        </p:spPr>
        <p:txBody>
          <a:bodyPr>
            <a:noAutofit/>
          </a:bodyPr>
          <a:lstStyle/>
          <a:p>
            <a:pPr algn="ctr"/>
            <a:r>
              <a:rPr lang="sk-SK" sz="3600" b="1" dirty="0" smtClean="0">
                <a:solidFill>
                  <a:schemeClr val="accent2">
                    <a:lumMod val="60000"/>
                    <a:lumOff val="40000"/>
                  </a:schemeClr>
                </a:solidFill>
                <a:latin typeface="Arial CE" pitchFamily="34" charset="-18"/>
              </a:rPr>
              <a:t>Šetrnejší a účinnejší spôsob dopravy!</a:t>
            </a:r>
          </a:p>
        </p:txBody>
      </p:sp>
      <p:pic>
        <p:nvPicPr>
          <p:cNvPr id="13314" name="Picture 2" descr="http://www.accountability-central.com/fileadmin/_temp_/School_20Bus_20-_20Cartoon_207.gif"/>
          <p:cNvPicPr>
            <a:picLocks noChangeAspect="1" noChangeArrowheads="1"/>
          </p:cNvPicPr>
          <p:nvPr/>
        </p:nvPicPr>
        <p:blipFill>
          <a:blip r:embed="rId2"/>
          <a:srcRect/>
          <a:stretch>
            <a:fillRect/>
          </a:stretch>
        </p:blipFill>
        <p:spPr bwMode="auto">
          <a:xfrm>
            <a:off x="1571604" y="4000504"/>
            <a:ext cx="2525984" cy="2647928"/>
          </a:xfrm>
          <a:prstGeom prst="rect">
            <a:avLst/>
          </a:prstGeom>
          <a:noFill/>
        </p:spPr>
      </p:pic>
      <p:pic>
        <p:nvPicPr>
          <p:cNvPr id="9220" name="Picture 4" descr="http://www.spvd.cz/cz/louny/louny/20041027_luvr_ekobus.jpg"/>
          <p:cNvPicPr>
            <a:picLocks noChangeAspect="1" noChangeArrowheads="1"/>
          </p:cNvPicPr>
          <p:nvPr/>
        </p:nvPicPr>
        <p:blipFill>
          <a:blip r:embed="rId3"/>
          <a:srcRect/>
          <a:stretch>
            <a:fillRect/>
          </a:stretch>
        </p:blipFill>
        <p:spPr bwMode="auto">
          <a:xfrm>
            <a:off x="4286248" y="3000372"/>
            <a:ext cx="4643438" cy="3482579"/>
          </a:xfrm>
          <a:prstGeom prst="rect">
            <a:avLst/>
          </a:prstGeom>
          <a:noFill/>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dátumu 2"/>
          <p:cNvSpPr>
            <a:spLocks noGrp="1"/>
          </p:cNvSpPr>
          <p:nvPr>
            <p:ph type="dt" sz="half" idx="10"/>
          </p:nvPr>
        </p:nvSpPr>
        <p:spPr>
          <a:xfrm>
            <a:off x="6643702" y="6357958"/>
            <a:ext cx="1920240" cy="365760"/>
          </a:xfrm>
        </p:spPr>
        <p:txBody>
          <a:bodyPr/>
          <a:lstStyle/>
          <a:p>
            <a:fld id="{800DB03B-9E91-409A-84DF-776537BDA0DE}" type="datetime1">
              <a:rPr lang="cs-CZ" smtClean="0"/>
              <a:pPr/>
              <a:t>25.6.2009</a:t>
            </a:fld>
            <a:endParaRPr lang="cs-CZ" dirty="0"/>
          </a:p>
        </p:txBody>
      </p:sp>
      <p:sp>
        <p:nvSpPr>
          <p:cNvPr id="4" name="Zástupný symbol päty 3"/>
          <p:cNvSpPr>
            <a:spLocks noGrp="1"/>
          </p:cNvSpPr>
          <p:nvPr>
            <p:ph type="ftr" sz="quarter" idx="11"/>
          </p:nvPr>
        </p:nvSpPr>
        <p:spPr>
          <a:xfrm>
            <a:off x="3643306" y="6429396"/>
            <a:ext cx="3000396" cy="428604"/>
          </a:xfrm>
        </p:spPr>
        <p:txBody>
          <a:bodyPr/>
          <a:lstStyle/>
          <a:p>
            <a:r>
              <a:rPr lang="sk-SK" dirty="0" smtClean="0"/>
              <a:t>Výskumný tím pána Šikovného</a:t>
            </a:r>
          </a:p>
          <a:p>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pic>
        <p:nvPicPr>
          <p:cNvPr id="6" name="Obrázok 5" descr="elektrolyza6_9_07-11m.jpg"/>
          <p:cNvPicPr>
            <a:picLocks noChangeAspect="1"/>
          </p:cNvPicPr>
          <p:nvPr/>
        </p:nvPicPr>
        <p:blipFill>
          <a:blip r:embed="rId3"/>
          <a:srcRect t="12748" r="2173"/>
          <a:stretch>
            <a:fillRect/>
          </a:stretch>
        </p:blipFill>
        <p:spPr>
          <a:xfrm>
            <a:off x="4572000" y="3643314"/>
            <a:ext cx="4286280" cy="2933697"/>
          </a:xfrm>
          <a:prstGeom prst="rect">
            <a:avLst/>
          </a:prstGeom>
          <a:ln>
            <a:noFill/>
          </a:ln>
          <a:effectLst>
            <a:softEdge rad="112500"/>
          </a:effectLst>
        </p:spPr>
      </p:pic>
      <p:sp>
        <p:nvSpPr>
          <p:cNvPr id="2" name="Zástupný symbol obsahu 1"/>
          <p:cNvSpPr>
            <a:spLocks noGrp="1"/>
          </p:cNvSpPr>
          <p:nvPr>
            <p:ph idx="1"/>
          </p:nvPr>
        </p:nvSpPr>
        <p:spPr/>
        <p:txBody>
          <a:bodyPr>
            <a:normAutofit/>
          </a:bodyPr>
          <a:lstStyle/>
          <a:p>
            <a:pPr>
              <a:buNone/>
            </a:pPr>
            <a:r>
              <a:rPr lang="sk-SK" sz="2400" b="1" i="1" u="sng" dirty="0" smtClean="0">
                <a:solidFill>
                  <a:srgbClr val="FFC000"/>
                </a:solidFill>
              </a:rPr>
              <a:t>Elektrolyzér a jeho časti</a:t>
            </a:r>
          </a:p>
          <a:p>
            <a:r>
              <a:rPr lang="sk-SK" sz="1900" dirty="0" smtClean="0"/>
              <a:t>elektrochemický reaktor zostávajúci z nádoby, dvoch (aj viac) elektród a elektrolytu</a:t>
            </a:r>
          </a:p>
          <a:p>
            <a:r>
              <a:rPr lang="sk-SK" sz="1900" dirty="0" smtClean="0"/>
              <a:t>vplyvom vnútorného vloženého napätia preteká elektrolyzérom elektrický prúd a dochádza k elektrochemickým reakciám na elektródach</a:t>
            </a:r>
          </a:p>
          <a:p>
            <a:r>
              <a:rPr lang="sk-SK" sz="1900" dirty="0" smtClean="0"/>
              <a:t>elektrolyzér býva obvykle vybavený i zariadením na miešanie elektrolytu, reguláciou teploty i tlaku, prúdovými prívodmi a podobne</a:t>
            </a:r>
          </a:p>
          <a:p>
            <a:pPr>
              <a:buNone/>
            </a:pPr>
            <a:endParaRPr lang="sk-SK" sz="2400" dirty="0">
              <a:solidFill>
                <a:srgbClr val="FFC000"/>
              </a:solidFill>
            </a:endParaRPr>
          </a:p>
        </p:txBody>
      </p:sp>
      <p:pic>
        <p:nvPicPr>
          <p:cNvPr id="7" name="Obrázok 6" descr="50elektrolyzavody.jpg"/>
          <p:cNvPicPr>
            <a:picLocks noChangeAspect="1"/>
          </p:cNvPicPr>
          <p:nvPr/>
        </p:nvPicPr>
        <p:blipFill>
          <a:blip r:embed="rId4"/>
          <a:stretch>
            <a:fillRect/>
          </a:stretch>
        </p:blipFill>
        <p:spPr>
          <a:xfrm>
            <a:off x="2214546" y="4000504"/>
            <a:ext cx="2457450" cy="2447925"/>
          </a:xfrm>
          <a:prstGeom prst="rect">
            <a:avLst/>
          </a:prstGeom>
          <a:ln>
            <a:noFill/>
          </a:ln>
          <a:effectLst>
            <a:softEdge rad="112500"/>
          </a:effectLst>
        </p:spPr>
      </p:pic>
      <p:sp>
        <p:nvSpPr>
          <p:cNvPr id="9" name="Zástupný symbol čísla snímky 8"/>
          <p:cNvSpPr>
            <a:spLocks noGrp="1"/>
          </p:cNvSpPr>
          <p:nvPr>
            <p:ph type="sldNum" sz="quarter" idx="12"/>
          </p:nvPr>
        </p:nvSpPr>
        <p:spPr/>
        <p:txBody>
          <a:bodyPr/>
          <a:lstStyle/>
          <a:p>
            <a:fld id="{9ACA0913-D9CC-4DFB-B8F6-2F1074805894}" type="slidenum">
              <a:rPr lang="cs-CZ" smtClean="0"/>
              <a:pPr/>
              <a:t>14</a:t>
            </a:fld>
            <a:endParaRPr lang="cs-CZ" dirty="0"/>
          </a:p>
        </p:txBody>
      </p:sp>
    </p:spTree>
  </p:cSld>
  <p:clrMapOvr>
    <a:masterClrMapping/>
  </p:clrMapOvr>
  <p:transition advClick="0" advTm="700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1454-P1010130.jpg"/>
          <p:cNvPicPr>
            <a:picLocks noChangeAspect="1"/>
          </p:cNvPicPr>
          <p:nvPr/>
        </p:nvPicPr>
        <p:blipFill>
          <a:blip r:embed="rId2"/>
          <a:stretch>
            <a:fillRect/>
          </a:stretch>
        </p:blipFill>
        <p:spPr>
          <a:xfrm>
            <a:off x="857224" y="2071678"/>
            <a:ext cx="8001056" cy="4572031"/>
          </a:xfrm>
          <a:prstGeom prst="ellipse">
            <a:avLst/>
          </a:prstGeom>
          <a:ln>
            <a:noFill/>
          </a:ln>
          <a:effectLst>
            <a:softEdge rad="112500"/>
          </a:effectLst>
        </p:spPr>
      </p:pic>
      <p:sp>
        <p:nvSpPr>
          <p:cNvPr id="2" name="Nadpis 1"/>
          <p:cNvSpPr>
            <a:spLocks noGrp="1"/>
          </p:cNvSpPr>
          <p:nvPr>
            <p:ph type="title"/>
          </p:nvPr>
        </p:nvSpPr>
        <p:spPr>
          <a:xfrm>
            <a:off x="428596" y="500042"/>
            <a:ext cx="4686304" cy="1066800"/>
          </a:xfrm>
        </p:spPr>
        <p:txBody>
          <a:bodyPr>
            <a:normAutofit fontScale="90000"/>
          </a:bodyPr>
          <a:lstStyle/>
          <a:p>
            <a:r>
              <a:rPr lang="sk-SK" dirty="0" smtClean="0">
                <a:latin typeface="Forte" pitchFamily="66" charset="0"/>
              </a:rPr>
              <a:t>Vodík ako pohon budúcnosti...</a:t>
            </a:r>
            <a:endParaRPr lang="sk-SK" dirty="0">
              <a:latin typeface="Forte" pitchFamily="66" charset="0"/>
            </a:endParaRPr>
          </a:p>
        </p:txBody>
      </p:sp>
      <p:sp>
        <p:nvSpPr>
          <p:cNvPr id="3" name="Zástupný symbol obsahu 2"/>
          <p:cNvSpPr>
            <a:spLocks noGrp="1"/>
          </p:cNvSpPr>
          <p:nvPr>
            <p:ph idx="1"/>
          </p:nvPr>
        </p:nvSpPr>
        <p:spPr/>
        <p:txBody>
          <a:bodyPr>
            <a:normAutofit/>
          </a:bodyPr>
          <a:lstStyle/>
          <a:p>
            <a:endParaRPr lang="sk-SK" dirty="0" smtClean="0">
              <a:solidFill>
                <a:schemeClr val="tx1">
                  <a:lumMod val="95000"/>
                  <a:lumOff val="5000"/>
                </a:schemeClr>
              </a:solidFill>
            </a:endParaRPr>
          </a:p>
          <a:p>
            <a:r>
              <a:rPr lang="sk-SK" dirty="0" smtClean="0">
                <a:solidFill>
                  <a:schemeClr val="tx1">
                    <a:lumMod val="95000"/>
                    <a:lumOff val="5000"/>
                  </a:schemeClr>
                </a:solidFill>
              </a:rPr>
              <a:t>Vodíkový automobil využíva </a:t>
            </a:r>
            <a:r>
              <a:rPr lang="sk-SK" dirty="0" smtClean="0">
                <a:solidFill>
                  <a:srgbClr val="FF0000"/>
                </a:solidFill>
              </a:rPr>
              <a:t>40 až 60% </a:t>
            </a:r>
            <a:r>
              <a:rPr lang="sk-SK" dirty="0" smtClean="0">
                <a:solidFill>
                  <a:schemeClr val="tx1">
                    <a:lumMod val="95000"/>
                    <a:lumOff val="5000"/>
                  </a:schemeClr>
                </a:solidFill>
              </a:rPr>
              <a:t>energie</a:t>
            </a:r>
          </a:p>
          <a:p>
            <a:r>
              <a:rPr lang="sk-SK" dirty="0" smtClean="0">
                <a:solidFill>
                  <a:schemeClr val="tx1">
                    <a:lumMod val="95000"/>
                    <a:lumOff val="5000"/>
                  </a:schemeClr>
                </a:solidFill>
              </a:rPr>
              <a:t>Pri správnom spotrebovávaní </a:t>
            </a:r>
            <a:r>
              <a:rPr lang="sk-SK" dirty="0" smtClean="0">
                <a:solidFill>
                  <a:srgbClr val="FF0000"/>
                </a:solidFill>
              </a:rPr>
              <a:t>až  2,5 krát </a:t>
            </a:r>
            <a:r>
              <a:rPr lang="sk-SK" dirty="0" smtClean="0">
                <a:solidFill>
                  <a:schemeClr val="tx1">
                    <a:lumMod val="95000"/>
                    <a:lumOff val="5000"/>
                  </a:schemeClr>
                </a:solidFill>
              </a:rPr>
              <a:t>viac energie ako benzín</a:t>
            </a:r>
          </a:p>
          <a:p>
            <a:r>
              <a:rPr lang="sk-SK" dirty="0" smtClean="0">
                <a:solidFill>
                  <a:schemeClr val="tx1">
                    <a:lumMod val="95000"/>
                    <a:lumOff val="5000"/>
                  </a:schemeClr>
                </a:solidFill>
              </a:rPr>
              <a:t>Produktom spaľovania vodíka je iba voda</a:t>
            </a:r>
          </a:p>
          <a:p>
            <a:endParaRPr lang="sk-SK" dirty="0" smtClean="0">
              <a:solidFill>
                <a:schemeClr val="tx1">
                  <a:lumMod val="95000"/>
                  <a:lumOff val="5000"/>
                </a:schemeClr>
              </a:solidFill>
            </a:endParaRPr>
          </a:p>
          <a:p>
            <a:endParaRPr lang="sk-SK" dirty="0" smtClean="0"/>
          </a:p>
          <a:p>
            <a:pPr algn="ctr"/>
            <a:endParaRPr lang="sk-SK" dirty="0"/>
          </a:p>
        </p:txBody>
      </p:sp>
      <p:pic>
        <p:nvPicPr>
          <p:cNvPr id="16386" name="Picture 2" descr="http://terrasol.home.igc.org/car-anim.gif"/>
          <p:cNvPicPr>
            <a:picLocks noChangeAspect="1" noChangeArrowheads="1"/>
          </p:cNvPicPr>
          <p:nvPr/>
        </p:nvPicPr>
        <p:blipFill>
          <a:blip r:embed="rId3"/>
          <a:srcRect/>
          <a:stretch>
            <a:fillRect/>
          </a:stretch>
        </p:blipFill>
        <p:spPr bwMode="auto">
          <a:xfrm>
            <a:off x="7286644" y="285728"/>
            <a:ext cx="1905000" cy="1057275"/>
          </a:xfrm>
          <a:prstGeom prst="rect">
            <a:avLst/>
          </a:prstGeom>
          <a:noFill/>
        </p:spPr>
      </p:pic>
      <p:pic>
        <p:nvPicPr>
          <p:cNvPr id="16388" name="Picture 4" descr="http://valhallaeqcentre.com/LittleRedCar04_AnimGif.gif"/>
          <p:cNvPicPr>
            <a:picLocks noChangeAspect="1" noChangeArrowheads="1" noCrop="1"/>
          </p:cNvPicPr>
          <p:nvPr/>
        </p:nvPicPr>
        <p:blipFill>
          <a:blip r:embed="rId4"/>
          <a:srcRect/>
          <a:stretch>
            <a:fillRect/>
          </a:stretch>
        </p:blipFill>
        <p:spPr bwMode="auto">
          <a:xfrm>
            <a:off x="4672029" y="-4774"/>
            <a:ext cx="2257425" cy="1790700"/>
          </a:xfrm>
          <a:prstGeom prst="rect">
            <a:avLst/>
          </a:prstGeom>
          <a:noFill/>
        </p:spPr>
      </p:pic>
    </p:spTree>
  </p:cSld>
  <p:clrMapOvr>
    <a:masterClrMapping/>
  </p:clrMapOvr>
  <p:transition advClick="0" advTm="700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1066800"/>
          </a:xfrm>
        </p:spPr>
        <p:txBody>
          <a:bodyPr>
            <a:normAutofit fontScale="90000"/>
          </a:bodyPr>
          <a:lstStyle/>
          <a:p>
            <a:r>
              <a:rPr lang="sk-SK" dirty="0" smtClean="0">
                <a:latin typeface="Forte" pitchFamily="66" charset="0"/>
              </a:rPr>
              <a:t>Najlepšie palivá z energetického a ekologického hľadiska</a:t>
            </a:r>
            <a:endParaRPr lang="sk-SK" dirty="0">
              <a:latin typeface="Forte" pitchFamily="66" charset="0"/>
            </a:endParaRPr>
          </a:p>
        </p:txBody>
      </p:sp>
      <p:sp>
        <p:nvSpPr>
          <p:cNvPr id="3" name="Zástupný symbol obsahu 2"/>
          <p:cNvSpPr>
            <a:spLocks noGrp="1"/>
          </p:cNvSpPr>
          <p:nvPr>
            <p:ph idx="1"/>
          </p:nvPr>
        </p:nvSpPr>
        <p:spPr>
          <a:xfrm>
            <a:off x="457200" y="1571612"/>
            <a:ext cx="8229600" cy="5002924"/>
          </a:xfrm>
        </p:spPr>
        <p:txBody>
          <a:bodyPr>
            <a:normAutofit fontScale="92500" lnSpcReduction="20000"/>
          </a:bodyPr>
          <a:lstStyle/>
          <a:p>
            <a:r>
              <a:rPr lang="sk-SK" sz="1800" u="sng" dirty="0" smtClean="0"/>
              <a:t>Energetické: </a:t>
            </a:r>
            <a:r>
              <a:rPr lang="sk-SK" sz="1400" b="1" u="sng" dirty="0" smtClean="0"/>
              <a:t>Uhlie </a:t>
            </a:r>
            <a:r>
              <a:rPr lang="sk-SK" sz="1400" dirty="0" smtClean="0"/>
              <a:t>-  Pri  jeho spaľovaní uniká CO2, SO2 a H2SO3., vznikajú kyslé dažde a aj rádioaktívne žiarenie. Zásoby uhlia nám pri takomto tempe vydržia ešte 100 rokov.</a:t>
            </a:r>
          </a:p>
          <a:p>
            <a:pPr>
              <a:buNone/>
            </a:pPr>
            <a:endParaRPr lang="sk-SK" sz="1400" dirty="0" smtClean="0"/>
          </a:p>
          <a:p>
            <a:r>
              <a:rPr lang="sk-SK" sz="1800" u="sng" dirty="0" smtClean="0"/>
              <a:t>Ekologické:  </a:t>
            </a:r>
            <a:r>
              <a:rPr lang="sk-SK" sz="1400" b="1" u="sng" dirty="0" err="1" smtClean="0"/>
              <a:t>Bionafta</a:t>
            </a:r>
            <a:r>
              <a:rPr lang="sk-SK" sz="1400" b="1" u="sng" dirty="0" smtClean="0"/>
              <a:t> </a:t>
            </a:r>
            <a:r>
              <a:rPr lang="sk-SK" sz="1400" dirty="0" smtClean="0"/>
              <a:t>–Najnovšie </a:t>
            </a:r>
          </a:p>
          <a:p>
            <a:r>
              <a:rPr lang="sk-SK" sz="1400" dirty="0" smtClean="0"/>
              <a:t>automobily   ju dokážu  spracovať </a:t>
            </a:r>
          </a:p>
          <a:p>
            <a:r>
              <a:rPr lang="sk-SK" sz="1400" dirty="0" smtClean="0"/>
              <a:t>na 100%.</a:t>
            </a:r>
          </a:p>
          <a:p>
            <a:pPr>
              <a:buNone/>
            </a:pPr>
            <a:r>
              <a:rPr lang="sk-SK" sz="1400" dirty="0" smtClean="0"/>
              <a:t>                                      </a:t>
            </a:r>
            <a:r>
              <a:rPr lang="sk-SK" sz="1400" b="1" u="sng" dirty="0" smtClean="0"/>
              <a:t>Etanol </a:t>
            </a:r>
            <a:r>
              <a:rPr lang="sk-SK" sz="1400" dirty="0" smtClean="0"/>
              <a:t>– Je   ľahko</a:t>
            </a:r>
          </a:p>
          <a:p>
            <a:pPr>
              <a:buNone/>
            </a:pPr>
            <a:r>
              <a:rPr lang="sk-SK" sz="1400" dirty="0" smtClean="0"/>
              <a:t> spracovateľný  a má vynikajúce  </a:t>
            </a:r>
          </a:p>
          <a:p>
            <a:pPr>
              <a:buNone/>
            </a:pPr>
            <a:r>
              <a:rPr lang="sk-SK" sz="1400" dirty="0" smtClean="0"/>
              <a:t>environmentálne úspechy.</a:t>
            </a:r>
          </a:p>
          <a:p>
            <a:pPr>
              <a:buNone/>
            </a:pPr>
            <a:r>
              <a:rPr lang="sk-SK" sz="1400" dirty="0" smtClean="0"/>
              <a:t>                                    </a:t>
            </a:r>
          </a:p>
          <a:p>
            <a:pPr>
              <a:buNone/>
            </a:pPr>
            <a:r>
              <a:rPr lang="sk-SK" sz="1400" dirty="0" smtClean="0"/>
              <a:t>                                      </a:t>
            </a:r>
            <a:r>
              <a:rPr lang="sk-SK" sz="1400" b="1" u="sng" dirty="0" smtClean="0"/>
              <a:t>Zemný plyn </a:t>
            </a:r>
            <a:r>
              <a:rPr lang="sk-SK" sz="1400" dirty="0" smtClean="0"/>
              <a:t>–</a:t>
            </a:r>
          </a:p>
          <a:p>
            <a:pPr>
              <a:buNone/>
            </a:pPr>
            <a:r>
              <a:rPr lang="sk-SK" sz="1400" dirty="0" smtClean="0"/>
              <a:t>Má  menej  obsahu  CO2 pri spaľovaní </a:t>
            </a:r>
          </a:p>
          <a:p>
            <a:pPr>
              <a:buNone/>
            </a:pPr>
            <a:r>
              <a:rPr lang="sk-SK" sz="1400" dirty="0" smtClean="0"/>
              <a:t>ako uhlie.  Na svete sa ho vyťaží</a:t>
            </a:r>
          </a:p>
          <a:p>
            <a:pPr>
              <a:buNone/>
            </a:pPr>
            <a:r>
              <a:rPr lang="sk-SK" sz="1400" dirty="0" smtClean="0"/>
              <a:t> niekoľko sto miliárd m3 ročne.</a:t>
            </a:r>
          </a:p>
          <a:p>
            <a:pPr>
              <a:buNone/>
            </a:pPr>
            <a:endParaRPr lang="sk-SK" sz="1600" dirty="0" smtClean="0"/>
          </a:p>
          <a:p>
            <a:pPr>
              <a:buNone/>
            </a:pPr>
            <a:endParaRPr lang="sk-SK" sz="1600" dirty="0" smtClean="0"/>
          </a:p>
          <a:p>
            <a:pPr>
              <a:buNone/>
            </a:pPr>
            <a:endParaRPr lang="sk-SK" sz="1600" dirty="0" smtClean="0"/>
          </a:p>
          <a:p>
            <a:pPr>
              <a:buNone/>
            </a:pPr>
            <a:endParaRPr lang="sk-SK" sz="1600" dirty="0" smtClean="0"/>
          </a:p>
          <a:p>
            <a:pPr>
              <a:buNone/>
            </a:pPr>
            <a:endParaRPr lang="sk-SK" sz="1600" dirty="0" smtClean="0"/>
          </a:p>
          <a:p>
            <a:pPr>
              <a:buNone/>
            </a:pPr>
            <a:r>
              <a:rPr lang="sk-SK" sz="1600" dirty="0" smtClean="0"/>
              <a:t>Pri súčasnom trende a požiadavkách obyvateľstva nám fosílne palivá vydržia len veľmi krátku dobu a atómová energia asi na 30 rokov.</a:t>
            </a:r>
          </a:p>
        </p:txBody>
      </p:sp>
      <p:pic>
        <p:nvPicPr>
          <p:cNvPr id="17410" name="Picture 2" descr="http://upload.wikimedia.org/wikipedia/commons/thumb/1/1b/Natural_gas_production_world.PNG/600px-Natural_gas_production_world.PNG">
            <a:hlinkClick r:id="rId2" tooltip="Mapa objemu ťažby zemného plynu v metroch kubických za rok."/>
          </p:cNvPr>
          <p:cNvPicPr>
            <a:picLocks noChangeAspect="1" noChangeArrowheads="1"/>
          </p:cNvPicPr>
          <p:nvPr/>
        </p:nvPicPr>
        <p:blipFill>
          <a:blip r:embed="rId3"/>
          <a:srcRect/>
          <a:stretch>
            <a:fillRect/>
          </a:stretch>
        </p:blipFill>
        <p:spPr bwMode="auto">
          <a:xfrm>
            <a:off x="4214810" y="2357430"/>
            <a:ext cx="4929190" cy="3214710"/>
          </a:xfrm>
          <a:prstGeom prst="rect">
            <a:avLst/>
          </a:prstGeom>
          <a:noFill/>
        </p:spPr>
      </p:pic>
    </p:spTree>
  </p:cSld>
  <p:clrMapOvr>
    <a:masterClrMapping/>
  </p:clrMapOvr>
  <p:transition advClick="0" advTm="700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28596" y="285728"/>
            <a:ext cx="8458200" cy="1470025"/>
          </a:xfrm>
        </p:spPr>
        <p:txBody>
          <a:bodyPr/>
          <a:lstStyle/>
          <a:p>
            <a:endParaRPr lang="sk-SK" dirty="0">
              <a:latin typeface="Forte" pitchFamily="66" charset="0"/>
            </a:endParaRPr>
          </a:p>
        </p:txBody>
      </p:sp>
      <p:sp>
        <p:nvSpPr>
          <p:cNvPr id="3" name="Podnadpis 2"/>
          <p:cNvSpPr>
            <a:spLocks noGrp="1"/>
          </p:cNvSpPr>
          <p:nvPr>
            <p:ph type="subTitle" idx="1"/>
          </p:nvPr>
        </p:nvSpPr>
        <p:spPr>
          <a:xfrm>
            <a:off x="457200" y="1714488"/>
            <a:ext cx="8472518" cy="4786346"/>
          </a:xfrm>
        </p:spPr>
        <p:txBody>
          <a:bodyPr/>
          <a:lstStyle/>
          <a:p>
            <a:endParaRPr lang="sk-SK" dirty="0" smtClean="0">
              <a:solidFill>
                <a:srgbClr val="00B0F0"/>
              </a:solidFill>
            </a:endParaRPr>
          </a:p>
          <a:p>
            <a:endParaRPr lang="sk-SK" dirty="0" smtClean="0">
              <a:solidFill>
                <a:srgbClr val="00B0F0"/>
              </a:solidFill>
            </a:endParaRPr>
          </a:p>
          <a:p>
            <a:endParaRPr lang="sk-SK" dirty="0" smtClean="0">
              <a:solidFill>
                <a:srgbClr val="00B0F0"/>
              </a:solidFill>
            </a:endParaRPr>
          </a:p>
          <a:p>
            <a:endParaRPr lang="sk-SK" dirty="0" smtClean="0">
              <a:solidFill>
                <a:srgbClr val="FF0000"/>
              </a:solidFill>
            </a:endParaRPr>
          </a:p>
          <a:p>
            <a:endParaRPr lang="sk-SK" dirty="0">
              <a:solidFill>
                <a:srgbClr val="FF0000"/>
              </a:solidFill>
            </a:endParaRPr>
          </a:p>
        </p:txBody>
      </p:sp>
      <p:pic>
        <p:nvPicPr>
          <p:cNvPr id="1032" name="Picture 8" descr="http://img.dailymail.co.uk/i/pix/2008/04_01/iceberg1DM0404_468x670.jpg"/>
          <p:cNvPicPr>
            <a:picLocks noChangeAspect="1" noChangeArrowheads="1"/>
          </p:cNvPicPr>
          <p:nvPr/>
        </p:nvPicPr>
        <p:blipFill>
          <a:blip r:embed="rId2"/>
          <a:srcRect/>
          <a:stretch>
            <a:fillRect/>
          </a:stretch>
        </p:blipFill>
        <p:spPr bwMode="auto">
          <a:xfrm>
            <a:off x="0" y="1"/>
            <a:ext cx="5429256" cy="6858000"/>
          </a:xfrm>
          <a:prstGeom prst="rect">
            <a:avLst/>
          </a:prstGeom>
          <a:noFill/>
        </p:spPr>
      </p:pic>
      <p:pic>
        <p:nvPicPr>
          <p:cNvPr id="1034" name="Picture 10" descr="save-the-planet-2.jpg save the planet image by MartaMaachado"/>
          <p:cNvPicPr>
            <a:picLocks noChangeAspect="1" noChangeArrowheads="1"/>
          </p:cNvPicPr>
          <p:nvPr/>
        </p:nvPicPr>
        <p:blipFill>
          <a:blip r:embed="rId3"/>
          <a:srcRect/>
          <a:stretch>
            <a:fillRect/>
          </a:stretch>
        </p:blipFill>
        <p:spPr bwMode="auto">
          <a:xfrm>
            <a:off x="5214942" y="2143116"/>
            <a:ext cx="3929058" cy="4714884"/>
          </a:xfrm>
          <a:prstGeom prst="rect">
            <a:avLst/>
          </a:prstGeom>
          <a:noFill/>
        </p:spPr>
      </p:pic>
      <p:pic>
        <p:nvPicPr>
          <p:cNvPr id="1036" name="Picture 12" descr="http://oceanworld.tamu.edu/resources/environment-book/Images/LA-smog-1.jpg"/>
          <p:cNvPicPr>
            <a:picLocks noChangeAspect="1" noChangeArrowheads="1"/>
          </p:cNvPicPr>
          <p:nvPr/>
        </p:nvPicPr>
        <p:blipFill>
          <a:blip r:embed="rId4"/>
          <a:srcRect/>
          <a:stretch>
            <a:fillRect/>
          </a:stretch>
        </p:blipFill>
        <p:spPr bwMode="auto">
          <a:xfrm>
            <a:off x="4264021" y="0"/>
            <a:ext cx="4879979" cy="3214686"/>
          </a:xfrm>
          <a:prstGeom prst="rect">
            <a:avLst/>
          </a:prstGeom>
          <a:noFill/>
        </p:spPr>
      </p:pic>
      <p:sp>
        <p:nvSpPr>
          <p:cNvPr id="10" name="BlokTextu 9"/>
          <p:cNvSpPr txBox="1"/>
          <p:nvPr/>
        </p:nvSpPr>
        <p:spPr>
          <a:xfrm>
            <a:off x="357158" y="285728"/>
            <a:ext cx="5857916" cy="3139321"/>
          </a:xfrm>
          <a:prstGeom prst="rect">
            <a:avLst/>
          </a:prstGeom>
          <a:noFill/>
        </p:spPr>
        <p:txBody>
          <a:bodyPr wrap="square" rtlCol="0">
            <a:spAutoFit/>
          </a:bodyPr>
          <a:lstStyle/>
          <a:p>
            <a:r>
              <a:rPr lang="sk-SK" b="1" dirty="0" smtClean="0">
                <a:solidFill>
                  <a:srgbClr val="FF0000"/>
                </a:solidFill>
              </a:rPr>
              <a:t>Používanie vodíka ako paliva</a:t>
            </a:r>
          </a:p>
          <a:p>
            <a:r>
              <a:rPr lang="sk-SK" b="1" dirty="0" smtClean="0">
                <a:solidFill>
                  <a:srgbClr val="FF0000"/>
                </a:solidFill>
              </a:rPr>
              <a:t> zníži tvorbu škodlivín a tak:</a:t>
            </a:r>
          </a:p>
          <a:p>
            <a:endParaRPr lang="sk-SK" dirty="0" smtClean="0"/>
          </a:p>
          <a:p>
            <a:endParaRPr lang="sk-SK" dirty="0" smtClean="0"/>
          </a:p>
          <a:p>
            <a:endParaRPr lang="sk-SK" dirty="0" smtClean="0"/>
          </a:p>
          <a:p>
            <a:endParaRPr lang="sk-SK" dirty="0" smtClean="0"/>
          </a:p>
          <a:p>
            <a:endParaRPr lang="sk-SK" dirty="0" smtClean="0"/>
          </a:p>
          <a:p>
            <a:endParaRPr lang="sk-SK" dirty="0" smtClean="0"/>
          </a:p>
          <a:p>
            <a:r>
              <a:rPr lang="sk-SK" b="1" dirty="0" smtClean="0">
                <a:solidFill>
                  <a:schemeClr val="bg1"/>
                </a:solidFill>
              </a:rPr>
              <a:t>Ľadovce sa</a:t>
            </a:r>
          </a:p>
          <a:p>
            <a:r>
              <a:rPr lang="sk-SK" b="1" dirty="0" smtClean="0">
                <a:solidFill>
                  <a:schemeClr val="bg1"/>
                </a:solidFill>
              </a:rPr>
              <a:t> prestanú </a:t>
            </a:r>
          </a:p>
          <a:p>
            <a:r>
              <a:rPr lang="sk-SK" b="1" dirty="0" smtClean="0">
                <a:solidFill>
                  <a:schemeClr val="bg1"/>
                </a:solidFill>
              </a:rPr>
              <a:t>roztápať</a:t>
            </a:r>
            <a:endParaRPr lang="sk-SK" b="1" dirty="0">
              <a:solidFill>
                <a:schemeClr val="bg1"/>
              </a:solidFill>
            </a:endParaRPr>
          </a:p>
        </p:txBody>
      </p:sp>
      <p:sp>
        <p:nvSpPr>
          <p:cNvPr id="11" name="BlokTextu 10"/>
          <p:cNvSpPr txBox="1"/>
          <p:nvPr/>
        </p:nvSpPr>
        <p:spPr>
          <a:xfrm>
            <a:off x="4500562" y="2714620"/>
            <a:ext cx="3714776" cy="369332"/>
          </a:xfrm>
          <a:prstGeom prst="rect">
            <a:avLst/>
          </a:prstGeom>
          <a:noFill/>
        </p:spPr>
        <p:txBody>
          <a:bodyPr wrap="square" rtlCol="0">
            <a:spAutoFit/>
          </a:bodyPr>
          <a:lstStyle/>
          <a:p>
            <a:r>
              <a:rPr lang="sk-SK" b="1" dirty="0" smtClean="0">
                <a:solidFill>
                  <a:schemeClr val="bg1"/>
                </a:solidFill>
              </a:rPr>
              <a:t>Zmizne smog z veľkomiest...</a:t>
            </a:r>
            <a:endParaRPr lang="sk-SK" b="1" dirty="0">
              <a:solidFill>
                <a:schemeClr val="bg1"/>
              </a:solidFill>
            </a:endParaRPr>
          </a:p>
        </p:txBody>
      </p:sp>
      <p:sp>
        <p:nvSpPr>
          <p:cNvPr id="12" name="BlokTextu 11"/>
          <p:cNvSpPr txBox="1"/>
          <p:nvPr/>
        </p:nvSpPr>
        <p:spPr>
          <a:xfrm>
            <a:off x="5357818" y="6072206"/>
            <a:ext cx="2786082" cy="646331"/>
          </a:xfrm>
          <a:prstGeom prst="rect">
            <a:avLst/>
          </a:prstGeom>
          <a:noFill/>
        </p:spPr>
        <p:txBody>
          <a:bodyPr wrap="square" rtlCol="0">
            <a:spAutoFit/>
          </a:bodyPr>
          <a:lstStyle/>
          <a:p>
            <a:r>
              <a:rPr lang="sk-SK" dirty="0" smtClean="0">
                <a:solidFill>
                  <a:schemeClr val="bg1"/>
                </a:solidFill>
              </a:rPr>
              <a:t>Naša planéta bude taká aká bola pred rokmi...</a:t>
            </a:r>
            <a:endParaRPr lang="sk-SK" dirty="0">
              <a:solidFill>
                <a:schemeClr val="bg1"/>
              </a:solidFill>
            </a:endParaRPr>
          </a:p>
        </p:txBody>
      </p:sp>
    </p:spTree>
  </p:cSld>
  <p:clrMapOvr>
    <a:masterClrMapping/>
  </p:clrMapOvr>
  <p:transition advClick="0" advTm="700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man-mn.sk/Bus/Bus_Alternat_WassBrenn_files/Brennstoffzellenbus.jpg"/>
          <p:cNvPicPr>
            <a:picLocks noChangeAspect="1" noChangeArrowheads="1"/>
          </p:cNvPicPr>
          <p:nvPr/>
        </p:nvPicPr>
        <p:blipFill>
          <a:blip r:embed="rId2"/>
          <a:srcRect/>
          <a:stretch>
            <a:fillRect/>
          </a:stretch>
        </p:blipFill>
        <p:spPr bwMode="auto">
          <a:xfrm>
            <a:off x="214282" y="285728"/>
            <a:ext cx="5724525" cy="1733550"/>
          </a:xfrm>
          <a:prstGeom prst="rect">
            <a:avLst/>
          </a:prstGeom>
          <a:noFill/>
        </p:spPr>
      </p:pic>
      <p:pic>
        <p:nvPicPr>
          <p:cNvPr id="23556" name="Picture 4" descr="http://www.euractiv.sk/uploads/tx_tmimage/hydrogen.jpg"/>
          <p:cNvPicPr>
            <a:picLocks noChangeAspect="1" noChangeArrowheads="1"/>
          </p:cNvPicPr>
          <p:nvPr/>
        </p:nvPicPr>
        <p:blipFill>
          <a:blip r:embed="rId3"/>
          <a:srcRect/>
          <a:stretch>
            <a:fillRect/>
          </a:stretch>
        </p:blipFill>
        <p:spPr bwMode="auto">
          <a:xfrm>
            <a:off x="571472" y="2357430"/>
            <a:ext cx="2381250" cy="1866900"/>
          </a:xfrm>
          <a:prstGeom prst="rect">
            <a:avLst/>
          </a:prstGeom>
          <a:noFill/>
        </p:spPr>
      </p:pic>
      <p:pic>
        <p:nvPicPr>
          <p:cNvPr id="23558" name="Picture 6" descr="http://www.nazeleno.cz/Files/FckGallery/hybridy.zip/03.jpg"/>
          <p:cNvPicPr>
            <a:picLocks noChangeAspect="1" noChangeArrowheads="1"/>
          </p:cNvPicPr>
          <p:nvPr/>
        </p:nvPicPr>
        <p:blipFill>
          <a:blip r:embed="rId4"/>
          <a:srcRect/>
          <a:stretch>
            <a:fillRect/>
          </a:stretch>
        </p:blipFill>
        <p:spPr bwMode="auto">
          <a:xfrm>
            <a:off x="285720" y="4324350"/>
            <a:ext cx="3810000" cy="2533650"/>
          </a:xfrm>
          <a:prstGeom prst="rect">
            <a:avLst/>
          </a:prstGeom>
          <a:noFill/>
        </p:spPr>
      </p:pic>
      <p:pic>
        <p:nvPicPr>
          <p:cNvPr id="23560" name="Picture 8" descr="http://img.ihned.cz/attachment.php/450/21506450/aiuv4CDF7GHJLNOkPQbcefhx01Sw29Am/hydro.jpg"/>
          <p:cNvPicPr>
            <a:picLocks noChangeAspect="1" noChangeArrowheads="1"/>
          </p:cNvPicPr>
          <p:nvPr/>
        </p:nvPicPr>
        <p:blipFill>
          <a:blip r:embed="rId5"/>
          <a:srcRect/>
          <a:stretch>
            <a:fillRect/>
          </a:stretch>
        </p:blipFill>
        <p:spPr bwMode="auto">
          <a:xfrm>
            <a:off x="5072066" y="857232"/>
            <a:ext cx="3786214" cy="2473660"/>
          </a:xfrm>
          <a:prstGeom prst="rect">
            <a:avLst/>
          </a:prstGeom>
          <a:noFill/>
        </p:spPr>
      </p:pic>
      <p:pic>
        <p:nvPicPr>
          <p:cNvPr id="23562" name="Picture 10" descr="http://shopiq.cz/files/vesmir/h-racer/kit/1.jpg"/>
          <p:cNvPicPr>
            <a:picLocks noChangeAspect="1" noChangeArrowheads="1"/>
          </p:cNvPicPr>
          <p:nvPr/>
        </p:nvPicPr>
        <p:blipFill>
          <a:blip r:embed="rId6"/>
          <a:srcRect/>
          <a:stretch>
            <a:fillRect/>
          </a:stretch>
        </p:blipFill>
        <p:spPr bwMode="auto">
          <a:xfrm>
            <a:off x="4857752" y="3857628"/>
            <a:ext cx="3657600" cy="2428875"/>
          </a:xfrm>
          <a:prstGeom prst="rect">
            <a:avLst/>
          </a:prstGeom>
          <a:noFill/>
        </p:spPr>
      </p:pic>
    </p:spTree>
  </p:cSld>
  <p:clrMapOvr>
    <a:masterClrMapping/>
  </p:clrMapOvr>
  <p:transition advClick="0" advTm="700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500042"/>
            <a:ext cx="4000528" cy="857256"/>
          </a:xfrm>
        </p:spPr>
        <p:txBody>
          <a:bodyPr/>
          <a:lstStyle/>
          <a:p>
            <a:r>
              <a:rPr lang="sk-SK" dirty="0" smtClean="0"/>
              <a:t>Palivové články</a:t>
            </a:r>
            <a:endParaRPr lang="sk-SK" dirty="0"/>
          </a:p>
        </p:txBody>
      </p:sp>
      <p:sp>
        <p:nvSpPr>
          <p:cNvPr id="3" name="Zástupný symbol obsahu 2"/>
          <p:cNvSpPr>
            <a:spLocks noGrp="1"/>
          </p:cNvSpPr>
          <p:nvPr>
            <p:ph idx="1"/>
          </p:nvPr>
        </p:nvSpPr>
        <p:spPr>
          <a:xfrm>
            <a:off x="457200" y="1285860"/>
            <a:ext cx="8229600" cy="5288676"/>
          </a:xfrm>
        </p:spPr>
        <p:txBody>
          <a:bodyPr>
            <a:normAutofit fontScale="92500" lnSpcReduction="20000"/>
          </a:bodyPr>
          <a:lstStyle/>
          <a:p>
            <a:r>
              <a:rPr lang="sk-SK" sz="1900" dirty="0" smtClean="0"/>
              <a:t>Palivové </a:t>
            </a:r>
            <a:r>
              <a:rPr lang="sk-SK" sz="1900" dirty="0" err="1" smtClean="0"/>
              <a:t>članky</a:t>
            </a:r>
            <a:r>
              <a:rPr lang="sk-SK" sz="1900" dirty="0" smtClean="0"/>
              <a:t>, ktoré využívajú energiu vodíka na výrobu </a:t>
            </a:r>
            <a:r>
              <a:rPr lang="sk-SK" sz="1900" dirty="0" err="1" smtClean="0"/>
              <a:t>elektrockej</a:t>
            </a:r>
            <a:r>
              <a:rPr lang="sk-SK" sz="1900" dirty="0" smtClean="0"/>
              <a:t> energie sú pravdepodobne najperspektívnejšou technológiou, </a:t>
            </a:r>
            <a:r>
              <a:rPr lang="sk-SK" sz="1900" dirty="0" err="1" smtClean="0"/>
              <a:t>ktoŕa</a:t>
            </a:r>
            <a:r>
              <a:rPr lang="sk-SK" sz="1900" dirty="0" smtClean="0"/>
              <a:t> môže splniť požiadavky kladené na ekologicky čistú a spoľahlivú budúcnosť.</a:t>
            </a:r>
          </a:p>
          <a:p>
            <a:r>
              <a:rPr lang="sk-SK" sz="1900" dirty="0" smtClean="0"/>
              <a:t>Táto </a:t>
            </a:r>
            <a:r>
              <a:rPr lang="sk-SK" sz="1900" dirty="0" err="1" smtClean="0"/>
              <a:t>technoloógia</a:t>
            </a:r>
            <a:r>
              <a:rPr lang="sk-SK" sz="1900" dirty="0" smtClean="0"/>
              <a:t> je </a:t>
            </a:r>
            <a:r>
              <a:rPr lang="sk-SK" sz="1900" dirty="0" err="1" smtClean="0"/>
              <a:t>založena</a:t>
            </a:r>
            <a:r>
              <a:rPr lang="sk-SK" sz="1900" dirty="0" smtClean="0"/>
              <a:t> na </a:t>
            </a:r>
            <a:r>
              <a:rPr lang="sk-SK" sz="1900" dirty="0" err="1" smtClean="0"/>
              <a:t>najrozširenejšom</a:t>
            </a:r>
            <a:r>
              <a:rPr lang="sk-SK" sz="1900" dirty="0" smtClean="0"/>
              <a:t> prvku vo vesmíre- </a:t>
            </a:r>
            <a:r>
              <a:rPr lang="sk-SK" sz="1900" b="1" dirty="0" smtClean="0"/>
              <a:t>VODÍKU</a:t>
            </a:r>
            <a:r>
              <a:rPr lang="sk-SK" sz="1900" dirty="0" smtClean="0"/>
              <a:t>, ktorého zásoby </a:t>
            </a:r>
            <a:r>
              <a:rPr lang="sk-SK" sz="1900" dirty="0" err="1" smtClean="0"/>
              <a:t>su</a:t>
            </a:r>
            <a:r>
              <a:rPr lang="sk-SK" sz="1900" dirty="0" smtClean="0"/>
              <a:t> prakticky nevyčerpateľné.</a:t>
            </a:r>
          </a:p>
          <a:p>
            <a:pPr>
              <a:buNone/>
            </a:pPr>
            <a:endParaRPr lang="sk-SK" sz="1900" dirty="0" smtClean="0"/>
          </a:p>
          <a:p>
            <a:pPr>
              <a:buNone/>
            </a:pPr>
            <a:endParaRPr lang="sk-SK" sz="1900" dirty="0" smtClean="0"/>
          </a:p>
          <a:p>
            <a:pPr>
              <a:buNone/>
            </a:pPr>
            <a:endParaRPr lang="sk-SK" sz="1900" dirty="0" smtClean="0"/>
          </a:p>
          <a:p>
            <a:pPr>
              <a:buNone/>
            </a:pPr>
            <a:endParaRPr lang="sk-SK" sz="1900" dirty="0" smtClean="0"/>
          </a:p>
          <a:p>
            <a:pPr>
              <a:buNone/>
            </a:pPr>
            <a:endParaRPr lang="sk-SK" sz="1900" dirty="0" smtClean="0"/>
          </a:p>
          <a:p>
            <a:pPr>
              <a:buNone/>
            </a:pPr>
            <a:r>
              <a:rPr lang="sk-SK" sz="1900" dirty="0" smtClean="0"/>
              <a:t> </a:t>
            </a:r>
          </a:p>
          <a:p>
            <a:r>
              <a:rPr lang="cs-CZ" sz="1900" b="1" dirty="0" smtClean="0"/>
              <a:t>Výskyt </a:t>
            </a:r>
            <a:r>
              <a:rPr lang="cs-CZ" sz="1900" b="1" dirty="0" err="1" smtClean="0"/>
              <a:t>vodíka</a:t>
            </a:r>
            <a:r>
              <a:rPr lang="cs-CZ" sz="1900" b="1" dirty="0" smtClean="0"/>
              <a:t>:</a:t>
            </a:r>
            <a:r>
              <a:rPr lang="cs-CZ" sz="1900" dirty="0" smtClean="0"/>
              <a:t> je </a:t>
            </a:r>
            <a:r>
              <a:rPr lang="cs-CZ" sz="1900" dirty="0" err="1" smtClean="0"/>
              <a:t>najrozšírenejším</a:t>
            </a:r>
            <a:r>
              <a:rPr lang="cs-CZ" sz="1900" dirty="0" smtClean="0"/>
              <a:t> </a:t>
            </a:r>
            <a:r>
              <a:rPr lang="cs-CZ" sz="1900" dirty="0" err="1" smtClean="0"/>
              <a:t>prvkom</a:t>
            </a:r>
            <a:r>
              <a:rPr lang="cs-CZ" sz="1900" dirty="0" smtClean="0"/>
              <a:t> v </a:t>
            </a:r>
            <a:r>
              <a:rPr lang="cs-CZ" sz="1900" dirty="0" err="1" smtClean="0"/>
              <a:t>celom</a:t>
            </a:r>
            <a:r>
              <a:rPr lang="cs-CZ" sz="1900" dirty="0" smtClean="0"/>
              <a:t> </a:t>
            </a:r>
            <a:r>
              <a:rPr lang="cs-CZ" sz="1900" u="sng" dirty="0" smtClean="0">
                <a:hlinkClick r:id="rId2" tooltip="Vesmír"/>
              </a:rPr>
              <a:t>vesmíre</a:t>
            </a:r>
            <a:r>
              <a:rPr lang="cs-CZ" sz="1900" dirty="0" smtClean="0"/>
              <a:t> a </a:t>
            </a:r>
            <a:r>
              <a:rPr lang="cs-CZ" sz="1900" dirty="0" err="1" smtClean="0"/>
              <a:t>tretí</a:t>
            </a:r>
            <a:r>
              <a:rPr lang="cs-CZ" sz="1900" dirty="0" smtClean="0"/>
              <a:t> </a:t>
            </a:r>
            <a:r>
              <a:rPr lang="cs-CZ" sz="1900" dirty="0" err="1" smtClean="0"/>
              <a:t>najrozšírenejší</a:t>
            </a:r>
            <a:r>
              <a:rPr lang="cs-CZ" sz="1900" dirty="0" smtClean="0"/>
              <a:t> na </a:t>
            </a:r>
            <a:r>
              <a:rPr lang="cs-CZ" sz="1900" u="sng" dirty="0" smtClean="0">
                <a:hlinkClick r:id="rId3" tooltip="Zem"/>
              </a:rPr>
              <a:t>Zemi</a:t>
            </a:r>
            <a:r>
              <a:rPr lang="cs-CZ" sz="1900" dirty="0" smtClean="0"/>
              <a:t>. Vyskytuje </a:t>
            </a:r>
            <a:r>
              <a:rPr lang="cs-CZ" sz="1900" dirty="0" err="1" smtClean="0"/>
              <a:t>sa</a:t>
            </a:r>
            <a:r>
              <a:rPr lang="cs-CZ" sz="1900" dirty="0" smtClean="0"/>
              <a:t> </a:t>
            </a:r>
            <a:r>
              <a:rPr lang="cs-CZ" sz="1900" dirty="0" err="1" smtClean="0"/>
              <a:t>voľne</a:t>
            </a:r>
            <a:r>
              <a:rPr lang="cs-CZ" sz="1900" dirty="0" smtClean="0"/>
              <a:t>, aj </a:t>
            </a:r>
            <a:r>
              <a:rPr lang="cs-CZ" sz="1900" dirty="0" err="1" smtClean="0"/>
              <a:t>viazaný</a:t>
            </a:r>
            <a:r>
              <a:rPr lang="cs-CZ" sz="1900" dirty="0" smtClean="0"/>
              <a:t> v </a:t>
            </a:r>
            <a:r>
              <a:rPr lang="cs-CZ" sz="1900" dirty="0" err="1" smtClean="0"/>
              <a:t>zlúčeninách</a:t>
            </a:r>
            <a:r>
              <a:rPr lang="cs-CZ" sz="1900" dirty="0" smtClean="0"/>
              <a:t>. </a:t>
            </a:r>
            <a:r>
              <a:rPr lang="cs-CZ" sz="1900" dirty="0" err="1" smtClean="0"/>
              <a:t>Voľný</a:t>
            </a:r>
            <a:r>
              <a:rPr lang="cs-CZ" sz="1900" dirty="0" smtClean="0"/>
              <a:t> vodík </a:t>
            </a:r>
            <a:r>
              <a:rPr lang="cs-CZ" sz="1900" dirty="0" err="1" smtClean="0"/>
              <a:t>sa</a:t>
            </a:r>
            <a:r>
              <a:rPr lang="cs-CZ" sz="1900" dirty="0" smtClean="0"/>
              <a:t> </a:t>
            </a:r>
            <a:r>
              <a:rPr lang="cs-CZ" sz="1900" dirty="0" err="1" smtClean="0"/>
              <a:t>nachádza</a:t>
            </a:r>
            <a:r>
              <a:rPr lang="cs-CZ" sz="1900" dirty="0" smtClean="0"/>
              <a:t> </a:t>
            </a:r>
            <a:r>
              <a:rPr lang="cs-CZ" sz="1900" dirty="0" err="1" smtClean="0"/>
              <a:t>napríklad</a:t>
            </a:r>
            <a:r>
              <a:rPr lang="cs-CZ" sz="1900" dirty="0" smtClean="0"/>
              <a:t> v </a:t>
            </a:r>
            <a:r>
              <a:rPr lang="cs-CZ" sz="1900" dirty="0" err="1" smtClean="0"/>
              <a:t>plynnom</a:t>
            </a:r>
            <a:r>
              <a:rPr lang="cs-CZ" sz="1900" dirty="0" smtClean="0"/>
              <a:t> obale </a:t>
            </a:r>
            <a:r>
              <a:rPr lang="cs-CZ" sz="1900" u="sng" dirty="0" err="1" smtClean="0">
                <a:hlinkClick r:id="rId4" tooltip="Hviezda"/>
              </a:rPr>
              <a:t>hviezd</a:t>
            </a:r>
            <a:r>
              <a:rPr lang="cs-CZ" sz="1900" dirty="0" smtClean="0"/>
              <a:t>. Na Zemi </a:t>
            </a:r>
            <a:r>
              <a:rPr lang="cs-CZ" sz="1900" dirty="0" err="1" smtClean="0"/>
              <a:t>sa</a:t>
            </a:r>
            <a:r>
              <a:rPr lang="cs-CZ" sz="1900" dirty="0" smtClean="0"/>
              <a:t> </a:t>
            </a:r>
            <a:r>
              <a:rPr lang="cs-CZ" sz="1900" dirty="0" err="1" smtClean="0"/>
              <a:t>voľný</a:t>
            </a:r>
            <a:r>
              <a:rPr lang="cs-CZ" sz="1900" dirty="0" smtClean="0"/>
              <a:t> vodík </a:t>
            </a:r>
            <a:r>
              <a:rPr lang="cs-CZ" sz="1900" dirty="0" err="1" smtClean="0"/>
              <a:t>pri</a:t>
            </a:r>
            <a:r>
              <a:rPr lang="cs-CZ" sz="1900" dirty="0" smtClean="0"/>
              <a:t> </a:t>
            </a:r>
            <a:r>
              <a:rPr lang="cs-CZ" sz="1900" dirty="0" err="1" smtClean="0"/>
              <a:t>bežných</a:t>
            </a:r>
            <a:r>
              <a:rPr lang="cs-CZ" sz="1900" dirty="0" smtClean="0"/>
              <a:t> </a:t>
            </a:r>
            <a:r>
              <a:rPr lang="cs-CZ" sz="1900" dirty="0" err="1" smtClean="0"/>
              <a:t>podmienkach</a:t>
            </a:r>
            <a:r>
              <a:rPr lang="cs-CZ" sz="1900" dirty="0" smtClean="0"/>
              <a:t> nevyskytuje, a </a:t>
            </a:r>
            <a:r>
              <a:rPr lang="cs-CZ" sz="1900" dirty="0" err="1" smtClean="0"/>
              <a:t>preto</a:t>
            </a:r>
            <a:r>
              <a:rPr lang="cs-CZ" sz="1900" dirty="0" smtClean="0"/>
              <a:t> je </a:t>
            </a:r>
            <a:r>
              <a:rPr lang="cs-CZ" sz="1900" dirty="0" err="1" smtClean="0"/>
              <a:t>viazaný</a:t>
            </a:r>
            <a:r>
              <a:rPr lang="cs-CZ" sz="1900" dirty="0" smtClean="0"/>
              <a:t> </a:t>
            </a:r>
            <a:r>
              <a:rPr lang="cs-CZ" sz="1900" dirty="0" err="1" smtClean="0"/>
              <a:t>iba</a:t>
            </a:r>
            <a:r>
              <a:rPr lang="cs-CZ" sz="1900" dirty="0" smtClean="0"/>
              <a:t> v </a:t>
            </a:r>
            <a:r>
              <a:rPr lang="cs-CZ" sz="1900" dirty="0" err="1" smtClean="0"/>
              <a:t>zlúčeninách</a:t>
            </a:r>
            <a:r>
              <a:rPr lang="cs-CZ" sz="1900" dirty="0" smtClean="0"/>
              <a:t>. </a:t>
            </a:r>
            <a:r>
              <a:rPr lang="cs-CZ" sz="1900" dirty="0" err="1" smtClean="0"/>
              <a:t>Najväčšie</a:t>
            </a:r>
            <a:r>
              <a:rPr lang="cs-CZ" sz="1900" dirty="0" smtClean="0"/>
              <a:t> množstvo </a:t>
            </a:r>
            <a:r>
              <a:rPr lang="cs-CZ" sz="1900" dirty="0" err="1" smtClean="0"/>
              <a:t>vodíka</a:t>
            </a:r>
            <a:r>
              <a:rPr lang="cs-CZ" sz="1900" dirty="0" smtClean="0"/>
              <a:t> je </a:t>
            </a:r>
            <a:r>
              <a:rPr lang="cs-CZ" sz="1900" dirty="0" err="1" smtClean="0"/>
              <a:t>viazané</a:t>
            </a:r>
            <a:r>
              <a:rPr lang="cs-CZ" sz="1900" dirty="0" smtClean="0"/>
              <a:t> </a:t>
            </a:r>
            <a:r>
              <a:rPr lang="cs-CZ" sz="1900" dirty="0" err="1" smtClean="0"/>
              <a:t>vo</a:t>
            </a:r>
            <a:r>
              <a:rPr lang="cs-CZ" sz="1900" dirty="0" smtClean="0"/>
              <a:t> </a:t>
            </a:r>
            <a:r>
              <a:rPr lang="cs-CZ" sz="1900" dirty="0" err="1" smtClean="0"/>
              <a:t>vode</a:t>
            </a:r>
            <a:r>
              <a:rPr lang="cs-CZ" sz="1900" dirty="0" smtClean="0"/>
              <a:t>, </a:t>
            </a:r>
            <a:r>
              <a:rPr lang="cs-CZ" sz="1900" dirty="0" err="1" smtClean="0"/>
              <a:t>ktorá</a:t>
            </a:r>
            <a:r>
              <a:rPr lang="cs-CZ" sz="1900" dirty="0" smtClean="0"/>
              <a:t> </a:t>
            </a:r>
            <a:r>
              <a:rPr lang="cs-CZ" sz="1900" dirty="0" err="1" smtClean="0"/>
              <a:t>pokrýva</a:t>
            </a:r>
            <a:r>
              <a:rPr lang="cs-CZ" sz="1900" dirty="0" smtClean="0"/>
              <a:t> </a:t>
            </a:r>
            <a:r>
              <a:rPr lang="cs-CZ" sz="1900" dirty="0" err="1" smtClean="0"/>
              <a:t>väčšinu</a:t>
            </a:r>
            <a:r>
              <a:rPr lang="cs-CZ" sz="1900" dirty="0" smtClean="0"/>
              <a:t> zemského povrchu, ale je </a:t>
            </a:r>
            <a:r>
              <a:rPr lang="cs-CZ" sz="1900" dirty="0" err="1" smtClean="0"/>
              <a:t>viazaný</a:t>
            </a:r>
            <a:r>
              <a:rPr lang="cs-CZ" sz="1900" dirty="0" smtClean="0"/>
              <a:t> i v </a:t>
            </a:r>
            <a:r>
              <a:rPr lang="cs-CZ" sz="1900" dirty="0" err="1" smtClean="0"/>
              <a:t>rôznych</a:t>
            </a:r>
            <a:r>
              <a:rPr lang="cs-CZ" sz="1900" dirty="0" smtClean="0"/>
              <a:t> </a:t>
            </a:r>
            <a:r>
              <a:rPr lang="cs-CZ" sz="1900" u="sng" dirty="0" smtClean="0">
                <a:hlinkClick r:id="rId5" tooltip="Organická zlúčenina"/>
              </a:rPr>
              <a:t>organických</a:t>
            </a:r>
            <a:r>
              <a:rPr lang="cs-CZ" sz="1900" dirty="0" smtClean="0"/>
              <a:t> i </a:t>
            </a:r>
            <a:r>
              <a:rPr lang="cs-CZ" sz="1900" u="sng" dirty="0" smtClean="0">
                <a:hlinkClick r:id="rId6" tooltip="Anorganická zlúčenina"/>
              </a:rPr>
              <a:t>anorganických </a:t>
            </a:r>
            <a:r>
              <a:rPr lang="cs-CZ" sz="1900" u="sng" dirty="0" err="1" smtClean="0">
                <a:hlinkClick r:id="rId6" tooltip="Anorganická zlúčenina"/>
              </a:rPr>
              <a:t>zlúčeninách</a:t>
            </a:r>
            <a:r>
              <a:rPr lang="cs-CZ" sz="1900" dirty="0" smtClean="0"/>
              <a:t>. Je to </a:t>
            </a:r>
            <a:r>
              <a:rPr lang="cs-CZ" sz="1900" dirty="0" err="1" smtClean="0"/>
              <a:t>tiež</a:t>
            </a:r>
            <a:r>
              <a:rPr lang="cs-CZ" sz="1900" dirty="0" smtClean="0"/>
              <a:t> významný </a:t>
            </a:r>
            <a:r>
              <a:rPr lang="cs-CZ" sz="1900" dirty="0" err="1" smtClean="0"/>
              <a:t>biogénny</a:t>
            </a:r>
            <a:r>
              <a:rPr lang="cs-CZ" sz="1900" dirty="0" smtClean="0"/>
              <a:t> prvok.</a:t>
            </a:r>
            <a:endParaRPr lang="sk-SK" sz="1900" dirty="0" smtClean="0"/>
          </a:p>
          <a:p>
            <a:endParaRPr lang="sk-SK" dirty="0"/>
          </a:p>
        </p:txBody>
      </p:sp>
      <p:pic>
        <p:nvPicPr>
          <p:cNvPr id="3078" name="Picture 6"/>
          <p:cNvPicPr>
            <a:picLocks noChangeAspect="1" noChangeArrowheads="1"/>
          </p:cNvPicPr>
          <p:nvPr/>
        </p:nvPicPr>
        <p:blipFill>
          <a:blip r:embed="rId7"/>
          <a:srcRect/>
          <a:stretch>
            <a:fillRect/>
          </a:stretch>
        </p:blipFill>
        <p:spPr bwMode="auto">
          <a:xfrm>
            <a:off x="5715008" y="2786058"/>
            <a:ext cx="2295525" cy="1419225"/>
          </a:xfrm>
          <a:prstGeom prst="rect">
            <a:avLst/>
          </a:prstGeom>
          <a:noFill/>
          <a:ln w="9525">
            <a:noFill/>
            <a:miter lim="800000"/>
            <a:headEnd/>
            <a:tailEnd/>
          </a:ln>
        </p:spPr>
      </p:pic>
      <p:pic>
        <p:nvPicPr>
          <p:cNvPr id="3079" name="Picture 7"/>
          <p:cNvPicPr>
            <a:picLocks noChangeAspect="1" noChangeArrowheads="1"/>
          </p:cNvPicPr>
          <p:nvPr/>
        </p:nvPicPr>
        <p:blipFill>
          <a:blip r:embed="rId8"/>
          <a:srcRect/>
          <a:stretch>
            <a:fillRect/>
          </a:stretch>
        </p:blipFill>
        <p:spPr bwMode="auto">
          <a:xfrm>
            <a:off x="2000232" y="2714620"/>
            <a:ext cx="2171700" cy="148590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sp>
        <p:nvSpPr>
          <p:cNvPr id="3" name="Zástupný symbol textu 2"/>
          <p:cNvSpPr>
            <a:spLocks noGrp="1"/>
          </p:cNvSpPr>
          <p:nvPr>
            <p:ph type="body" idx="1"/>
          </p:nvPr>
        </p:nvSpPr>
        <p:spPr/>
        <p:txBody>
          <a:bodyPr/>
          <a:lstStyle/>
          <a:p>
            <a:r>
              <a:rPr lang="sk-SK" dirty="0" smtClean="0"/>
              <a:t>Výhody</a:t>
            </a:r>
            <a:endParaRPr lang="sk-SK" dirty="0"/>
          </a:p>
        </p:txBody>
      </p:sp>
      <p:sp>
        <p:nvSpPr>
          <p:cNvPr id="4" name="Zástupný symbol textu 3"/>
          <p:cNvSpPr>
            <a:spLocks noGrp="1"/>
          </p:cNvSpPr>
          <p:nvPr>
            <p:ph type="body" sz="half" idx="3"/>
          </p:nvPr>
        </p:nvSpPr>
        <p:spPr/>
        <p:txBody>
          <a:bodyPr/>
          <a:lstStyle/>
          <a:p>
            <a:r>
              <a:rPr lang="sk-SK" dirty="0" smtClean="0"/>
              <a:t>Nevýhody</a:t>
            </a:r>
            <a:endParaRPr lang="sk-SK" dirty="0"/>
          </a:p>
        </p:txBody>
      </p:sp>
      <p:sp>
        <p:nvSpPr>
          <p:cNvPr id="5" name="Zástupný symbol obsahu 4"/>
          <p:cNvSpPr>
            <a:spLocks noGrp="1"/>
          </p:cNvSpPr>
          <p:nvPr>
            <p:ph sz="quarter" idx="2"/>
          </p:nvPr>
        </p:nvSpPr>
        <p:spPr/>
        <p:txBody>
          <a:bodyPr/>
          <a:lstStyle/>
          <a:p>
            <a:r>
              <a:rPr lang="sk-SK" b="1" dirty="0" smtClean="0"/>
              <a:t>-vodík</a:t>
            </a:r>
            <a:endParaRPr lang="sk-SK" dirty="0" smtClean="0"/>
          </a:p>
          <a:p>
            <a:r>
              <a:rPr lang="sk-SK" b="1" dirty="0" smtClean="0"/>
              <a:t>-ekologický pohon</a:t>
            </a:r>
            <a:endParaRPr lang="sk-SK" dirty="0" smtClean="0"/>
          </a:p>
          <a:p>
            <a:r>
              <a:rPr lang="sk-SK" b="1" dirty="0" smtClean="0"/>
              <a:t>-žiadne škodlivé látky, bez emisií</a:t>
            </a:r>
            <a:endParaRPr lang="sk-SK" dirty="0" smtClean="0"/>
          </a:p>
          <a:p>
            <a:r>
              <a:rPr lang="sk-SK" b="1" dirty="0" smtClean="0"/>
              <a:t>-odpadový produkt: destilovaná voda</a:t>
            </a:r>
            <a:endParaRPr lang="sk-SK" dirty="0" smtClean="0"/>
          </a:p>
          <a:p>
            <a:r>
              <a:rPr lang="sk-SK" b="1" dirty="0" smtClean="0"/>
              <a:t>-bez hluku</a:t>
            </a:r>
            <a:endParaRPr lang="sk-SK" dirty="0" smtClean="0"/>
          </a:p>
          <a:p>
            <a:r>
              <a:rPr lang="sk-SK" b="1" dirty="0" smtClean="0"/>
              <a:t>-ma silu zmeniť našu budúcnosť</a:t>
            </a:r>
            <a:endParaRPr lang="sk-SK" dirty="0" smtClean="0"/>
          </a:p>
          <a:p>
            <a:endParaRPr lang="sk-SK" dirty="0"/>
          </a:p>
        </p:txBody>
      </p:sp>
      <p:sp>
        <p:nvSpPr>
          <p:cNvPr id="6" name="Zástupný symbol obsahu 5"/>
          <p:cNvSpPr>
            <a:spLocks noGrp="1"/>
          </p:cNvSpPr>
          <p:nvPr>
            <p:ph sz="quarter" idx="4"/>
          </p:nvPr>
        </p:nvSpPr>
        <p:spPr/>
        <p:txBody>
          <a:bodyPr/>
          <a:lstStyle/>
          <a:p>
            <a:r>
              <a:rPr lang="sk-SK" b="1" dirty="0" smtClean="0"/>
              <a:t>-cena</a:t>
            </a:r>
            <a:endParaRPr lang="sk-SK" dirty="0" smtClean="0"/>
          </a:p>
          <a:p>
            <a:r>
              <a:rPr lang="sk-SK" b="1" dirty="0" smtClean="0"/>
              <a:t>-výbušný plyn</a:t>
            </a:r>
            <a:endParaRPr lang="sk-SK" dirty="0" smtClean="0"/>
          </a:p>
          <a:p>
            <a:r>
              <a:rPr lang="sk-SK" b="1" dirty="0" smtClean="0"/>
              <a:t>-problém </a:t>
            </a:r>
            <a:r>
              <a:rPr lang="sk-SK" b="1" dirty="0" err="1" smtClean="0"/>
              <a:t>ziskavania</a:t>
            </a:r>
            <a:r>
              <a:rPr lang="sk-SK" b="1" dirty="0" smtClean="0"/>
              <a:t> a následného spracovania</a:t>
            </a:r>
            <a:endParaRPr lang="sk-SK" dirty="0" smtClean="0"/>
          </a:p>
          <a:p>
            <a:r>
              <a:rPr lang="sk-SK" b="1" dirty="0" smtClean="0"/>
              <a:t>-veľká strata energie počas výroby</a:t>
            </a:r>
            <a:endParaRPr lang="sk-SK" dirty="0" smtClean="0"/>
          </a:p>
          <a:p>
            <a:endParaRPr lang="sk-SK" dirty="0"/>
          </a:p>
        </p:txBody>
      </p:sp>
      <p:pic>
        <p:nvPicPr>
          <p:cNvPr id="29698" name="Picture 2"/>
          <p:cNvPicPr>
            <a:picLocks noChangeAspect="1" noChangeArrowheads="1"/>
          </p:cNvPicPr>
          <p:nvPr/>
        </p:nvPicPr>
        <p:blipFill>
          <a:blip r:embed="rId2"/>
          <a:srcRect/>
          <a:stretch>
            <a:fillRect/>
          </a:stretch>
        </p:blipFill>
        <p:spPr bwMode="auto">
          <a:xfrm>
            <a:off x="357158" y="71414"/>
            <a:ext cx="2886075" cy="1762125"/>
          </a:xfrm>
          <a:prstGeom prst="rect">
            <a:avLst/>
          </a:prstGeom>
          <a:noFill/>
          <a:ln w="9525">
            <a:noFill/>
            <a:miter lim="800000"/>
            <a:headEnd/>
            <a:tailEnd/>
          </a:ln>
        </p:spPr>
      </p:pic>
      <p:pic>
        <p:nvPicPr>
          <p:cNvPr id="29699" name="Picture 3"/>
          <p:cNvPicPr>
            <a:picLocks noChangeAspect="1" noChangeArrowheads="1"/>
          </p:cNvPicPr>
          <p:nvPr/>
        </p:nvPicPr>
        <p:blipFill>
          <a:blip r:embed="rId3"/>
          <a:srcRect/>
          <a:stretch>
            <a:fillRect/>
          </a:stretch>
        </p:blipFill>
        <p:spPr bwMode="auto">
          <a:xfrm>
            <a:off x="6786578" y="4205306"/>
            <a:ext cx="1952625" cy="186690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vodik1"/>
          <p:cNvPicPr>
            <a:picLocks noChangeAspect="1" noChangeArrowheads="1"/>
          </p:cNvPicPr>
          <p:nvPr/>
        </p:nvPicPr>
        <p:blipFill>
          <a:blip r:embed="rId2"/>
          <a:srcRect/>
          <a:stretch>
            <a:fillRect/>
          </a:stretch>
        </p:blipFill>
        <p:spPr bwMode="auto">
          <a:xfrm>
            <a:off x="714348" y="2857496"/>
            <a:ext cx="5024299" cy="3768588"/>
          </a:xfrm>
          <a:prstGeom prst="rect">
            <a:avLst/>
          </a:prstGeom>
          <a:noFill/>
        </p:spPr>
      </p:pic>
      <p:sp>
        <p:nvSpPr>
          <p:cNvPr id="2" name="Nadpis 1"/>
          <p:cNvSpPr>
            <a:spLocks noGrp="1"/>
          </p:cNvSpPr>
          <p:nvPr>
            <p:ph type="title"/>
          </p:nvPr>
        </p:nvSpPr>
        <p:spPr>
          <a:xfrm>
            <a:off x="500034" y="500042"/>
            <a:ext cx="4900618" cy="1066800"/>
          </a:xfrm>
        </p:spPr>
        <p:txBody>
          <a:bodyPr>
            <a:normAutofit fontScale="90000"/>
          </a:bodyPr>
          <a:lstStyle/>
          <a:p>
            <a:r>
              <a:rPr lang="sk-SK" dirty="0" smtClean="0"/>
              <a:t>Vodíková ekonomika</a:t>
            </a:r>
            <a:endParaRPr lang="sk-SK" dirty="0"/>
          </a:p>
        </p:txBody>
      </p:sp>
      <p:sp>
        <p:nvSpPr>
          <p:cNvPr id="3" name="Zástupný symbol obsahu 2"/>
          <p:cNvSpPr>
            <a:spLocks noGrp="1"/>
          </p:cNvSpPr>
          <p:nvPr>
            <p:ph idx="1"/>
          </p:nvPr>
        </p:nvSpPr>
        <p:spPr>
          <a:xfrm>
            <a:off x="285720" y="1500174"/>
            <a:ext cx="8229600" cy="4325112"/>
          </a:xfrm>
        </p:spPr>
        <p:txBody>
          <a:bodyPr/>
          <a:lstStyle/>
          <a:p>
            <a:r>
              <a:rPr lang="sk-SK" b="1" dirty="0" smtClean="0"/>
              <a:t>je predstavovaná ako čistá, zelená alternatíva voči súčasnému systému zakladajúcemu sa na spotrebe fosílnych palív produkujúcich emisie,</a:t>
            </a:r>
            <a:r>
              <a:rPr lang="sk-SK" dirty="0" smtClean="0"/>
              <a:t> </a:t>
            </a:r>
            <a:r>
              <a:rPr lang="cs-CZ" b="1" dirty="0" err="1" smtClean="0"/>
              <a:t>využívajúca</a:t>
            </a:r>
            <a:r>
              <a:rPr lang="cs-CZ" b="1" dirty="0" smtClean="0"/>
              <a:t> </a:t>
            </a:r>
            <a:r>
              <a:rPr lang="cs-CZ" b="1" dirty="0" err="1" smtClean="0"/>
              <a:t>ako</a:t>
            </a:r>
            <a:r>
              <a:rPr lang="cs-CZ" b="1" dirty="0" smtClean="0"/>
              <a:t> zdroj energie vodík</a:t>
            </a:r>
            <a:endParaRPr lang="sk-SK" dirty="0" smtClean="0"/>
          </a:p>
          <a:p>
            <a:r>
              <a:rPr lang="cs-CZ" dirty="0" smtClean="0"/>
              <a:t> </a:t>
            </a:r>
            <a:endParaRPr lang="sk-SK" dirty="0" smtClean="0"/>
          </a:p>
          <a:p>
            <a:endParaRPr lang="sk-SK"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pic>
        <p:nvPicPr>
          <p:cNvPr id="1027" name="Picture 3"/>
          <p:cNvPicPr>
            <a:picLocks noChangeAspect="1" noChangeArrowheads="1"/>
          </p:cNvPicPr>
          <p:nvPr/>
        </p:nvPicPr>
        <p:blipFill>
          <a:blip r:embed="rId3"/>
          <a:srcRect/>
          <a:stretch>
            <a:fillRect/>
          </a:stretch>
        </p:blipFill>
        <p:spPr bwMode="auto">
          <a:xfrm>
            <a:off x="6286512" y="4357694"/>
            <a:ext cx="2286000" cy="131445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alerie-autobusu.cz/photos/2/5/3-2-1_Ekobus_SOR_C10.5.jpg"/>
          <p:cNvPicPr>
            <a:picLocks noChangeAspect="1" noChangeArrowheads="1"/>
          </p:cNvPicPr>
          <p:nvPr/>
        </p:nvPicPr>
        <p:blipFill>
          <a:blip r:embed="rId2"/>
          <a:srcRect/>
          <a:stretch>
            <a:fillRect/>
          </a:stretch>
        </p:blipFill>
        <p:spPr bwMode="auto">
          <a:xfrm>
            <a:off x="0" y="428604"/>
            <a:ext cx="9144000" cy="6429396"/>
          </a:xfrm>
          <a:prstGeom prst="rect">
            <a:avLst/>
          </a:prstGeom>
          <a:noFill/>
          <a:effectLst>
            <a:softEdge rad="635000"/>
          </a:effectLst>
        </p:spPr>
      </p:pic>
      <p:sp>
        <p:nvSpPr>
          <p:cNvPr id="2" name="Nadpis 1"/>
          <p:cNvSpPr>
            <a:spLocks noGrp="1"/>
          </p:cNvSpPr>
          <p:nvPr>
            <p:ph type="title"/>
          </p:nvPr>
        </p:nvSpPr>
        <p:spPr/>
        <p:txBody>
          <a:bodyPr/>
          <a:lstStyle/>
          <a:p>
            <a:pPr algn="ctr"/>
            <a:r>
              <a:rPr lang="sk-SK" dirty="0" smtClean="0">
                <a:solidFill>
                  <a:schemeClr val="bg1"/>
                </a:solidFill>
                <a:latin typeface="Forte" pitchFamily="66" charset="0"/>
              </a:rPr>
              <a:t>Bezpečnosť</a:t>
            </a:r>
            <a:endParaRPr lang="sk-SK" dirty="0">
              <a:solidFill>
                <a:schemeClr val="bg1"/>
              </a:solidFill>
              <a:latin typeface="Forte" pitchFamily="66" charset="0"/>
            </a:endParaRPr>
          </a:p>
        </p:txBody>
      </p:sp>
      <p:sp>
        <p:nvSpPr>
          <p:cNvPr id="3" name="Zástupný symbol obsahu 2"/>
          <p:cNvSpPr>
            <a:spLocks noGrp="1"/>
          </p:cNvSpPr>
          <p:nvPr>
            <p:ph idx="1"/>
          </p:nvPr>
        </p:nvSpPr>
        <p:spPr/>
        <p:txBody>
          <a:bodyPr>
            <a:normAutofit fontScale="85000" lnSpcReduction="10000"/>
          </a:bodyPr>
          <a:lstStyle/>
          <a:p>
            <a:endParaRPr lang="sk-SK" sz="1800" dirty="0" smtClean="0"/>
          </a:p>
          <a:p>
            <a:endParaRPr lang="sk-SK" sz="1800" dirty="0" smtClean="0"/>
          </a:p>
          <a:p>
            <a:endParaRPr lang="sk-SK" sz="1800" dirty="0" smtClean="0"/>
          </a:p>
          <a:p>
            <a:endParaRPr lang="sk-SK" sz="1800" dirty="0" smtClean="0"/>
          </a:p>
          <a:p>
            <a:endParaRPr lang="sk-SK" sz="1800" dirty="0" smtClean="0"/>
          </a:p>
          <a:p>
            <a:endParaRPr lang="sk-SK" sz="1800" dirty="0" smtClean="0"/>
          </a:p>
          <a:p>
            <a:endParaRPr lang="sk-SK" sz="1800" dirty="0" smtClean="0"/>
          </a:p>
          <a:p>
            <a:endParaRPr lang="sk-SK" sz="1800" dirty="0" smtClean="0"/>
          </a:p>
          <a:p>
            <a:endParaRPr lang="sk-SK" sz="1800" dirty="0" smtClean="0"/>
          </a:p>
          <a:p>
            <a:r>
              <a:rPr lang="sk-SK" sz="1800" dirty="0" smtClean="0"/>
              <a:t>Svet vníma </a:t>
            </a:r>
            <a:r>
              <a:rPr lang="sk-SK" sz="1800" dirty="0" smtClean="0">
                <a:solidFill>
                  <a:schemeClr val="bg1"/>
                </a:solidFill>
              </a:rPr>
              <a:t>vodík ako nebezpečný</a:t>
            </a:r>
            <a:r>
              <a:rPr lang="sk-SK" sz="1800" dirty="0" smtClean="0"/>
              <a:t>, </a:t>
            </a:r>
            <a:r>
              <a:rPr lang="sk-SK" sz="1800" dirty="0" smtClean="0">
                <a:solidFill>
                  <a:schemeClr val="bg1"/>
                </a:solidFill>
              </a:rPr>
              <a:t>horľavý a výbušný</a:t>
            </a:r>
            <a:r>
              <a:rPr lang="sk-SK" sz="1800" dirty="0" smtClean="0"/>
              <a:t> plyn. Hoci úplnou pravdou je, že všetky </a:t>
            </a:r>
            <a:r>
              <a:rPr lang="sk-SK" sz="1800" dirty="0" smtClean="0">
                <a:solidFill>
                  <a:schemeClr val="bg1"/>
                </a:solidFill>
              </a:rPr>
              <a:t>palivá sú nebezpečné</a:t>
            </a:r>
            <a:r>
              <a:rPr lang="sk-SK" sz="1800" dirty="0" smtClean="0"/>
              <a:t>, horľavé a výbušné. Prísne testovanie viedlo k presvedčeniu medzi mnohými expertmi, že vodík je práve tak nebezpečný ako benzín, zemný plyn a v mnohých prípadoch je bezpečnejší.</a:t>
            </a:r>
          </a:p>
          <a:p>
            <a:pPr>
              <a:buNone/>
            </a:pPr>
            <a:r>
              <a:rPr lang="sk-SK" sz="1800" dirty="0" smtClean="0"/>
              <a:t>      Problém spočíva v tom, že vodík je výbušný v obmedzenom priestore, pretože má veľkú rýchlosť horenia. Dôležitejší ako spôsob zapálenia je vlastný priestor, v ktorom je vodík uzavretý. Ale na druhej strane má vodík veľmi veľký rozptylový koeficient, a to spôsobuje, že je skoro nemožné, aby bol príčinou explózie v otvorenom priestore.</a:t>
            </a:r>
            <a:endParaRPr lang="sk-SK" sz="1800" dirty="0"/>
          </a:p>
        </p:txBody>
      </p:sp>
    </p:spTree>
  </p:cSld>
  <p:clrMapOvr>
    <a:masterClrMapping/>
  </p:clrMapOvr>
  <p:transition advClick="0" advTm="700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29058" y="714356"/>
            <a:ext cx="4872014" cy="852486"/>
          </a:xfrm>
        </p:spPr>
        <p:txBody>
          <a:bodyPr>
            <a:normAutofit/>
          </a:bodyPr>
          <a:lstStyle/>
          <a:p>
            <a:pPr algn="ctr"/>
            <a:r>
              <a:rPr lang="sk-SK" dirty="0" smtClean="0">
                <a:latin typeface="Forte" pitchFamily="66" charset="0"/>
              </a:rPr>
              <a:t>Uskladnenie paliva</a:t>
            </a:r>
            <a:endParaRPr lang="sk-SK" dirty="0">
              <a:latin typeface="Forte" pitchFamily="66" charset="0"/>
            </a:endParaRPr>
          </a:p>
        </p:txBody>
      </p:sp>
      <p:sp>
        <p:nvSpPr>
          <p:cNvPr id="3" name="Zástupný symbol obsahu 2"/>
          <p:cNvSpPr>
            <a:spLocks noGrp="1"/>
          </p:cNvSpPr>
          <p:nvPr>
            <p:ph idx="1"/>
          </p:nvPr>
        </p:nvSpPr>
        <p:spPr/>
        <p:txBody>
          <a:bodyPr>
            <a:normAutofit fontScale="92500" lnSpcReduction="10000"/>
          </a:bodyPr>
          <a:lstStyle/>
          <a:p>
            <a:pPr algn="just"/>
            <a:r>
              <a:rPr lang="sk-SK" sz="1800" dirty="0" smtClean="0"/>
              <a:t>Vodík je zaradený medzi ľahké prvky a má veľmi malé molekuly, môže uniknúť z nádrží a potrubia oveľa ľahšie ako kvapalné palivá. Ak má byť využívaný ako palivo vo vozidlách, potom musia existovať finančne nenáročné spôsoby na jeho uskladnenie.</a:t>
            </a:r>
          </a:p>
          <a:p>
            <a:pPr algn="just"/>
            <a:endParaRPr lang="sk-SK" sz="1800" dirty="0" smtClean="0"/>
          </a:p>
          <a:p>
            <a:pPr algn="just"/>
            <a:r>
              <a:rPr lang="sk-SK" sz="1800" dirty="0" smtClean="0"/>
              <a:t>1) v stlačenej forme - je podobný zemnému plynu</a:t>
            </a:r>
          </a:p>
          <a:p>
            <a:pPr algn="just"/>
            <a:endParaRPr lang="sk-SK" sz="1800" dirty="0" smtClean="0"/>
          </a:p>
          <a:p>
            <a:pPr algn="just"/>
            <a:r>
              <a:rPr lang="sk-SK" sz="1800" dirty="0" smtClean="0"/>
              <a:t>2) v kvapalnom stave - je výhodnejší ale keďže vodík nemožno skvapalniť pri vyššej teplote ako - 253 °C, je tento proces náročný na čas a energiu. Výhodou kvapalného vodíka je veľký pomer energia/hmotnosť, až</a:t>
            </a:r>
          </a:p>
          <a:p>
            <a:pPr algn="just"/>
            <a:r>
              <a:rPr lang="sk-SK" sz="1800" dirty="0" smtClean="0"/>
              <a:t> 3-násobok hodnoty benzínu.</a:t>
            </a:r>
          </a:p>
          <a:p>
            <a:pPr algn="just"/>
            <a:endParaRPr lang="sk-SK" sz="1800" dirty="0" smtClean="0"/>
          </a:p>
          <a:p>
            <a:pPr algn="just"/>
            <a:r>
              <a:rPr lang="sk-SK" sz="1800" dirty="0" smtClean="0"/>
              <a:t>3) kovové a tekuté </a:t>
            </a:r>
            <a:r>
              <a:rPr lang="sk-SK" sz="1800" dirty="0" err="1" smtClean="0"/>
              <a:t>hydridy</a:t>
            </a:r>
            <a:r>
              <a:rPr lang="sk-SK" sz="1800" dirty="0" smtClean="0"/>
              <a:t> a uhlíkové </a:t>
            </a:r>
            <a:r>
              <a:rPr lang="sk-SK" sz="1800" dirty="0" err="1" smtClean="0"/>
              <a:t>absorbčné</a:t>
            </a:r>
            <a:r>
              <a:rPr lang="sk-SK" sz="1800" dirty="0" smtClean="0"/>
              <a:t> zlúčeniny.</a:t>
            </a:r>
          </a:p>
          <a:p>
            <a:pPr algn="just">
              <a:buNone/>
            </a:pPr>
            <a:r>
              <a:rPr lang="sk-SK" sz="1800" dirty="0" smtClean="0"/>
              <a:t>     Sú to bezpečné metódy, pri ktorých sa v prípade nehody vodík nemôže samovoľne uvoľniť, ale na druhej strane sú objemné a majú veľkú hmotnosť.</a:t>
            </a:r>
            <a:endParaRPr lang="sk-SK" sz="1800" dirty="0"/>
          </a:p>
        </p:txBody>
      </p:sp>
      <p:pic>
        <p:nvPicPr>
          <p:cNvPr id="2050" name="Picture 2" descr="http://www.matnet.sav.sk/data/files/1063.jpg"/>
          <p:cNvPicPr>
            <a:picLocks noChangeAspect="1" noChangeArrowheads="1"/>
          </p:cNvPicPr>
          <p:nvPr/>
        </p:nvPicPr>
        <p:blipFill>
          <a:blip r:embed="rId2"/>
          <a:srcRect/>
          <a:stretch>
            <a:fillRect/>
          </a:stretch>
        </p:blipFill>
        <p:spPr bwMode="auto">
          <a:xfrm>
            <a:off x="642910" y="285728"/>
            <a:ext cx="2919406" cy="1900504"/>
          </a:xfrm>
          <a:prstGeom prst="rect">
            <a:avLst/>
          </a:prstGeom>
          <a:noFill/>
        </p:spPr>
      </p:pic>
      <p:sp>
        <p:nvSpPr>
          <p:cNvPr id="5" name="BlokTextu 4"/>
          <p:cNvSpPr txBox="1"/>
          <p:nvPr/>
        </p:nvSpPr>
        <p:spPr>
          <a:xfrm>
            <a:off x="1643042" y="1785926"/>
            <a:ext cx="192882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k-SK" dirty="0" smtClean="0"/>
              <a:t>  „</a:t>
            </a:r>
            <a:r>
              <a:rPr lang="sk-SK" dirty="0" err="1" smtClean="0"/>
              <a:t>Vodíkpumpa</a:t>
            </a:r>
            <a:r>
              <a:rPr lang="sk-SK" dirty="0" smtClean="0"/>
              <a:t>“</a:t>
            </a:r>
            <a:endParaRPr lang="sk-SK" dirty="0"/>
          </a:p>
        </p:txBody>
      </p:sp>
    </p:spTree>
  </p:cSld>
  <p:clrMapOvr>
    <a:masterClrMapping/>
  </p:clrMapOvr>
  <p:transition advClick="0" advTm="700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357158" y="4357694"/>
            <a:ext cx="8286808" cy="1754326"/>
          </a:xfrm>
          <a:prstGeom prst="rect">
            <a:avLst/>
          </a:prstGeom>
          <a:noFill/>
        </p:spPr>
        <p:txBody>
          <a:bodyPr wrap="square" rtlCol="0">
            <a:spAutoFit/>
          </a:bodyPr>
          <a:lstStyle/>
          <a:p>
            <a:pPr algn="just"/>
            <a:r>
              <a:rPr lang="sk-SK" dirty="0" smtClean="0"/>
              <a:t>Pri deštrukcii nádrže stúpa vodíkové palivo vďaka svojej nízkej hustote veľmi rýchlo hore takže prípadný požiar vzniká mimo auta. Bezpečnosť sa dá zvýšiť vhodným umiestnením nádrže, napr. u autobusu na strechu vozidla.</a:t>
            </a:r>
          </a:p>
          <a:p>
            <a:pPr algn="just"/>
            <a:r>
              <a:rPr lang="sk-SK" dirty="0" smtClean="0"/>
              <a:t>K zvýšeniu bezpečnosti prispieva aj menšie množstvo paliva skladovaného vo vozidlách.</a:t>
            </a:r>
          </a:p>
          <a:p>
            <a:endParaRPr lang="sk-SK" dirty="0"/>
          </a:p>
        </p:txBody>
      </p:sp>
      <p:pic>
        <p:nvPicPr>
          <p:cNvPr id="3" name="Obrázok 2" descr="VSE20b1dd_15_vodik_unik_vs_benzin.JPG"/>
          <p:cNvPicPr>
            <a:picLocks noChangeAspect="1"/>
          </p:cNvPicPr>
          <p:nvPr/>
        </p:nvPicPr>
        <p:blipFill>
          <a:blip r:embed="rId2"/>
          <a:stretch>
            <a:fillRect/>
          </a:stretch>
        </p:blipFill>
        <p:spPr>
          <a:xfrm>
            <a:off x="2000232" y="642918"/>
            <a:ext cx="5214974" cy="3214710"/>
          </a:xfrm>
          <a:prstGeom prst="rect">
            <a:avLst/>
          </a:prstGeom>
        </p:spPr>
      </p:pic>
      <p:sp>
        <p:nvSpPr>
          <p:cNvPr id="4" name="BlokTextu 3"/>
          <p:cNvSpPr txBox="1"/>
          <p:nvPr/>
        </p:nvSpPr>
        <p:spPr>
          <a:xfrm>
            <a:off x="1071538" y="2857496"/>
            <a:ext cx="1214446" cy="369332"/>
          </a:xfrm>
          <a:prstGeom prst="rect">
            <a:avLst/>
          </a:prstGeom>
          <a:noFill/>
        </p:spPr>
        <p:txBody>
          <a:bodyPr wrap="square" rtlCol="0">
            <a:spAutoFit/>
          </a:bodyPr>
          <a:lstStyle/>
          <a:p>
            <a:r>
              <a:rPr lang="sk-SK" dirty="0" smtClean="0"/>
              <a:t>Vodík</a:t>
            </a:r>
            <a:endParaRPr lang="sk-SK" dirty="0"/>
          </a:p>
        </p:txBody>
      </p:sp>
      <p:sp>
        <p:nvSpPr>
          <p:cNvPr id="5" name="BlokTextu 4"/>
          <p:cNvSpPr txBox="1"/>
          <p:nvPr/>
        </p:nvSpPr>
        <p:spPr>
          <a:xfrm>
            <a:off x="7286644" y="2786058"/>
            <a:ext cx="1285884" cy="369332"/>
          </a:xfrm>
          <a:prstGeom prst="rect">
            <a:avLst/>
          </a:prstGeom>
          <a:noFill/>
        </p:spPr>
        <p:txBody>
          <a:bodyPr wrap="square" rtlCol="0">
            <a:spAutoFit/>
          </a:bodyPr>
          <a:lstStyle/>
          <a:p>
            <a:r>
              <a:rPr lang="sk-SK" dirty="0" smtClean="0"/>
              <a:t>Benzín</a:t>
            </a:r>
            <a:endParaRPr lang="sk-SK" dirty="0"/>
          </a:p>
        </p:txBody>
      </p:sp>
    </p:spTree>
  </p:cSld>
  <p:clrMapOvr>
    <a:masterClrMapping/>
  </p:clrMapOvr>
  <p:transition advClick="0" advTm="7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PEM_Elektrolyseur.jpg"/>
          <p:cNvPicPr>
            <a:picLocks noChangeAspect="1"/>
          </p:cNvPicPr>
          <p:nvPr/>
        </p:nvPicPr>
        <p:blipFill>
          <a:blip r:embed="rId2"/>
          <a:srcRect b="9307"/>
          <a:stretch>
            <a:fillRect/>
          </a:stretch>
        </p:blipFill>
        <p:spPr>
          <a:xfrm>
            <a:off x="3786150" y="1643050"/>
            <a:ext cx="5357850" cy="4872971"/>
          </a:xfrm>
          <a:prstGeom prst="rect">
            <a:avLst/>
          </a:prstGeom>
          <a:ln>
            <a:noFill/>
          </a:ln>
          <a:effectLst>
            <a:softEdge rad="112500"/>
          </a:effectLst>
        </p:spPr>
      </p:pic>
      <p:sp>
        <p:nvSpPr>
          <p:cNvPr id="2" name="Zástupný symbol obsahu 1"/>
          <p:cNvSpPr>
            <a:spLocks noGrp="1"/>
          </p:cNvSpPr>
          <p:nvPr>
            <p:ph idx="1"/>
          </p:nvPr>
        </p:nvSpPr>
        <p:spPr>
          <a:xfrm>
            <a:off x="457200" y="1481328"/>
            <a:ext cx="4829180" cy="4525963"/>
          </a:xfrm>
        </p:spPr>
        <p:txBody>
          <a:bodyPr>
            <a:normAutofit/>
          </a:bodyPr>
          <a:lstStyle/>
          <a:p>
            <a:pPr>
              <a:buNone/>
            </a:pPr>
            <a:r>
              <a:rPr lang="sk-SK" sz="2000" b="1" u="sng" dirty="0" smtClean="0">
                <a:solidFill>
                  <a:srgbClr val="92D050"/>
                </a:solidFill>
                <a:latin typeface="Arial" pitchFamily="34" charset="0"/>
                <a:cs typeface="Arial" pitchFamily="34" charset="0"/>
              </a:rPr>
              <a:t>PEM</a:t>
            </a:r>
            <a:r>
              <a:rPr lang="sk-SK" sz="2000" dirty="0" smtClean="0"/>
              <a:t> </a:t>
            </a:r>
            <a:r>
              <a:rPr lang="sk-SK" sz="2000" b="1" dirty="0" smtClean="0">
                <a:solidFill>
                  <a:srgbClr val="92D050"/>
                </a:solidFill>
              </a:rPr>
              <a:t>elektrolyzér</a:t>
            </a:r>
            <a:r>
              <a:rPr lang="sk-SK" sz="2000" dirty="0" smtClean="0"/>
              <a:t>- </a:t>
            </a:r>
            <a:r>
              <a:rPr lang="sk-SK" sz="1400" dirty="0" smtClean="0">
                <a:latin typeface="Arial" pitchFamily="34" charset="0"/>
                <a:cs typeface="Arial" pitchFamily="34" charset="0"/>
              </a:rPr>
              <a:t>systém slúžiaci k elektrolýze vody</a:t>
            </a:r>
          </a:p>
          <a:p>
            <a:r>
              <a:rPr lang="sk-SK" sz="1400" b="1" dirty="0" smtClean="0">
                <a:latin typeface="Arial" pitchFamily="34" charset="0"/>
                <a:cs typeface="Arial" pitchFamily="34" charset="0"/>
              </a:rPr>
              <a:t>skratka PEM </a:t>
            </a:r>
            <a:r>
              <a:rPr lang="sk-SK" sz="1400" dirty="0" smtClean="0">
                <a:latin typeface="Arial" pitchFamily="34" charset="0"/>
                <a:cs typeface="Arial" pitchFamily="34" charset="0"/>
              </a:rPr>
              <a:t>(Proton Exchange Membrane či Polymer Electrolyte Membrane) v názve označuje membránu prepúšťajúcu protóny, ktorá tvorí jadro tohto modelu</a:t>
            </a:r>
          </a:p>
          <a:p>
            <a:r>
              <a:rPr lang="sk-SK" sz="1400" dirty="0" smtClean="0">
                <a:latin typeface="Arial" pitchFamily="34" charset="0"/>
                <a:cs typeface="Arial" pitchFamily="34" charset="0"/>
              </a:rPr>
              <a:t>elektrolyzér sa skladá z pozitívnej a negatívnej elektródy oddelenej membránou (</a:t>
            </a:r>
            <a:r>
              <a:rPr lang="sk-SK" sz="1400" b="1" dirty="0" smtClean="0">
                <a:latin typeface="Arial" pitchFamily="34" charset="0"/>
                <a:cs typeface="Arial" pitchFamily="34" charset="0"/>
              </a:rPr>
              <a:t>PEM</a:t>
            </a:r>
            <a:r>
              <a:rPr lang="sk-SK" sz="1400" dirty="0" smtClean="0">
                <a:latin typeface="Arial" pitchFamily="34" charset="0"/>
                <a:cs typeface="Arial" pitchFamily="34" charset="0"/>
              </a:rPr>
              <a:t>), elektrolytom je voda</a:t>
            </a:r>
          </a:p>
          <a:p>
            <a:r>
              <a:rPr lang="sk-SK" sz="1400" dirty="0" smtClean="0">
                <a:latin typeface="Arial" pitchFamily="34" charset="0"/>
                <a:cs typeface="Arial" pitchFamily="34" charset="0"/>
              </a:rPr>
              <a:t>jednotlivé typy elektrolyzéra sú odlišné podľa druhu a usporiadania elektród a elektrolytu</a:t>
            </a:r>
          </a:p>
          <a:p>
            <a:r>
              <a:rPr lang="sk-SK" sz="1400" dirty="0" smtClean="0">
                <a:latin typeface="Arial" pitchFamily="34" charset="0"/>
                <a:cs typeface="Arial" pitchFamily="34" charset="0"/>
              </a:rPr>
              <a:t> jadro tvorí už vyššie zmienená tenká polopriepustná membrána, ktorá je na oboch stranách pokrytá vrstvou katalyzátora</a:t>
            </a:r>
          </a:p>
          <a:p>
            <a:r>
              <a:rPr lang="sk-SK" sz="1400" dirty="0" smtClean="0">
                <a:latin typeface="Arial" pitchFamily="34" charset="0"/>
                <a:cs typeface="Arial" pitchFamily="34" charset="0"/>
              </a:rPr>
              <a:t>tieto dve strany tvoria katódu a anódu článku</a:t>
            </a:r>
          </a:p>
          <a:p>
            <a:endParaRPr lang="sk-SK" dirty="0"/>
          </a:p>
        </p:txBody>
      </p:sp>
      <p:sp>
        <p:nvSpPr>
          <p:cNvPr id="3" name="Zástupný symbol dátumu 2"/>
          <p:cNvSpPr>
            <a:spLocks noGrp="1"/>
          </p:cNvSpPr>
          <p:nvPr>
            <p:ph type="dt" sz="half" idx="10"/>
          </p:nvPr>
        </p:nvSpPr>
        <p:spPr/>
        <p:txBody>
          <a:bodyPr/>
          <a:lstStyle/>
          <a:p>
            <a:fld id="{FCA22A99-CDF9-4770-B059-CFEB7EBF520E}"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sk-SK" dirty="0" smtClean="0"/>
              <a:t>Výskumný tím pána Šikovného</a:t>
            </a:r>
            <a:endParaRPr lang="sk-SK"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8" name="Zástupný symbol čísla snímky 7"/>
          <p:cNvSpPr>
            <a:spLocks noGrp="1"/>
          </p:cNvSpPr>
          <p:nvPr>
            <p:ph type="sldNum" sz="quarter" idx="12"/>
          </p:nvPr>
        </p:nvSpPr>
        <p:spPr/>
        <p:txBody>
          <a:bodyPr/>
          <a:lstStyle/>
          <a:p>
            <a:fld id="{9ACA0913-D9CC-4DFB-B8F6-2F1074805894}" type="slidenum">
              <a:rPr lang="cs-CZ" smtClean="0"/>
              <a:pPr/>
              <a:t>15</a:t>
            </a:fld>
            <a:endParaRPr lang="cs-CZ" dirty="0"/>
          </a:p>
        </p:txBody>
      </p:sp>
    </p:spTree>
  </p:cSld>
  <p:clrMapOvr>
    <a:masterClrMapping/>
  </p:clrMapOvr>
  <p:transition advClick="0" advTm="700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179388" y="1052513"/>
            <a:ext cx="8785225" cy="2014537"/>
          </a:xfrm>
          <a:prstGeom prst="rect">
            <a:avLst/>
          </a:prstGeom>
          <a:noFill/>
          <a:ln w="9525">
            <a:noFill/>
            <a:miter lim="800000"/>
            <a:headEnd/>
            <a:tailEnd/>
          </a:ln>
          <a:effectLst/>
        </p:spPr>
        <p:txBody>
          <a:bodyPr>
            <a:spAutoFit/>
          </a:bodyPr>
          <a:lstStyle/>
          <a:p>
            <a:r>
              <a:rPr lang="sk-SK"/>
              <a:t>Vodík (lat. Hydrogenium) je chemický prvok v Periodickej tabuľke prvkov, ktorý má značku H a protónové číslo 1. Vo voľnej prírode sa atómy vodíka nenachádzajú, pri zrode atómového vodíka sa okamžite spája do molekuly H2. Zaraďuje sa do prvej aj do siedmej skupiny periodickej sústavy, lebo má vlastnosti prvkov prvej aj siedmej skupiny. Latinský názov pochádza z gréčtiny (hydór = voda, gennaó = vytváram) a vymyslel ho Lavoisier. Slovenský názov je odvodený rovnakou logikou.Vodík bol objavený v roku 1766.</a:t>
            </a:r>
            <a:endParaRPr lang="en-US"/>
          </a:p>
        </p:txBody>
      </p:sp>
      <p:sp>
        <p:nvSpPr>
          <p:cNvPr id="3079" name="Text Box 7"/>
          <p:cNvSpPr txBox="1">
            <a:spLocks noChangeArrowheads="1"/>
          </p:cNvSpPr>
          <p:nvPr/>
        </p:nvSpPr>
        <p:spPr bwMode="auto">
          <a:xfrm>
            <a:off x="611188" y="333375"/>
            <a:ext cx="1352550" cy="641350"/>
          </a:xfrm>
          <a:prstGeom prst="rect">
            <a:avLst/>
          </a:prstGeom>
          <a:noFill/>
          <a:ln w="9525">
            <a:noFill/>
            <a:miter lim="800000"/>
            <a:headEnd/>
            <a:tailEnd/>
          </a:ln>
          <a:effectLst/>
        </p:spPr>
        <p:txBody>
          <a:bodyPr wrap="none">
            <a:spAutoFit/>
          </a:bodyPr>
          <a:lstStyle/>
          <a:p>
            <a:r>
              <a:rPr lang="sk-SK" sz="3600"/>
              <a:t>Vodík</a:t>
            </a:r>
            <a:endParaRPr lang="en-US" sz="3600"/>
          </a:p>
        </p:txBody>
      </p:sp>
      <p:sp>
        <p:nvSpPr>
          <p:cNvPr id="3080" name="Text Box 8"/>
          <p:cNvSpPr txBox="1">
            <a:spLocks noChangeArrowheads="1"/>
          </p:cNvSpPr>
          <p:nvPr/>
        </p:nvSpPr>
        <p:spPr bwMode="auto">
          <a:xfrm>
            <a:off x="3778250" y="3213100"/>
            <a:ext cx="5365750" cy="2644775"/>
          </a:xfrm>
          <a:prstGeom prst="rect">
            <a:avLst/>
          </a:prstGeom>
          <a:noFill/>
          <a:ln w="9525">
            <a:noFill/>
            <a:miter lim="800000"/>
            <a:headEnd/>
            <a:tailEnd/>
          </a:ln>
          <a:effectLst/>
        </p:spPr>
        <p:txBody>
          <a:bodyPr>
            <a:spAutoFit/>
          </a:bodyPr>
          <a:lstStyle/>
          <a:p>
            <a:r>
              <a:rPr lang="en-US" sz="1400"/>
              <a:t>Vodík má rad významných využití. Ako napríklad postavenie vo výrobe rôznych chemických zlúčenín (amoniak NH3, kyselina dusičná HNO3, metylalkohol CH3OH, rôzne dusíkaté hnojivá), výroba niektorých kovov (redukciou z iných oxidov) alebo stužovanie tukov.</a:t>
            </a:r>
          </a:p>
          <a:p>
            <a:endParaRPr lang="en-US" sz="1400"/>
          </a:p>
          <a:p>
            <a:r>
              <a:rPr lang="en-US" sz="1400"/>
              <a:t>Používal sa na zváranie a rezanie kovov (kyslíkovo-vodíkovým plameňom). Naďalej sa využíva v zmiešanom pomere s dusíkom ako ochranná atmosféra pri vypaľovaní polotovarov práškovej metalurgie Tekutý vodík sa používa ako raketové palivo, ale môže byť zdrojom energie i pre iné zariadenia. Vodík sa prepravuje a uchováva v tlakových fľašiach označených červeným pruhom.</a:t>
            </a:r>
          </a:p>
        </p:txBody>
      </p:sp>
      <p:pic>
        <p:nvPicPr>
          <p:cNvPr id="3081" name="Picture 9" descr="article_617_zlucenina_vodik"/>
          <p:cNvPicPr>
            <a:picLocks noChangeAspect="1" noChangeArrowheads="1"/>
          </p:cNvPicPr>
          <p:nvPr/>
        </p:nvPicPr>
        <p:blipFill>
          <a:blip r:embed="rId2"/>
          <a:srcRect/>
          <a:stretch>
            <a:fillRect/>
          </a:stretch>
        </p:blipFill>
        <p:spPr bwMode="auto">
          <a:xfrm>
            <a:off x="250825" y="3068638"/>
            <a:ext cx="3529013" cy="3529012"/>
          </a:xfrm>
          <a:prstGeom prst="rect">
            <a:avLst/>
          </a:prstGeom>
          <a:noFill/>
        </p:spPr>
      </p:pic>
    </p:spTree>
  </p:cSld>
  <p:clrMapOvr>
    <a:masterClrMapping/>
  </p:clrMapOvr>
  <p:transition advClick="0" advTm="700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sk-SK"/>
              <a:t>Výroba vodíka</a:t>
            </a:r>
            <a:endParaRPr lang="en-US"/>
          </a:p>
        </p:txBody>
      </p:sp>
      <p:sp>
        <p:nvSpPr>
          <p:cNvPr id="4099" name="Rectangle 3"/>
          <p:cNvSpPr>
            <a:spLocks noGrp="1" noChangeArrowheads="1"/>
          </p:cNvSpPr>
          <p:nvPr>
            <p:ph type="body" idx="1"/>
          </p:nvPr>
        </p:nvSpPr>
        <p:spPr/>
        <p:txBody>
          <a:bodyPr>
            <a:normAutofit lnSpcReduction="10000"/>
          </a:bodyPr>
          <a:lstStyle/>
          <a:p>
            <a:pPr>
              <a:lnSpc>
                <a:spcPct val="80000"/>
              </a:lnSpc>
            </a:pPr>
            <a:r>
              <a:rPr lang="sk-SK" sz="1400" dirty="0"/>
              <a:t>1. Štiepenie uhľovodíkov vodnou parou</a:t>
            </a:r>
          </a:p>
          <a:p>
            <a:pPr>
              <a:lnSpc>
                <a:spcPct val="80000"/>
              </a:lnSpc>
            </a:pPr>
            <a:r>
              <a:rPr lang="sk-SK" sz="1400" dirty="0"/>
              <a:t>2. Oxidácia uhľovodíkov</a:t>
            </a:r>
          </a:p>
          <a:p>
            <a:pPr>
              <a:lnSpc>
                <a:spcPct val="80000"/>
              </a:lnSpc>
            </a:pPr>
            <a:r>
              <a:rPr lang="sk-SK" sz="1400" dirty="0"/>
              <a:t>3. Konverzia vodného plynu</a:t>
            </a:r>
          </a:p>
          <a:p>
            <a:pPr>
              <a:lnSpc>
                <a:spcPct val="80000"/>
              </a:lnSpc>
            </a:pPr>
            <a:r>
              <a:rPr lang="sk-SK" sz="1400" dirty="0"/>
              <a:t>4. Vodík z reformovania benzínov</a:t>
            </a:r>
          </a:p>
          <a:p>
            <a:pPr>
              <a:lnSpc>
                <a:spcPct val="80000"/>
              </a:lnSpc>
            </a:pPr>
            <a:r>
              <a:rPr lang="sk-SK" sz="1400" dirty="0"/>
              <a:t>5. Koksárenský plyn - zdroj vodíka</a:t>
            </a:r>
          </a:p>
          <a:p>
            <a:pPr>
              <a:lnSpc>
                <a:spcPct val="80000"/>
              </a:lnSpc>
            </a:pPr>
            <a:r>
              <a:rPr lang="sk-SK" sz="1400" dirty="0"/>
              <a:t>6. Elektrolýza vody, kyselín, chloridu sodného</a:t>
            </a:r>
          </a:p>
          <a:p>
            <a:pPr>
              <a:lnSpc>
                <a:spcPct val="80000"/>
              </a:lnSpc>
            </a:pPr>
            <a:r>
              <a:rPr lang="sk-SK" sz="1400" dirty="0"/>
              <a:t>7. Rozklad vodnej pary železom</a:t>
            </a:r>
          </a:p>
          <a:p>
            <a:pPr>
              <a:lnSpc>
                <a:spcPct val="80000"/>
              </a:lnSpc>
            </a:pPr>
            <a:r>
              <a:rPr lang="sk-SK" sz="1400" dirty="0"/>
              <a:t>8. Rozklad </a:t>
            </a:r>
            <a:r>
              <a:rPr lang="sk-SK" sz="1400" dirty="0" err="1"/>
              <a:t>methanolu</a:t>
            </a:r>
            <a:endParaRPr lang="sk-SK" sz="1400" dirty="0"/>
          </a:p>
          <a:p>
            <a:pPr>
              <a:lnSpc>
                <a:spcPct val="80000"/>
              </a:lnSpc>
            </a:pPr>
            <a:r>
              <a:rPr lang="sk-SK" sz="1400" dirty="0"/>
              <a:t>9. Rozklad amoniaku</a:t>
            </a:r>
          </a:p>
          <a:p>
            <a:pPr>
              <a:lnSpc>
                <a:spcPct val="80000"/>
              </a:lnSpc>
            </a:pPr>
            <a:r>
              <a:rPr lang="sk-SK" sz="1400" dirty="0"/>
              <a:t>10. Rozklad vody</a:t>
            </a:r>
          </a:p>
          <a:p>
            <a:pPr>
              <a:lnSpc>
                <a:spcPct val="80000"/>
              </a:lnSpc>
            </a:pPr>
            <a:r>
              <a:rPr lang="sk-SK" sz="1400" dirty="0"/>
              <a:t>11. Moderné procesy pre výrobu vodíka</a:t>
            </a:r>
          </a:p>
          <a:p>
            <a:pPr>
              <a:lnSpc>
                <a:spcPct val="80000"/>
              </a:lnSpc>
            </a:pPr>
            <a:r>
              <a:rPr lang="en-US" sz="1400" dirty="0" err="1"/>
              <a:t>Priemyselná</a:t>
            </a:r>
            <a:r>
              <a:rPr lang="en-US" sz="1400" dirty="0"/>
              <a:t> </a:t>
            </a:r>
            <a:r>
              <a:rPr lang="en-US" sz="1400" dirty="0" err="1"/>
              <a:t>výroba</a:t>
            </a:r>
            <a:endParaRPr lang="en-US" sz="1400" dirty="0"/>
          </a:p>
          <a:p>
            <a:pPr>
              <a:lnSpc>
                <a:spcPct val="80000"/>
              </a:lnSpc>
            </a:pPr>
            <a:endParaRPr lang="en-US" sz="1400" dirty="0"/>
          </a:p>
          <a:p>
            <a:pPr>
              <a:lnSpc>
                <a:spcPct val="80000"/>
              </a:lnSpc>
              <a:buFontTx/>
              <a:buNone/>
            </a:pPr>
            <a:r>
              <a:rPr lang="sk-SK" sz="1400" dirty="0"/>
              <a:t>	Najbežnejšie postupy:</a:t>
            </a:r>
            <a:endParaRPr lang="en-US" sz="1400" dirty="0"/>
          </a:p>
          <a:p>
            <a:pPr>
              <a:lnSpc>
                <a:spcPct val="80000"/>
              </a:lnSpc>
            </a:pPr>
            <a:r>
              <a:rPr lang="en-US" sz="1400" dirty="0" err="1"/>
              <a:t>Metódou</a:t>
            </a:r>
            <a:r>
              <a:rPr lang="en-US" sz="1400" dirty="0"/>
              <a:t> je </a:t>
            </a:r>
            <a:r>
              <a:rPr lang="en-US" sz="1400" dirty="0" err="1"/>
              <a:t>termický</a:t>
            </a:r>
            <a:r>
              <a:rPr lang="en-US" sz="1400" dirty="0"/>
              <a:t> </a:t>
            </a:r>
            <a:r>
              <a:rPr lang="en-US" sz="1400" dirty="0" err="1"/>
              <a:t>rozklad</a:t>
            </a:r>
            <a:r>
              <a:rPr lang="en-US" sz="1400" dirty="0"/>
              <a:t> </a:t>
            </a:r>
            <a:r>
              <a:rPr lang="en-US" sz="1400" dirty="0" err="1"/>
              <a:t>metánu</a:t>
            </a:r>
            <a:r>
              <a:rPr lang="en-US" sz="1400" dirty="0"/>
              <a:t> </a:t>
            </a:r>
            <a:r>
              <a:rPr lang="en-US" sz="1400" dirty="0" err="1"/>
              <a:t>pri</a:t>
            </a:r>
            <a:r>
              <a:rPr lang="en-US" sz="1400" dirty="0"/>
              <a:t> </a:t>
            </a:r>
            <a:r>
              <a:rPr lang="en-US" sz="1400" dirty="0" err="1"/>
              <a:t>veľmi</a:t>
            </a:r>
            <a:r>
              <a:rPr lang="en-US" sz="1400" dirty="0"/>
              <a:t> </a:t>
            </a:r>
            <a:r>
              <a:rPr lang="en-US" sz="1400" dirty="0" err="1"/>
              <a:t>vysokej</a:t>
            </a:r>
            <a:r>
              <a:rPr lang="en-US" sz="1400" dirty="0"/>
              <a:t> </a:t>
            </a:r>
            <a:r>
              <a:rPr lang="en-US" sz="1400" dirty="0" err="1"/>
              <a:t>teplote</a:t>
            </a:r>
            <a:r>
              <a:rPr lang="en-US" sz="1400" dirty="0"/>
              <a:t> (1 200 °C): CH4 → C + 2 H2</a:t>
            </a:r>
          </a:p>
          <a:p>
            <a:pPr>
              <a:lnSpc>
                <a:spcPct val="80000"/>
              </a:lnSpc>
            </a:pPr>
            <a:r>
              <a:rPr lang="en-US" sz="1400" dirty="0" err="1"/>
              <a:t>Reakciou</a:t>
            </a:r>
            <a:r>
              <a:rPr lang="en-US" sz="1400" dirty="0"/>
              <a:t> </a:t>
            </a:r>
            <a:r>
              <a:rPr lang="en-US" sz="1400" dirty="0" err="1"/>
              <a:t>vodného</a:t>
            </a:r>
            <a:r>
              <a:rPr lang="en-US" sz="1400" dirty="0"/>
              <a:t> </a:t>
            </a:r>
            <a:r>
              <a:rPr lang="en-US" sz="1400" dirty="0" err="1"/>
              <a:t>plynu</a:t>
            </a:r>
            <a:r>
              <a:rPr lang="en-US" sz="1400" dirty="0"/>
              <a:t> s </a:t>
            </a:r>
            <a:r>
              <a:rPr lang="en-US" sz="1400" dirty="0" err="1"/>
              <a:t>vodnou</a:t>
            </a:r>
            <a:r>
              <a:rPr lang="en-US" sz="1400" dirty="0"/>
              <a:t> </a:t>
            </a:r>
            <a:r>
              <a:rPr lang="en-US" sz="1400" dirty="0" err="1"/>
              <a:t>parou</a:t>
            </a:r>
            <a:r>
              <a:rPr lang="en-US" sz="1400" dirty="0"/>
              <a:t> </a:t>
            </a:r>
            <a:r>
              <a:rPr lang="en-US" sz="1400" dirty="0" err="1"/>
              <a:t>za</a:t>
            </a:r>
            <a:r>
              <a:rPr lang="en-US" sz="1400" dirty="0"/>
              <a:t> </a:t>
            </a:r>
            <a:r>
              <a:rPr lang="en-US" sz="1400" dirty="0" err="1"/>
              <a:t>prítomnosti</a:t>
            </a:r>
            <a:r>
              <a:rPr lang="en-US" sz="1400" dirty="0"/>
              <a:t> </a:t>
            </a:r>
            <a:r>
              <a:rPr lang="en-US" sz="1400" dirty="0" err="1"/>
              <a:t>katalyzátorov</a:t>
            </a:r>
            <a:r>
              <a:rPr lang="en-US" sz="1400" dirty="0"/>
              <a:t> a </a:t>
            </a:r>
            <a:r>
              <a:rPr lang="en-US" sz="1400" dirty="0" err="1"/>
              <a:t>pri</a:t>
            </a:r>
            <a:r>
              <a:rPr lang="en-US" sz="1400" dirty="0"/>
              <a:t> </a:t>
            </a:r>
            <a:r>
              <a:rPr lang="en-US" sz="1400" dirty="0" err="1"/>
              <a:t>teplote</a:t>
            </a:r>
            <a:r>
              <a:rPr lang="en-US" sz="1400" dirty="0"/>
              <a:t> 300 °C </a:t>
            </a:r>
            <a:r>
              <a:rPr lang="en-US" sz="1400" dirty="0" err="1"/>
              <a:t>môžeme</a:t>
            </a:r>
            <a:r>
              <a:rPr lang="en-US" sz="1400" dirty="0"/>
              <a:t> </a:t>
            </a:r>
            <a:r>
              <a:rPr lang="en-US" sz="1400" dirty="0" err="1"/>
              <a:t>získať</a:t>
            </a:r>
            <a:r>
              <a:rPr lang="en-US" sz="1400" dirty="0"/>
              <a:t> </a:t>
            </a:r>
            <a:r>
              <a:rPr lang="en-US" sz="1400" dirty="0" err="1"/>
              <a:t>veľmi</a:t>
            </a:r>
            <a:r>
              <a:rPr lang="en-US" sz="1400" dirty="0"/>
              <a:t> </a:t>
            </a:r>
            <a:r>
              <a:rPr lang="en-US" sz="1400" dirty="0" err="1"/>
              <a:t>čistý</a:t>
            </a:r>
            <a:r>
              <a:rPr lang="en-US" sz="1400" dirty="0"/>
              <a:t> </a:t>
            </a:r>
            <a:r>
              <a:rPr lang="en-US" sz="1400" dirty="0" err="1"/>
              <a:t>vodík</a:t>
            </a:r>
            <a:r>
              <a:rPr lang="en-US" sz="1400" dirty="0"/>
              <a:t>, </a:t>
            </a:r>
            <a:r>
              <a:rPr lang="en-US" sz="1400" dirty="0" err="1"/>
              <a:t>ktorý</a:t>
            </a:r>
            <a:r>
              <a:rPr lang="en-US" sz="1400" dirty="0"/>
              <a:t> </a:t>
            </a:r>
            <a:r>
              <a:rPr lang="en-US" sz="1400" dirty="0" err="1"/>
              <a:t>sa</a:t>
            </a:r>
            <a:r>
              <a:rPr lang="en-US" sz="1400" dirty="0"/>
              <a:t> </a:t>
            </a:r>
            <a:r>
              <a:rPr lang="en-US" sz="1400" dirty="0" err="1"/>
              <a:t>používa</a:t>
            </a:r>
            <a:r>
              <a:rPr lang="en-US" sz="1400" dirty="0"/>
              <a:t> </a:t>
            </a:r>
            <a:r>
              <a:rPr lang="en-US" sz="1400" dirty="0" err="1"/>
              <a:t>napríklad</a:t>
            </a:r>
            <a:r>
              <a:rPr lang="en-US" sz="1400" dirty="0"/>
              <a:t> k </a:t>
            </a:r>
            <a:r>
              <a:rPr lang="en-US" sz="1400" dirty="0" err="1"/>
              <a:t>stuhovaniu</a:t>
            </a:r>
            <a:r>
              <a:rPr lang="en-US" sz="1400" dirty="0"/>
              <a:t> : CO + H2 + H2O(g) → CO2 + 2 H2</a:t>
            </a:r>
          </a:p>
          <a:p>
            <a:pPr>
              <a:lnSpc>
                <a:spcPct val="80000"/>
              </a:lnSpc>
            </a:pPr>
            <a:r>
              <a:rPr lang="en-US" sz="1400" dirty="0" err="1"/>
              <a:t>Reakcia</a:t>
            </a:r>
            <a:r>
              <a:rPr lang="en-US" sz="1400" dirty="0"/>
              <a:t> </a:t>
            </a:r>
            <a:r>
              <a:rPr lang="en-US" sz="1400" dirty="0" err="1"/>
              <a:t>vodnej</a:t>
            </a:r>
            <a:r>
              <a:rPr lang="en-US" sz="1400" dirty="0"/>
              <a:t> </a:t>
            </a:r>
            <a:r>
              <a:rPr lang="en-US" sz="1400" dirty="0" err="1"/>
              <a:t>pary</a:t>
            </a:r>
            <a:r>
              <a:rPr lang="en-US" sz="1400" dirty="0"/>
              <a:t> s </a:t>
            </a:r>
            <a:r>
              <a:rPr lang="en-US" sz="1400" dirty="0" err="1"/>
              <a:t>horúcim</a:t>
            </a:r>
            <a:r>
              <a:rPr lang="en-US" sz="1400" dirty="0"/>
              <a:t> </a:t>
            </a:r>
            <a:r>
              <a:rPr lang="en-US" sz="1400" dirty="0" err="1"/>
              <a:t>koksom</a:t>
            </a:r>
            <a:r>
              <a:rPr lang="en-US" sz="1400" dirty="0"/>
              <a:t> </a:t>
            </a:r>
            <a:r>
              <a:rPr lang="en-US" sz="1400" dirty="0" err="1"/>
              <a:t>za</a:t>
            </a:r>
            <a:r>
              <a:rPr lang="en-US" sz="1400" dirty="0"/>
              <a:t> </a:t>
            </a:r>
            <a:r>
              <a:rPr lang="en-US" sz="1400" dirty="0" err="1"/>
              <a:t>teploty</a:t>
            </a:r>
            <a:r>
              <a:rPr lang="en-US" sz="1400" dirty="0"/>
              <a:t> 1 000 °C (</a:t>
            </a:r>
            <a:r>
              <a:rPr lang="en-US" sz="1400" dirty="0" err="1"/>
              <a:t>vzniká</a:t>
            </a:r>
            <a:r>
              <a:rPr lang="en-US" sz="1400" dirty="0"/>
              <a:t> </a:t>
            </a:r>
            <a:r>
              <a:rPr lang="en-US" sz="1400" dirty="0" err="1"/>
              <a:t>vodný</a:t>
            </a:r>
            <a:r>
              <a:rPr lang="en-US" sz="1400" dirty="0"/>
              <a:t> </a:t>
            </a:r>
            <a:r>
              <a:rPr lang="en-US" sz="1400" dirty="0" err="1"/>
              <a:t>plyn</a:t>
            </a:r>
            <a:r>
              <a:rPr lang="en-US" sz="1400" dirty="0"/>
              <a:t>): C(s) + H2O(g) → CO(g) + H2(g)</a:t>
            </a:r>
          </a:p>
          <a:p>
            <a:pPr>
              <a:lnSpc>
                <a:spcPct val="80000"/>
              </a:lnSpc>
            </a:pPr>
            <a:r>
              <a:rPr lang="en-US" sz="1400" dirty="0" err="1"/>
              <a:t>Vznik</a:t>
            </a:r>
            <a:r>
              <a:rPr lang="en-US" sz="1400" dirty="0"/>
              <a:t> </a:t>
            </a:r>
            <a:r>
              <a:rPr lang="en-US" sz="1400" dirty="0" err="1"/>
              <a:t>vodíka</a:t>
            </a:r>
            <a:r>
              <a:rPr lang="en-US" sz="1400" dirty="0"/>
              <a:t> </a:t>
            </a:r>
            <a:r>
              <a:rPr lang="en-US" sz="1400" dirty="0" err="1"/>
              <a:t>ako</a:t>
            </a:r>
            <a:r>
              <a:rPr lang="en-US" sz="1400" dirty="0"/>
              <a:t> </a:t>
            </a:r>
            <a:r>
              <a:rPr lang="en-US" sz="1400" dirty="0" err="1"/>
              <a:t>vedľajší</a:t>
            </a:r>
            <a:r>
              <a:rPr lang="en-US" sz="1400" dirty="0"/>
              <a:t> </a:t>
            </a:r>
            <a:r>
              <a:rPr lang="en-US" sz="1400" dirty="0" err="1"/>
              <a:t>produkt</a:t>
            </a:r>
            <a:r>
              <a:rPr lang="en-US" sz="1400" dirty="0"/>
              <a:t> </a:t>
            </a:r>
            <a:r>
              <a:rPr lang="en-US" sz="1400" dirty="0" err="1"/>
              <a:t>pri</a:t>
            </a:r>
            <a:r>
              <a:rPr lang="en-US" sz="1400" dirty="0"/>
              <a:t> </a:t>
            </a:r>
            <a:r>
              <a:rPr lang="en-US" sz="1400" dirty="0" err="1"/>
              <a:t>výrobe</a:t>
            </a:r>
            <a:r>
              <a:rPr lang="en-US" sz="1400" dirty="0"/>
              <a:t> </a:t>
            </a:r>
            <a:r>
              <a:rPr lang="en-US" sz="1400" dirty="0" err="1"/>
              <a:t>hydroxidu</a:t>
            </a:r>
            <a:r>
              <a:rPr lang="en-US" sz="1400" dirty="0"/>
              <a:t> </a:t>
            </a:r>
            <a:r>
              <a:rPr lang="en-US" sz="1400" dirty="0" err="1"/>
              <a:t>sodného</a:t>
            </a:r>
            <a:r>
              <a:rPr lang="en-US" sz="1400" dirty="0"/>
              <a:t> (</a:t>
            </a:r>
            <a:r>
              <a:rPr lang="en-US" sz="1400" dirty="0" err="1"/>
              <a:t>NaOH</a:t>
            </a:r>
            <a:r>
              <a:rPr lang="en-US" sz="1400" dirty="0"/>
              <a:t>) – </a:t>
            </a:r>
            <a:r>
              <a:rPr lang="en-US" sz="1400" dirty="0" err="1"/>
              <a:t>elektrolýza</a:t>
            </a:r>
            <a:r>
              <a:rPr lang="en-US" sz="1400" dirty="0"/>
              <a:t> </a:t>
            </a:r>
            <a:r>
              <a:rPr lang="en-US" sz="1400" dirty="0" err="1"/>
              <a:t>vodného</a:t>
            </a:r>
            <a:r>
              <a:rPr lang="en-US" sz="1400" dirty="0"/>
              <a:t> </a:t>
            </a:r>
            <a:r>
              <a:rPr lang="en-US" sz="1400" dirty="0" err="1"/>
              <a:t>roztoku</a:t>
            </a:r>
            <a:r>
              <a:rPr lang="en-US" sz="1400" dirty="0"/>
              <a:t> </a:t>
            </a:r>
            <a:r>
              <a:rPr lang="en-US" sz="1400" dirty="0" err="1"/>
              <a:t>NaCl</a:t>
            </a:r>
            <a:r>
              <a:rPr lang="en-US" sz="1400" dirty="0"/>
              <a:t>: 2 </a:t>
            </a:r>
            <a:r>
              <a:rPr lang="en-US" sz="1400" dirty="0" err="1"/>
              <a:t>NaHgx</a:t>
            </a:r>
            <a:r>
              <a:rPr lang="en-US" sz="1400" dirty="0"/>
              <a:t> + 2 H2O → 2 </a:t>
            </a:r>
            <a:r>
              <a:rPr lang="en-US" sz="1400" dirty="0" err="1"/>
              <a:t>NaOH</a:t>
            </a:r>
            <a:r>
              <a:rPr lang="en-US" sz="1400" dirty="0"/>
              <a:t> + H2 + 2x Hg</a:t>
            </a:r>
          </a:p>
        </p:txBody>
      </p:sp>
    </p:spTree>
  </p:cSld>
  <p:clrMapOvr>
    <a:masterClrMapping/>
  </p:clrMapOvr>
  <p:transition advClick="0" advTm="700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850" y="333375"/>
            <a:ext cx="6275388" cy="706438"/>
          </a:xfrm>
        </p:spPr>
        <p:txBody>
          <a:bodyPr/>
          <a:lstStyle/>
          <a:p>
            <a:r>
              <a:rPr lang="en-US" sz="3200"/>
              <a:t>Ako pracuje palivový článok</a:t>
            </a:r>
            <a:r>
              <a:rPr lang="sk-SK" sz="3200"/>
              <a:t>?</a:t>
            </a:r>
            <a:endParaRPr lang="en-US" sz="3200"/>
          </a:p>
        </p:txBody>
      </p:sp>
      <p:sp>
        <p:nvSpPr>
          <p:cNvPr id="5123" name="Rectangle 3"/>
          <p:cNvSpPr>
            <a:spLocks noGrp="1" noChangeArrowheads="1"/>
          </p:cNvSpPr>
          <p:nvPr>
            <p:ph type="body" idx="1"/>
          </p:nvPr>
        </p:nvSpPr>
        <p:spPr>
          <a:xfrm>
            <a:off x="179388" y="1052513"/>
            <a:ext cx="8229600" cy="460375"/>
          </a:xfrm>
        </p:spPr>
        <p:txBody>
          <a:bodyPr/>
          <a:lstStyle/>
          <a:p>
            <a:pPr>
              <a:lnSpc>
                <a:spcPct val="80000"/>
              </a:lnSpc>
            </a:pPr>
            <a:r>
              <a:rPr lang="en-US" sz="1400"/>
              <a:t>Princípom palivového článku je reakcia vodíka s kyslíkom, pri ktorej vzniká elektrická energia</a:t>
            </a:r>
          </a:p>
        </p:txBody>
      </p:sp>
      <p:sp>
        <p:nvSpPr>
          <p:cNvPr id="5124" name="Text Box 4"/>
          <p:cNvSpPr txBox="1">
            <a:spLocks noChangeArrowheads="1"/>
          </p:cNvSpPr>
          <p:nvPr/>
        </p:nvSpPr>
        <p:spPr bwMode="auto">
          <a:xfrm>
            <a:off x="0" y="1387475"/>
            <a:ext cx="4500563" cy="5470525"/>
          </a:xfrm>
          <a:prstGeom prst="rect">
            <a:avLst/>
          </a:prstGeom>
          <a:noFill/>
          <a:ln w="9525">
            <a:noFill/>
            <a:miter lim="800000"/>
            <a:headEnd/>
            <a:tailEnd/>
          </a:ln>
          <a:effectLst/>
        </p:spPr>
        <p:txBody>
          <a:bodyPr>
            <a:spAutoFit/>
          </a:bodyPr>
          <a:lstStyle/>
          <a:p>
            <a:r>
              <a:rPr lang="en-US" sz="1600" dirty="0" err="1"/>
              <a:t>Molekuly</a:t>
            </a:r>
            <a:r>
              <a:rPr lang="en-US" sz="1600" dirty="0"/>
              <a:t> </a:t>
            </a:r>
            <a:r>
              <a:rPr lang="en-US" sz="1600" dirty="0" err="1"/>
              <a:t>umelo</a:t>
            </a:r>
            <a:r>
              <a:rPr lang="en-US" sz="1600" dirty="0"/>
              <a:t> </a:t>
            </a:r>
            <a:r>
              <a:rPr lang="en-US" sz="1600" dirty="0" err="1"/>
              <a:t>vyrobeného</a:t>
            </a:r>
            <a:r>
              <a:rPr lang="en-US" sz="1600" dirty="0"/>
              <a:t> </a:t>
            </a:r>
            <a:r>
              <a:rPr lang="en-US" sz="1600" dirty="0" err="1"/>
              <a:t>vodíka</a:t>
            </a:r>
            <a:r>
              <a:rPr lang="en-US" sz="1600" dirty="0"/>
              <a:t> a </a:t>
            </a:r>
            <a:r>
              <a:rPr lang="en-US" sz="1600" dirty="0" err="1"/>
              <a:t>atmosferického</a:t>
            </a:r>
            <a:r>
              <a:rPr lang="en-US" sz="1600" dirty="0"/>
              <a:t> </a:t>
            </a:r>
            <a:r>
              <a:rPr lang="en-US" sz="1600" dirty="0" err="1"/>
              <a:t>kyslíka</a:t>
            </a:r>
            <a:r>
              <a:rPr lang="en-US" sz="1600" dirty="0"/>
              <a:t> </a:t>
            </a:r>
            <a:r>
              <a:rPr lang="en-US" sz="1600" dirty="0" err="1"/>
              <a:t>sa</a:t>
            </a:r>
            <a:r>
              <a:rPr lang="en-US" sz="1600" dirty="0"/>
              <a:t> </a:t>
            </a:r>
            <a:r>
              <a:rPr lang="en-US" sz="1600" dirty="0" err="1"/>
              <a:t>ocitnú</a:t>
            </a:r>
            <a:r>
              <a:rPr lang="en-US" sz="1600" dirty="0"/>
              <a:t> </a:t>
            </a:r>
            <a:r>
              <a:rPr lang="en-US" sz="1600" dirty="0" err="1"/>
              <a:t>na</a:t>
            </a:r>
            <a:r>
              <a:rPr lang="en-US" sz="1600" dirty="0"/>
              <a:t> </a:t>
            </a:r>
            <a:r>
              <a:rPr lang="en-US" sz="1600" dirty="0" err="1"/>
              <a:t>dvoch</a:t>
            </a:r>
            <a:r>
              <a:rPr lang="en-US" sz="1600" dirty="0"/>
              <a:t> </a:t>
            </a:r>
            <a:r>
              <a:rPr lang="en-US" sz="1600" dirty="0" err="1"/>
              <a:t>stranách</a:t>
            </a:r>
            <a:r>
              <a:rPr lang="en-US" sz="1600" dirty="0"/>
              <a:t> </a:t>
            </a:r>
            <a:r>
              <a:rPr lang="en-US" sz="1600" dirty="0" err="1"/>
              <a:t>membrány</a:t>
            </a:r>
            <a:r>
              <a:rPr lang="en-US" sz="1600" dirty="0"/>
              <a:t> </a:t>
            </a:r>
            <a:r>
              <a:rPr lang="en-US" sz="1600" dirty="0" err="1"/>
              <a:t>palivového</a:t>
            </a:r>
            <a:r>
              <a:rPr lang="en-US" sz="1600" dirty="0"/>
              <a:t> </a:t>
            </a:r>
            <a:r>
              <a:rPr lang="en-US" sz="1600" dirty="0" err="1"/>
              <a:t>článku</a:t>
            </a:r>
            <a:r>
              <a:rPr lang="en-US" sz="1600" dirty="0"/>
              <a:t>. Na </a:t>
            </a:r>
            <a:r>
              <a:rPr lang="en-US" sz="1600" dirty="0" err="1"/>
              <a:t>jej</a:t>
            </a:r>
            <a:r>
              <a:rPr lang="en-US" sz="1600" dirty="0"/>
              <a:t> </a:t>
            </a:r>
            <a:r>
              <a:rPr lang="en-US" sz="1600" dirty="0" err="1"/>
              <a:t>povrchu</a:t>
            </a:r>
            <a:r>
              <a:rPr lang="en-US" sz="1600" dirty="0"/>
              <a:t> </a:t>
            </a:r>
            <a:r>
              <a:rPr lang="en-US" sz="1600" dirty="0" err="1"/>
              <a:t>sa</a:t>
            </a:r>
            <a:r>
              <a:rPr lang="en-US" sz="1600" dirty="0"/>
              <a:t> </a:t>
            </a:r>
            <a:r>
              <a:rPr lang="en-US" sz="1600" dirty="0" err="1"/>
              <a:t>molekuly</a:t>
            </a:r>
            <a:r>
              <a:rPr lang="en-US" sz="1600" dirty="0"/>
              <a:t> </a:t>
            </a:r>
            <a:r>
              <a:rPr lang="en-US" sz="1600" dirty="0" err="1"/>
              <a:t>oboch</a:t>
            </a:r>
            <a:r>
              <a:rPr lang="en-US" sz="1600" dirty="0"/>
              <a:t> </a:t>
            </a:r>
            <a:r>
              <a:rPr lang="en-US" sz="1600" dirty="0" err="1"/>
              <a:t>plynov</a:t>
            </a:r>
            <a:r>
              <a:rPr lang="en-US" sz="1600" dirty="0"/>
              <a:t> pod </a:t>
            </a:r>
            <a:r>
              <a:rPr lang="en-US" sz="1600" dirty="0" err="1"/>
              <a:t>vplyvom</a:t>
            </a:r>
            <a:r>
              <a:rPr lang="en-US" sz="1600" dirty="0"/>
              <a:t> </a:t>
            </a:r>
            <a:r>
              <a:rPr lang="en-US" sz="1600" dirty="0" err="1"/>
              <a:t>katalyzátora</a:t>
            </a:r>
            <a:r>
              <a:rPr lang="en-US" sz="1600" dirty="0"/>
              <a:t> </a:t>
            </a:r>
            <a:r>
              <a:rPr lang="en-US" sz="1600" dirty="0" err="1"/>
              <a:t>štiepia</a:t>
            </a:r>
            <a:r>
              <a:rPr lang="en-US" sz="1600" dirty="0"/>
              <a:t>.</a:t>
            </a:r>
          </a:p>
          <a:p>
            <a:r>
              <a:rPr lang="en-US" sz="1600" dirty="0" err="1"/>
              <a:t>Protóny</a:t>
            </a:r>
            <a:r>
              <a:rPr lang="en-US" sz="1600" dirty="0"/>
              <a:t> </a:t>
            </a:r>
            <a:r>
              <a:rPr lang="en-US" sz="1600" dirty="0" err="1"/>
              <a:t>vodíka</a:t>
            </a:r>
            <a:r>
              <a:rPr lang="en-US" sz="1600" dirty="0"/>
              <a:t> </a:t>
            </a:r>
            <a:r>
              <a:rPr lang="en-US" sz="1600" dirty="0" err="1"/>
              <a:t>po</a:t>
            </a:r>
            <a:r>
              <a:rPr lang="en-US" sz="1600" dirty="0"/>
              <a:t> tom, </a:t>
            </a:r>
            <a:r>
              <a:rPr lang="en-US" sz="1600" dirty="0" err="1"/>
              <a:t>ako</a:t>
            </a:r>
            <a:r>
              <a:rPr lang="en-US" sz="1600" dirty="0"/>
              <a:t> </a:t>
            </a:r>
            <a:r>
              <a:rPr lang="en-US" sz="1600" dirty="0" err="1"/>
              <a:t>elektróde</a:t>
            </a:r>
            <a:r>
              <a:rPr lang="en-US" sz="1600" dirty="0"/>
              <a:t> </a:t>
            </a:r>
            <a:r>
              <a:rPr lang="en-US" sz="1600" dirty="0" err="1"/>
              <a:t>odovzdali</a:t>
            </a:r>
            <a:r>
              <a:rPr lang="en-US" sz="1600" dirty="0"/>
              <a:t> </a:t>
            </a:r>
            <a:r>
              <a:rPr lang="en-US" sz="1600" dirty="0" err="1"/>
              <a:t>elektrón</a:t>
            </a:r>
            <a:r>
              <a:rPr lang="en-US" sz="1600" dirty="0"/>
              <a:t>, </a:t>
            </a:r>
            <a:r>
              <a:rPr lang="en-US" sz="1600" dirty="0" err="1"/>
              <a:t>prechádzajú</a:t>
            </a:r>
            <a:r>
              <a:rPr lang="en-US" sz="1600" dirty="0"/>
              <a:t> </a:t>
            </a:r>
            <a:r>
              <a:rPr lang="en-US" sz="1600" dirty="0" err="1"/>
              <a:t>membránou</a:t>
            </a:r>
            <a:r>
              <a:rPr lang="en-US" sz="1600" dirty="0"/>
              <a:t> k </a:t>
            </a:r>
            <a:r>
              <a:rPr lang="en-US" sz="1600" dirty="0" err="1"/>
              <a:t>druhej</a:t>
            </a:r>
            <a:r>
              <a:rPr lang="en-US" sz="1600" dirty="0"/>
              <a:t> </a:t>
            </a:r>
            <a:r>
              <a:rPr lang="en-US" sz="1600" dirty="0" err="1"/>
              <a:t>elektróde</a:t>
            </a:r>
            <a:r>
              <a:rPr lang="en-US" sz="1600" dirty="0"/>
              <a:t>. </a:t>
            </a:r>
            <a:r>
              <a:rPr lang="en-US" sz="1600" dirty="0" err="1"/>
              <a:t>Tu</a:t>
            </a:r>
            <a:r>
              <a:rPr lang="en-US" sz="1600" dirty="0"/>
              <a:t> </a:t>
            </a:r>
            <a:r>
              <a:rPr lang="en-US" sz="1600" dirty="0" err="1"/>
              <a:t>sa</a:t>
            </a:r>
            <a:r>
              <a:rPr lang="en-US" sz="1600" dirty="0"/>
              <a:t> </a:t>
            </a:r>
            <a:r>
              <a:rPr lang="en-US" sz="1600" dirty="0" err="1"/>
              <a:t>zlučujú</a:t>
            </a:r>
            <a:r>
              <a:rPr lang="en-US" sz="1600" dirty="0"/>
              <a:t> s </a:t>
            </a:r>
            <a:r>
              <a:rPr lang="en-US" sz="1600" dirty="0" err="1"/>
              <a:t>aniónmi</a:t>
            </a:r>
            <a:r>
              <a:rPr lang="en-US" sz="1600" dirty="0"/>
              <a:t> </a:t>
            </a:r>
            <a:r>
              <a:rPr lang="en-US" sz="1600" dirty="0" err="1"/>
              <a:t>kyslíka</a:t>
            </a:r>
            <a:r>
              <a:rPr lang="en-US" sz="1600" dirty="0"/>
              <a:t> </a:t>
            </a:r>
            <a:r>
              <a:rPr lang="en-US" sz="1600" dirty="0" err="1"/>
              <a:t>na</a:t>
            </a:r>
            <a:r>
              <a:rPr lang="en-US" sz="1600" dirty="0"/>
              <a:t> </a:t>
            </a:r>
            <a:r>
              <a:rPr lang="en-US" sz="1600" dirty="0" err="1"/>
              <a:t>vodu</a:t>
            </a:r>
            <a:r>
              <a:rPr lang="en-US" sz="1600" dirty="0"/>
              <a:t>, </a:t>
            </a:r>
            <a:r>
              <a:rPr lang="en-US" sz="1600" dirty="0" err="1"/>
              <a:t>pričom</a:t>
            </a:r>
            <a:r>
              <a:rPr lang="en-US" sz="1600" dirty="0"/>
              <a:t> </a:t>
            </a:r>
            <a:r>
              <a:rPr lang="en-US" sz="1600" dirty="0" err="1"/>
              <a:t>sa</a:t>
            </a:r>
            <a:r>
              <a:rPr lang="en-US" sz="1600" dirty="0"/>
              <a:t> </a:t>
            </a:r>
            <a:r>
              <a:rPr lang="en-US" sz="1600" dirty="0" err="1"/>
              <a:t>uvoľňuje</a:t>
            </a:r>
            <a:r>
              <a:rPr lang="en-US" sz="1600" dirty="0"/>
              <a:t> </a:t>
            </a:r>
            <a:r>
              <a:rPr lang="en-US" sz="1600" dirty="0" err="1"/>
              <a:t>teplo</a:t>
            </a:r>
            <a:r>
              <a:rPr lang="en-US" sz="1600" dirty="0"/>
              <a:t>. </a:t>
            </a:r>
            <a:r>
              <a:rPr lang="en-US" sz="1600" dirty="0" err="1"/>
              <a:t>Elektróny</a:t>
            </a:r>
            <a:r>
              <a:rPr lang="en-US" sz="1600" dirty="0"/>
              <a:t> </a:t>
            </a:r>
            <a:r>
              <a:rPr lang="en-US" sz="1600" dirty="0" err="1"/>
              <a:t>membrána</a:t>
            </a:r>
            <a:r>
              <a:rPr lang="en-US" sz="1600" dirty="0"/>
              <a:t> </a:t>
            </a:r>
            <a:r>
              <a:rPr lang="en-US" sz="1600" dirty="0" err="1"/>
              <a:t>neprepúšťa</a:t>
            </a:r>
            <a:r>
              <a:rPr lang="en-US" sz="1600" dirty="0"/>
              <a:t> – </a:t>
            </a:r>
            <a:r>
              <a:rPr lang="en-US" sz="1600" dirty="0" err="1"/>
              <a:t>vedením</a:t>
            </a:r>
            <a:r>
              <a:rPr lang="en-US" sz="1600" dirty="0"/>
              <a:t> </a:t>
            </a:r>
            <a:r>
              <a:rPr lang="en-US" sz="1600" dirty="0" err="1"/>
              <a:t>sú</a:t>
            </a:r>
            <a:r>
              <a:rPr lang="en-US" sz="1600" dirty="0"/>
              <a:t> </a:t>
            </a:r>
            <a:r>
              <a:rPr lang="en-US" sz="1600" dirty="0" err="1"/>
              <a:t>odvádzané</a:t>
            </a:r>
            <a:r>
              <a:rPr lang="en-US" sz="1600" dirty="0"/>
              <a:t> </a:t>
            </a:r>
            <a:r>
              <a:rPr lang="en-US" sz="1600" dirty="0" err="1"/>
              <a:t>vonkajším</a:t>
            </a:r>
            <a:r>
              <a:rPr lang="en-US" sz="1600" dirty="0"/>
              <a:t> </a:t>
            </a:r>
            <a:r>
              <a:rPr lang="en-US" sz="1600" dirty="0" err="1"/>
              <a:t>elektrickým</a:t>
            </a:r>
            <a:r>
              <a:rPr lang="en-US" sz="1600" dirty="0"/>
              <a:t> </a:t>
            </a:r>
            <a:r>
              <a:rPr lang="en-US" sz="1600" dirty="0" err="1"/>
              <a:t>obvodom</a:t>
            </a:r>
            <a:r>
              <a:rPr lang="en-US" sz="1600" dirty="0"/>
              <a:t> a </a:t>
            </a:r>
            <a:r>
              <a:rPr lang="en-US" sz="1600" dirty="0" err="1"/>
              <a:t>stávajú</a:t>
            </a:r>
            <a:r>
              <a:rPr lang="en-US" sz="1600" dirty="0"/>
              <a:t> </a:t>
            </a:r>
            <a:r>
              <a:rPr lang="en-US" sz="1600" dirty="0" err="1"/>
              <a:t>sa</a:t>
            </a:r>
            <a:r>
              <a:rPr lang="en-US" sz="1600" dirty="0"/>
              <a:t> </a:t>
            </a:r>
            <a:r>
              <a:rPr lang="en-US" sz="1600" dirty="0" err="1"/>
              <a:t>zdrojom</a:t>
            </a:r>
            <a:r>
              <a:rPr lang="en-US" sz="1600" dirty="0"/>
              <a:t> </a:t>
            </a:r>
            <a:r>
              <a:rPr lang="en-US" sz="1600" dirty="0" err="1"/>
              <a:t>elektrickej</a:t>
            </a:r>
            <a:r>
              <a:rPr lang="en-US" sz="1600" dirty="0"/>
              <a:t> </a:t>
            </a:r>
            <a:r>
              <a:rPr lang="en-US" sz="1600" dirty="0" err="1"/>
              <a:t>energie</a:t>
            </a:r>
            <a:r>
              <a:rPr lang="en-US" sz="1600" dirty="0"/>
              <a:t>, </a:t>
            </a:r>
            <a:r>
              <a:rPr lang="en-US" sz="1600" dirty="0" err="1"/>
              <a:t>ktorá</a:t>
            </a:r>
            <a:r>
              <a:rPr lang="en-US" sz="1600" dirty="0"/>
              <a:t> </a:t>
            </a:r>
            <a:r>
              <a:rPr lang="en-US" sz="1600" dirty="0" err="1"/>
              <a:t>poháňa</a:t>
            </a:r>
            <a:r>
              <a:rPr lang="en-US" sz="1600" dirty="0"/>
              <a:t> </a:t>
            </a:r>
            <a:r>
              <a:rPr lang="en-US" sz="1600" dirty="0" err="1"/>
              <a:t>napríklad</a:t>
            </a:r>
            <a:r>
              <a:rPr lang="en-US" sz="1600" dirty="0"/>
              <a:t> </a:t>
            </a:r>
            <a:r>
              <a:rPr lang="en-US" sz="1600" dirty="0" err="1"/>
              <a:t>elektromotor</a:t>
            </a:r>
            <a:r>
              <a:rPr lang="en-US" sz="1600" dirty="0"/>
              <a:t> </a:t>
            </a:r>
            <a:r>
              <a:rPr lang="en-US" sz="1600" dirty="0" err="1"/>
              <a:t>automobilu</a:t>
            </a:r>
            <a:r>
              <a:rPr lang="en-US" sz="1600" dirty="0"/>
              <a:t>.</a:t>
            </a:r>
            <a:endParaRPr lang="sk-SK" sz="1600" dirty="0"/>
          </a:p>
          <a:p>
            <a:endParaRPr lang="sk-SK" sz="1600" dirty="0"/>
          </a:p>
          <a:p>
            <a:r>
              <a:rPr lang="en-US" sz="1600" dirty="0" err="1"/>
              <a:t>Palivové</a:t>
            </a:r>
            <a:r>
              <a:rPr lang="en-US" sz="1600" dirty="0"/>
              <a:t> </a:t>
            </a:r>
            <a:r>
              <a:rPr lang="en-US" sz="1600" dirty="0" err="1"/>
              <a:t>články</a:t>
            </a:r>
            <a:r>
              <a:rPr lang="en-US" sz="1600" dirty="0"/>
              <a:t> </a:t>
            </a:r>
            <a:r>
              <a:rPr lang="en-US" sz="1600" dirty="0" err="1"/>
              <a:t>sa</a:t>
            </a:r>
            <a:r>
              <a:rPr lang="en-US" sz="1600" dirty="0"/>
              <a:t> </a:t>
            </a:r>
            <a:r>
              <a:rPr lang="en-US" sz="1600" dirty="0" err="1"/>
              <a:t>však</a:t>
            </a:r>
            <a:r>
              <a:rPr lang="en-US" sz="1600" dirty="0"/>
              <a:t> </a:t>
            </a:r>
            <a:r>
              <a:rPr lang="en-US" sz="1600" dirty="0" err="1"/>
              <a:t>dlho</a:t>
            </a:r>
            <a:r>
              <a:rPr lang="en-US" sz="1600" dirty="0"/>
              <a:t> </a:t>
            </a:r>
            <a:r>
              <a:rPr lang="en-US" sz="1600" dirty="0" err="1"/>
              <a:t>využívali</a:t>
            </a:r>
            <a:r>
              <a:rPr lang="en-US" sz="1600" dirty="0"/>
              <a:t> </a:t>
            </a:r>
            <a:r>
              <a:rPr lang="en-US" sz="1600" dirty="0" err="1"/>
              <a:t>len</a:t>
            </a:r>
            <a:r>
              <a:rPr lang="en-US" sz="1600" dirty="0"/>
              <a:t> v </a:t>
            </a:r>
            <a:r>
              <a:rPr lang="en-US" sz="1600" dirty="0" err="1"/>
              <a:t>laboratórnych</a:t>
            </a:r>
            <a:r>
              <a:rPr lang="en-US" sz="1600" dirty="0"/>
              <a:t> </a:t>
            </a:r>
            <a:r>
              <a:rPr lang="en-US" sz="1600" dirty="0" err="1"/>
              <a:t>podmienkach</a:t>
            </a:r>
            <a:r>
              <a:rPr lang="en-US" sz="1600" dirty="0"/>
              <a:t>. S </a:t>
            </a:r>
            <a:r>
              <a:rPr lang="en-US" sz="1600" dirty="0" err="1"/>
              <a:t>ich</a:t>
            </a:r>
            <a:r>
              <a:rPr lang="en-US" sz="1600" dirty="0"/>
              <a:t> </a:t>
            </a:r>
            <a:r>
              <a:rPr lang="en-US" sz="1600" dirty="0" err="1"/>
              <a:t>praktickým</a:t>
            </a:r>
            <a:r>
              <a:rPr lang="en-US" sz="1600" dirty="0"/>
              <a:t> </a:t>
            </a:r>
            <a:r>
              <a:rPr lang="en-US" sz="1600" dirty="0" err="1"/>
              <a:t>využitím</a:t>
            </a:r>
            <a:r>
              <a:rPr lang="en-US" sz="1600" dirty="0"/>
              <a:t> </a:t>
            </a:r>
            <a:r>
              <a:rPr lang="en-US" sz="1600" dirty="0" err="1"/>
              <a:t>začal</a:t>
            </a:r>
            <a:r>
              <a:rPr lang="en-US" sz="1600" dirty="0"/>
              <a:t> </a:t>
            </a:r>
            <a:r>
              <a:rPr lang="en-US" sz="1600" dirty="0" err="1"/>
              <a:t>až</a:t>
            </a:r>
            <a:r>
              <a:rPr lang="en-US" sz="1600" dirty="0"/>
              <a:t> </a:t>
            </a:r>
            <a:r>
              <a:rPr lang="en-US" sz="1600" dirty="0" err="1"/>
              <a:t>na</a:t>
            </a:r>
            <a:r>
              <a:rPr lang="en-US" sz="1600" dirty="0"/>
              <a:t> </a:t>
            </a:r>
            <a:r>
              <a:rPr lang="en-US" sz="1600" dirty="0" err="1"/>
              <a:t>počiatku</a:t>
            </a:r>
            <a:r>
              <a:rPr lang="en-US" sz="1600" dirty="0"/>
              <a:t> 60. </a:t>
            </a:r>
            <a:r>
              <a:rPr lang="en-US" sz="1600" dirty="0" err="1"/>
              <a:t>rokov</a:t>
            </a:r>
            <a:r>
              <a:rPr lang="en-US" sz="1600" dirty="0"/>
              <a:t> </a:t>
            </a:r>
            <a:r>
              <a:rPr lang="en-US" sz="1600" dirty="0" err="1"/>
              <a:t>minulého</a:t>
            </a:r>
            <a:r>
              <a:rPr lang="en-US" sz="1600" dirty="0"/>
              <a:t> </a:t>
            </a:r>
            <a:r>
              <a:rPr lang="en-US" sz="1600" dirty="0" err="1"/>
              <a:t>storočia</a:t>
            </a:r>
            <a:r>
              <a:rPr lang="en-US" sz="1600" dirty="0"/>
              <a:t> </a:t>
            </a:r>
            <a:r>
              <a:rPr lang="en-US" sz="1600" dirty="0" err="1"/>
              <a:t>vojenský</a:t>
            </a:r>
            <a:r>
              <a:rPr lang="en-US" sz="1600" dirty="0"/>
              <a:t> </a:t>
            </a:r>
            <a:r>
              <a:rPr lang="en-US" sz="1600" dirty="0" err="1"/>
              <a:t>priemysel</a:t>
            </a:r>
            <a:r>
              <a:rPr lang="en-US" sz="1600" dirty="0"/>
              <a:t> a </a:t>
            </a:r>
            <a:r>
              <a:rPr lang="en-US" sz="1600" dirty="0" err="1"/>
              <a:t>americký</a:t>
            </a:r>
            <a:r>
              <a:rPr lang="en-US" sz="1600" dirty="0"/>
              <a:t> </a:t>
            </a:r>
            <a:r>
              <a:rPr lang="en-US" sz="1600" dirty="0" err="1"/>
              <a:t>Národný</a:t>
            </a:r>
            <a:r>
              <a:rPr lang="en-US" sz="1600" dirty="0"/>
              <a:t> </a:t>
            </a:r>
            <a:r>
              <a:rPr lang="en-US" sz="1600" dirty="0" err="1"/>
              <a:t>úrad</a:t>
            </a:r>
            <a:r>
              <a:rPr lang="en-US" sz="1600" dirty="0"/>
              <a:t> pre </a:t>
            </a:r>
            <a:r>
              <a:rPr lang="en-US" sz="1600" dirty="0" err="1"/>
              <a:t>letectvo</a:t>
            </a:r>
            <a:r>
              <a:rPr lang="en-US" sz="1600" dirty="0"/>
              <a:t> a </a:t>
            </a:r>
            <a:r>
              <a:rPr lang="en-US" sz="1600" dirty="0" err="1"/>
              <a:t>kozmonautiku</a:t>
            </a:r>
            <a:r>
              <a:rPr lang="en-US" sz="1600" dirty="0"/>
              <a:t> (NASA). </a:t>
            </a:r>
            <a:r>
              <a:rPr lang="en-US" sz="1600" dirty="0" err="1"/>
              <a:t>Ukázalo</a:t>
            </a:r>
            <a:r>
              <a:rPr lang="en-US" sz="1600" dirty="0"/>
              <a:t> </a:t>
            </a:r>
            <a:r>
              <a:rPr lang="en-US" sz="1600" dirty="0" err="1"/>
              <a:t>sa</a:t>
            </a:r>
            <a:r>
              <a:rPr lang="en-US" sz="1600" dirty="0"/>
              <a:t> </a:t>
            </a:r>
            <a:r>
              <a:rPr lang="en-US" sz="1600" dirty="0" err="1"/>
              <a:t>totiž</a:t>
            </a:r>
            <a:r>
              <a:rPr lang="en-US" sz="1600" dirty="0"/>
              <a:t>, </a:t>
            </a:r>
            <a:r>
              <a:rPr lang="en-US" sz="1600" dirty="0" err="1"/>
              <a:t>že</a:t>
            </a:r>
            <a:r>
              <a:rPr lang="en-US" sz="1600" dirty="0"/>
              <a:t> </a:t>
            </a:r>
            <a:r>
              <a:rPr lang="en-US" sz="1600" dirty="0" err="1"/>
              <a:t>palivový</a:t>
            </a:r>
            <a:r>
              <a:rPr lang="en-US" sz="1600" dirty="0"/>
              <a:t> </a:t>
            </a:r>
            <a:r>
              <a:rPr lang="en-US" sz="1600" dirty="0" err="1"/>
              <a:t>článok</a:t>
            </a:r>
            <a:r>
              <a:rPr lang="en-US" sz="1600" dirty="0"/>
              <a:t> </a:t>
            </a:r>
            <a:r>
              <a:rPr lang="en-US" sz="1600" dirty="0" err="1"/>
              <a:t>môže</a:t>
            </a:r>
            <a:r>
              <a:rPr lang="en-US" sz="1600" dirty="0"/>
              <a:t> </a:t>
            </a:r>
            <a:r>
              <a:rPr lang="en-US" sz="1600" dirty="0" err="1"/>
              <a:t>poslúžiť</a:t>
            </a:r>
            <a:r>
              <a:rPr lang="en-US" sz="1600" dirty="0"/>
              <a:t> </a:t>
            </a:r>
            <a:r>
              <a:rPr lang="en-US" sz="1600" dirty="0" err="1"/>
              <a:t>ako</a:t>
            </a:r>
            <a:r>
              <a:rPr lang="en-US" sz="1600" dirty="0"/>
              <a:t> </a:t>
            </a:r>
            <a:r>
              <a:rPr lang="en-US" sz="1600" dirty="0" err="1"/>
              <a:t>mobilný</a:t>
            </a:r>
            <a:r>
              <a:rPr lang="en-US" sz="1600" dirty="0"/>
              <a:t> </a:t>
            </a:r>
            <a:r>
              <a:rPr lang="en-US" sz="1600" dirty="0" err="1"/>
              <a:t>zdroj</a:t>
            </a:r>
            <a:r>
              <a:rPr lang="en-US" sz="1600" dirty="0"/>
              <a:t> pre </a:t>
            </a:r>
            <a:r>
              <a:rPr lang="en-US" sz="1600" dirty="0" err="1"/>
              <a:t>telekomunikačnú</a:t>
            </a:r>
            <a:r>
              <a:rPr lang="en-US" sz="1600" dirty="0"/>
              <a:t> a </a:t>
            </a:r>
            <a:r>
              <a:rPr lang="en-US" sz="1600" dirty="0" err="1"/>
              <a:t>kozmickú</a:t>
            </a:r>
            <a:r>
              <a:rPr lang="en-US" sz="1600" dirty="0"/>
              <a:t> </a:t>
            </a:r>
            <a:r>
              <a:rPr lang="en-US" sz="1600" dirty="0" err="1"/>
              <a:t>techniku</a:t>
            </a:r>
            <a:r>
              <a:rPr lang="en-US" sz="1600" dirty="0"/>
              <a:t>.</a:t>
            </a:r>
          </a:p>
        </p:txBody>
      </p:sp>
      <p:pic>
        <p:nvPicPr>
          <p:cNvPr id="5125" name="Picture 5" descr="schemaaa"/>
          <p:cNvPicPr>
            <a:picLocks noChangeAspect="1" noChangeArrowheads="1"/>
          </p:cNvPicPr>
          <p:nvPr/>
        </p:nvPicPr>
        <p:blipFill>
          <a:blip r:embed="rId2"/>
          <a:srcRect/>
          <a:stretch>
            <a:fillRect/>
          </a:stretch>
        </p:blipFill>
        <p:spPr bwMode="auto">
          <a:xfrm>
            <a:off x="4608513" y="1928802"/>
            <a:ext cx="4535487" cy="4068762"/>
          </a:xfrm>
          <a:prstGeom prst="rect">
            <a:avLst/>
          </a:prstGeom>
          <a:noFill/>
        </p:spPr>
      </p:pic>
    </p:spTree>
  </p:cSld>
  <p:clrMapOvr>
    <a:masterClrMapping/>
  </p:clrMapOvr>
  <p:transition advClick="0" advTm="700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sk-SK"/>
              <a:t>Je to efektívne?</a:t>
            </a:r>
            <a:endParaRPr lang="en-US"/>
          </a:p>
        </p:txBody>
      </p:sp>
      <p:sp>
        <p:nvSpPr>
          <p:cNvPr id="6147" name="Rectangle 3"/>
          <p:cNvSpPr>
            <a:spLocks noGrp="1" noChangeArrowheads="1"/>
          </p:cNvSpPr>
          <p:nvPr>
            <p:ph type="body" idx="1"/>
          </p:nvPr>
        </p:nvSpPr>
        <p:spPr/>
        <p:txBody>
          <a:bodyPr/>
          <a:lstStyle/>
          <a:p>
            <a:pPr>
              <a:lnSpc>
                <a:spcPct val="80000"/>
              </a:lnSpc>
            </a:pPr>
            <a:r>
              <a:rPr lang="en-US" sz="2000"/>
              <a:t>Výhodou palivových článkov oproti napr. akumulátorom je hlavne to, že elektrická energia vzniká podľa potreby - iba vtedy, keď na elektródy privádzame plyny. Takýto "akumulátor" sa teda nevybíja a navyše má oveľa lepšiu účinnosť premeny chemickej energie na elektrickú ako doteraz známe spôsoby premeny, napríklad v spaľovacích motoroch.</a:t>
            </a:r>
            <a:endParaRPr lang="sk-SK" sz="2000"/>
          </a:p>
          <a:p>
            <a:pPr>
              <a:lnSpc>
                <a:spcPct val="80000"/>
              </a:lnSpc>
            </a:pPr>
            <a:r>
              <a:rPr lang="en-US" sz="2000"/>
              <a:t>V palivových článkoch nie sú pohyblivé súčiastky, preto sa tak neopotrebovávajú a ich údržba je lacnejšia ako v prípade spaľovacích motorov. Pritom palivový článok je podľa údajov GM takmer dvakrát energeticky efektívnejší ako spaľovací motor. Namiesto emisií je jediným vedľajším produktom reakcie voda.</a:t>
            </a:r>
            <a:endParaRPr lang="sk-SK" sz="2000"/>
          </a:p>
          <a:p>
            <a:pPr>
              <a:lnSpc>
                <a:spcPct val="80000"/>
              </a:lnSpc>
            </a:pPr>
            <a:r>
              <a:rPr lang="en-US" sz="2000"/>
              <a:t>Najväčšou nákladovou položkou pri výrobe palivových článkov sú drahé katalyzátory.</a:t>
            </a:r>
          </a:p>
        </p:txBody>
      </p:sp>
      <p:sp>
        <p:nvSpPr>
          <p:cNvPr id="6148" name="Text Box 4"/>
          <p:cNvSpPr txBox="1">
            <a:spLocks noChangeArrowheads="1"/>
          </p:cNvSpPr>
          <p:nvPr/>
        </p:nvSpPr>
        <p:spPr bwMode="auto">
          <a:xfrm rot="334517">
            <a:off x="1723637" y="6010292"/>
            <a:ext cx="6789737" cy="519113"/>
          </a:xfrm>
          <a:prstGeom prst="rect">
            <a:avLst/>
          </a:prstGeom>
          <a:noFill/>
          <a:ln w="9525">
            <a:noFill/>
            <a:miter lim="800000"/>
            <a:headEnd/>
            <a:tailEnd/>
          </a:ln>
          <a:effectLst/>
        </p:spPr>
        <p:txBody>
          <a:bodyPr>
            <a:spAutoFit/>
          </a:bodyPr>
          <a:lstStyle/>
          <a:p>
            <a:r>
              <a:rPr lang="sk-SK" sz="2800" dirty="0"/>
              <a:t>ÁNO! Je to efektívne!</a:t>
            </a:r>
            <a:endParaRPr lang="en-US" sz="2800" dirty="0"/>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42910" y="714356"/>
            <a:ext cx="8229600" cy="1066800"/>
          </a:xfrm>
        </p:spPr>
        <p:txBody>
          <a:bodyPr/>
          <a:lstStyle/>
          <a:p>
            <a:r>
              <a:rPr lang="sk-SK" sz="3200" dirty="0"/>
              <a:t>OZÓNOVÁ VRSTVA-OCHRANA ŽIVOTA</a:t>
            </a:r>
          </a:p>
        </p:txBody>
      </p:sp>
      <p:sp>
        <p:nvSpPr>
          <p:cNvPr id="10243" name="Rectangle 3"/>
          <p:cNvSpPr>
            <a:spLocks noGrp="1" noChangeArrowheads="1"/>
          </p:cNvSpPr>
          <p:nvPr>
            <p:ph type="body" idx="1"/>
          </p:nvPr>
        </p:nvSpPr>
        <p:spPr>
          <a:xfrm>
            <a:off x="285720" y="1770041"/>
            <a:ext cx="8569325" cy="5087959"/>
          </a:xfrm>
        </p:spPr>
        <p:txBody>
          <a:bodyPr>
            <a:normAutofit/>
          </a:bodyPr>
          <a:lstStyle/>
          <a:p>
            <a:r>
              <a:rPr lang="sk-SK" sz="1600" dirty="0"/>
              <a:t>Časť stratosféry vo výške 25-35 km</a:t>
            </a:r>
          </a:p>
          <a:p>
            <a:r>
              <a:rPr lang="sk-SK" sz="1600" dirty="0"/>
              <a:t>Významná úloha pre pozemský život</a:t>
            </a:r>
          </a:p>
          <a:p>
            <a:r>
              <a:rPr lang="sk-SK" sz="1600" dirty="0"/>
              <a:t>Molekuly kyslíka pri strete s fotónmi ultrafialového žiarenia, molekuly sa rozštiepia na dva atómy, reagujú s okolitými molekulami kyslíka za vzniku ozónu. Molekula ozónu absorbuje energiu iného UV –fotónu, tým pádom sa energia predchádzajúceho  ultrafialového žiarenia zníži. To všetko sú FOTOCHEMICKÉ PROCESY</a:t>
            </a:r>
          </a:p>
          <a:p>
            <a:endParaRPr lang="sk-SK" sz="1600" dirty="0"/>
          </a:p>
          <a:p>
            <a:pPr algn="ctr">
              <a:buFont typeface="Wingdings" pitchFamily="2" charset="2"/>
              <a:buNone/>
            </a:pPr>
            <a:endParaRPr lang="sk-SK" sz="2000" b="1" dirty="0"/>
          </a:p>
          <a:p>
            <a:pPr algn="ctr">
              <a:buFont typeface="Wingdings" pitchFamily="2" charset="2"/>
              <a:buNone/>
            </a:pPr>
            <a:r>
              <a:rPr lang="sk-SK" sz="2000" b="1" dirty="0"/>
              <a:t>STENČOVANIE OZÓNOVEJ VRSTVY</a:t>
            </a:r>
          </a:p>
          <a:p>
            <a:pPr algn="ctr">
              <a:buFont typeface="Wingdings" pitchFamily="2" charset="2"/>
              <a:buNone/>
            </a:pPr>
            <a:endParaRPr lang="sk-SK" sz="2000" b="1" dirty="0"/>
          </a:p>
          <a:p>
            <a:r>
              <a:rPr lang="sk-SK" sz="1600" dirty="0"/>
              <a:t>Pozoruje sa od roku 1970</a:t>
            </a:r>
          </a:p>
          <a:p>
            <a:r>
              <a:rPr lang="sk-SK" sz="1600" dirty="0"/>
              <a:t>Spôsobené je civilizačnými vplyvmi</a:t>
            </a:r>
          </a:p>
          <a:p>
            <a:r>
              <a:rPr lang="sk-SK" sz="1600" dirty="0"/>
              <a:t>Hlavnou príčinou úbytku sú zlúčeniny chrómu, brómu a fluóru – používajú sa na chladenie(mrazničky, chladničky, klimatizácia)</a:t>
            </a:r>
          </a:p>
          <a:p>
            <a:r>
              <a:rPr lang="sk-SK" sz="1600" dirty="0"/>
              <a:t>Oxidy dusíka z výfukových plynov tiež rozkladajú ozón</a:t>
            </a:r>
          </a:p>
          <a:p>
            <a:r>
              <a:rPr lang="sk-SK" sz="1600" dirty="0"/>
              <a:t>Vzniká ozónová diera- viac ako 50% straty ozónu v stratosfére</a:t>
            </a:r>
          </a:p>
          <a:p>
            <a:pPr algn="ctr">
              <a:buFont typeface="Wingdings" pitchFamily="2" charset="2"/>
              <a:buNone/>
            </a:pPr>
            <a:endParaRPr lang="sk-SK" sz="2000" b="1" dirty="0"/>
          </a:p>
          <a:p>
            <a:pPr>
              <a:buFont typeface="Wingdings" pitchFamily="2" charset="2"/>
              <a:buNone/>
            </a:pPr>
            <a:endParaRPr lang="sk-SK" sz="2000" b="1" dirty="0"/>
          </a:p>
          <a:p>
            <a:pPr algn="ctr"/>
            <a:endParaRPr lang="sk-SK" sz="1600" b="1" dirty="0"/>
          </a:p>
          <a:p>
            <a:pPr algn="ctr">
              <a:buFont typeface="Wingdings" pitchFamily="2" charset="2"/>
              <a:buNone/>
            </a:pPr>
            <a:endParaRPr lang="sk-SK" sz="1600" dirty="0"/>
          </a:p>
        </p:txBody>
      </p:sp>
    </p:spTree>
  </p:cSld>
  <p:clrMapOvr>
    <a:masterClrMapping/>
  </p:clrMapOvr>
  <p:transition advClick="0" advTm="700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sk-SK" sz="4000"/>
              <a:t>ŠKODLIVÉ ÚČINKY UV-ŽIARENIA</a:t>
            </a:r>
          </a:p>
        </p:txBody>
      </p:sp>
      <p:sp>
        <p:nvSpPr>
          <p:cNvPr id="12291" name="Rectangle 3"/>
          <p:cNvSpPr>
            <a:spLocks noGrp="1" noChangeArrowheads="1"/>
          </p:cNvSpPr>
          <p:nvPr>
            <p:ph type="body" idx="1"/>
          </p:nvPr>
        </p:nvSpPr>
        <p:spPr/>
        <p:txBody>
          <a:bodyPr/>
          <a:lstStyle/>
          <a:p>
            <a:r>
              <a:rPr lang="sk-SK"/>
              <a:t>Rakovina kože</a:t>
            </a:r>
          </a:p>
          <a:p>
            <a:r>
              <a:rPr lang="sk-SK"/>
              <a:t>Narušenie imunitného systému</a:t>
            </a:r>
          </a:p>
          <a:p>
            <a:r>
              <a:rPr lang="sk-SK"/>
              <a:t>Poškodenie zraku(šedý zákal)</a:t>
            </a:r>
          </a:p>
          <a:p>
            <a:r>
              <a:rPr lang="sk-SK"/>
              <a:t>Hynie planktón</a:t>
            </a:r>
          </a:p>
          <a:p>
            <a:r>
              <a:rPr lang="sk-SK"/>
              <a:t>Poškodenie rastlín</a:t>
            </a:r>
          </a:p>
          <a:p>
            <a:r>
              <a:rPr lang="sk-SK"/>
              <a:t>Skleníkový efekt</a:t>
            </a:r>
          </a:p>
          <a:p>
            <a:endParaRPr lang="sk-SK"/>
          </a:p>
        </p:txBody>
      </p:sp>
    </p:spTree>
  </p:cSld>
  <p:clrMapOvr>
    <a:masterClrMapping/>
  </p:clrMapOvr>
  <p:transition advClick="0" advTm="700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sk-SK"/>
              <a:t>SKLENÍKOVÝ EFEKT</a:t>
            </a:r>
          </a:p>
        </p:txBody>
      </p:sp>
      <p:sp>
        <p:nvSpPr>
          <p:cNvPr id="13315" name="Rectangle 3"/>
          <p:cNvSpPr>
            <a:spLocks noGrp="1" noChangeArrowheads="1"/>
          </p:cNvSpPr>
          <p:nvPr>
            <p:ph type="body" idx="1"/>
          </p:nvPr>
        </p:nvSpPr>
        <p:spPr/>
        <p:txBody>
          <a:bodyPr/>
          <a:lstStyle/>
          <a:p>
            <a:r>
              <a:rPr lang="sk-SK" sz="1600"/>
              <a:t>Jav spočívajúci v ohriatí nižších vrstiev atmosféry v dôsledku toho, že atmosféra cez deň prepúšťa krátkovlnné slnečné žiarenie k zemskému povrchu a v noci pomerne efektívne pohlcuje dlhovlnné žiarenie Zeme a otepľuje sa. Podobný úkaz možno pozorovať v skleníkoch, odtiaľ pochádza názov. </a:t>
            </a:r>
          </a:p>
          <a:p>
            <a:r>
              <a:rPr lang="sk-SK" sz="1600"/>
              <a:t>Skleníkové plyny – pohlcujú teplo priamo zo slnka alebo zo zemského povrchu, ktorý sa už pred tým ohrial práve od slnečného žiarenia(oxid uhoľnatý, vodné pary)</a:t>
            </a:r>
          </a:p>
          <a:p>
            <a:r>
              <a:rPr lang="sk-SK" sz="1800"/>
              <a:t>V dôsledku ľudskej činnosti koncentrácie všetkých hlavných skleníkových plynov stúpajú - v prípade vodnej pary nepriamo. Sila skleníkového efektu sa tak zväčšuje, vzniká antropogenný (človekom spôsobený) tzv. prídavný skleníkový efekt. V priemere teda dochádza k ohrievaniu atmosféry = GLOBÁLNE OTEPĽOVANIE</a:t>
            </a:r>
          </a:p>
        </p:txBody>
      </p:sp>
    </p:spTree>
  </p:cSld>
  <p:clrMapOvr>
    <a:masterClrMapping/>
  </p:clrMapOvr>
  <p:transition advClick="0" advTm="700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sk-SK"/>
              <a:t>OXID UHLIČITÝ</a:t>
            </a:r>
          </a:p>
        </p:txBody>
      </p:sp>
      <p:sp>
        <p:nvSpPr>
          <p:cNvPr id="14339" name="Rectangle 3"/>
          <p:cNvSpPr>
            <a:spLocks noGrp="1" noChangeArrowheads="1"/>
          </p:cNvSpPr>
          <p:nvPr>
            <p:ph type="body" idx="1"/>
          </p:nvPr>
        </p:nvSpPr>
        <p:spPr/>
        <p:txBody>
          <a:bodyPr/>
          <a:lstStyle/>
          <a:p>
            <a:r>
              <a:rPr lang="sk-SK" sz="1600"/>
              <a:t>Vznika spaľovaním fosílnych palív(ropa, uhlie, zemný plyn)</a:t>
            </a:r>
          </a:p>
          <a:p>
            <a:r>
              <a:rPr lang="sk-SK" sz="1600"/>
              <a:t>Spôsobuje emisie (viac ako 50%)</a:t>
            </a:r>
          </a:p>
          <a:p>
            <a:r>
              <a:rPr lang="sk-SK" sz="1600"/>
              <a:t>Spálením jedného litra benzínu dochádza k vzniku asi 2,5kg tohoto plynu </a:t>
            </a:r>
          </a:p>
          <a:p>
            <a:r>
              <a:rPr lang="sk-SK" sz="1600"/>
              <a:t>Vplýva na zmenu globálnej klímy</a:t>
            </a:r>
          </a:p>
          <a:p>
            <a:r>
              <a:rPr lang="sk-SK" sz="1600"/>
              <a:t>Zvyšovanie koncentrácie CO</a:t>
            </a:r>
            <a:r>
              <a:rPr lang="sk-SK" sz="1200" baseline="-25000"/>
              <a:t>2 </a:t>
            </a:r>
            <a:r>
              <a:rPr lang="sk-SK" sz="1600" baseline="-25000"/>
              <a:t> </a:t>
            </a:r>
            <a:r>
              <a:rPr lang="sk-SK" sz="1600"/>
              <a:t>prispieva k zvyšovaniu skleníkového efektu</a:t>
            </a:r>
          </a:p>
          <a:p>
            <a:r>
              <a:rPr lang="sk-SK" sz="1600"/>
              <a:t>Stabilizácia globálnej teploty Zeme (zastavenie nárastu priemernej teploty) by si vyžadovala celosvetové zníženie emisií CO</a:t>
            </a:r>
            <a:r>
              <a:rPr lang="sk-SK" sz="1200" baseline="-25000"/>
              <a:t>2  </a:t>
            </a:r>
            <a:r>
              <a:rPr lang="sk-SK" sz="1600"/>
              <a:t>až o 60%.</a:t>
            </a:r>
          </a:p>
          <a:p>
            <a:r>
              <a:rPr lang="sk-SK" sz="1600"/>
              <a:t>Aby sme vytvorili podmienky, kedy nedochádza k nárastu koncentrácie CO2 v atmosfére, museli by sme obmedziť spotrebu palív o 70-80%, a to len nato, aby sa zastavil otepľovací proces </a:t>
            </a:r>
          </a:p>
          <a:p>
            <a:endParaRPr lang="sk-SK" sz="1600"/>
          </a:p>
        </p:txBody>
      </p:sp>
    </p:spTree>
  </p:cSld>
  <p:clrMapOvr>
    <a:masterClrMapping/>
  </p:clrMapOvr>
  <p:transition advClick="0" advTm="700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sk-SK"/>
              <a:t>KYOTSKÝ PROTOKOL</a:t>
            </a:r>
          </a:p>
        </p:txBody>
      </p:sp>
      <p:sp>
        <p:nvSpPr>
          <p:cNvPr id="15364" name="Rectangle 4"/>
          <p:cNvSpPr>
            <a:spLocks noGrp="1" noChangeArrowheads="1"/>
          </p:cNvSpPr>
          <p:nvPr>
            <p:ph type="body" idx="1"/>
          </p:nvPr>
        </p:nvSpPr>
        <p:spPr/>
        <p:txBody>
          <a:bodyPr>
            <a:normAutofit lnSpcReduction="10000"/>
          </a:bodyPr>
          <a:lstStyle/>
          <a:p>
            <a:pPr>
              <a:lnSpc>
                <a:spcPct val="80000"/>
              </a:lnSpc>
            </a:pPr>
            <a:r>
              <a:rPr lang="sk-SK" sz="1600" dirty="0"/>
              <a:t>doplnok </a:t>
            </a:r>
            <a:r>
              <a:rPr lang="sk-SK" sz="1600" i="1" dirty="0"/>
              <a:t>Rámcového dohovoru OSN o zmenách klímy</a:t>
            </a:r>
            <a:r>
              <a:rPr lang="sk-SK" sz="1600" dirty="0"/>
              <a:t> (</a:t>
            </a:r>
            <a:r>
              <a:rPr lang="sk-SK" sz="1600" dirty="0" err="1">
                <a:hlinkClick r:id="rId2" tooltip="en:United Nations Framework Convention on Climate Change"/>
              </a:rPr>
              <a:t>en:United</a:t>
            </a:r>
            <a:r>
              <a:rPr lang="sk-SK" sz="1600" dirty="0">
                <a:hlinkClick r:id="rId2" tooltip="en:United Nations Framework Convention on Climate Change"/>
              </a:rPr>
              <a:t> </a:t>
            </a:r>
            <a:r>
              <a:rPr lang="sk-SK" sz="1600" dirty="0" err="1">
                <a:hlinkClick r:id="rId2" tooltip="en:United Nations Framework Convention on Climate Change"/>
              </a:rPr>
              <a:t>Nations</a:t>
            </a:r>
            <a:r>
              <a:rPr lang="sk-SK" sz="1600" dirty="0">
                <a:hlinkClick r:id="rId2" tooltip="en:United Nations Framework Convention on Climate Change"/>
              </a:rPr>
              <a:t> </a:t>
            </a:r>
            <a:r>
              <a:rPr lang="sk-SK" sz="1600" dirty="0" err="1">
                <a:solidFill>
                  <a:schemeClr val="tx1">
                    <a:lumMod val="95000"/>
                    <a:lumOff val="5000"/>
                  </a:schemeClr>
                </a:solidFill>
                <a:hlinkClick r:id="rId2" tooltip="en:United Nations Framework Convention on Climate Change"/>
              </a:rPr>
              <a:t>Framework</a:t>
            </a:r>
            <a:r>
              <a:rPr lang="sk-SK" sz="1600" dirty="0">
                <a:solidFill>
                  <a:schemeClr val="tx1">
                    <a:lumMod val="95000"/>
                    <a:lumOff val="5000"/>
                  </a:schemeClr>
                </a:solidFill>
                <a:hlinkClick r:id="rId2" tooltip="en:United Nations Framework Convention on Climate Change"/>
              </a:rPr>
              <a:t> </a:t>
            </a:r>
            <a:r>
              <a:rPr lang="sk-SK" sz="1600" dirty="0" err="1">
                <a:solidFill>
                  <a:schemeClr val="tx1">
                    <a:lumMod val="95000"/>
                    <a:lumOff val="5000"/>
                  </a:schemeClr>
                </a:solidFill>
                <a:hlinkClick r:id="rId2" tooltip="en:United Nations Framework Convention on Climate Change"/>
              </a:rPr>
              <a:t>Convention</a:t>
            </a:r>
            <a:r>
              <a:rPr lang="sk-SK" sz="1600" dirty="0">
                <a:solidFill>
                  <a:schemeClr val="tx1">
                    <a:lumMod val="95000"/>
                    <a:lumOff val="5000"/>
                  </a:schemeClr>
                </a:solidFill>
                <a:hlinkClick r:id="rId2" tooltip="en:United Nations Framework Convention on Climate Change"/>
              </a:rPr>
              <a:t> on </a:t>
            </a:r>
            <a:r>
              <a:rPr lang="sk-SK" sz="1600" dirty="0" err="1">
                <a:solidFill>
                  <a:schemeClr val="tx1">
                    <a:lumMod val="95000"/>
                    <a:lumOff val="5000"/>
                  </a:schemeClr>
                </a:solidFill>
                <a:hlinkClick r:id="rId2" tooltip="en:United Nations Framework Convention on Climate Change"/>
              </a:rPr>
              <a:t>Climate</a:t>
            </a:r>
            <a:r>
              <a:rPr lang="sk-SK" sz="1600" dirty="0">
                <a:solidFill>
                  <a:schemeClr val="tx1">
                    <a:lumMod val="95000"/>
                    <a:lumOff val="5000"/>
                  </a:schemeClr>
                </a:solidFill>
                <a:hlinkClick r:id="rId2" tooltip="en:United Nations Framework Convention on Climate Change"/>
              </a:rPr>
              <a:t> </a:t>
            </a:r>
            <a:r>
              <a:rPr lang="sk-SK" sz="1600" dirty="0" err="1">
                <a:solidFill>
                  <a:schemeClr val="tx1">
                    <a:lumMod val="95000"/>
                    <a:lumOff val="5000"/>
                  </a:schemeClr>
                </a:solidFill>
                <a:hlinkClick r:id="rId2" tooltip="en:United Nations Framework Convention on Climate Change"/>
              </a:rPr>
              <a:t>Change</a:t>
            </a:r>
            <a:r>
              <a:rPr lang="sk-SK" sz="1600" dirty="0">
                <a:solidFill>
                  <a:schemeClr val="tx1">
                    <a:lumMod val="95000"/>
                    <a:lumOff val="5000"/>
                  </a:schemeClr>
                </a:solidFill>
              </a:rPr>
              <a:t> - UNFCCC), je to medzinárodná dohoda vyjednaná v súvislosti s </a:t>
            </a:r>
            <a:r>
              <a:rPr lang="sk-SK" sz="1600" dirty="0">
                <a:solidFill>
                  <a:schemeClr val="tx1">
                    <a:lumMod val="95000"/>
                    <a:lumOff val="5000"/>
                  </a:schemeClr>
                </a:solidFill>
                <a:hlinkClick r:id="rId3" tooltip="Globálne otepľovanie"/>
              </a:rPr>
              <a:t>globálnym otepľovaním</a:t>
            </a:r>
            <a:r>
              <a:rPr lang="sk-SK" sz="1600" dirty="0">
                <a:solidFill>
                  <a:schemeClr val="tx1">
                    <a:lumMod val="95000"/>
                    <a:lumOff val="5000"/>
                  </a:schemeClr>
                </a:solidFill>
              </a:rPr>
              <a:t>. Krajiny, ktoré podpísali tento protokol sa zaviazali znížiť ich emisie oxidu uhličitého a 5 ďalších skleníkových plynov, alebo sa zaviazali v obchode s emisiami ak udržiavajú alebo zvyšujú emisie ich plynov. Spolu 141 krajín sveta doteraz podpísalo tento protokol. Významnými výnimkami sú </a:t>
            </a:r>
            <a:r>
              <a:rPr lang="sk-SK" sz="1600" dirty="0">
                <a:solidFill>
                  <a:schemeClr val="tx1">
                    <a:lumMod val="95000"/>
                    <a:lumOff val="5000"/>
                  </a:schemeClr>
                </a:solidFill>
                <a:hlinkClick r:id="rId4" tooltip="Spojené štáty americké"/>
              </a:rPr>
              <a:t>Spojené štáty americké</a:t>
            </a:r>
            <a:r>
              <a:rPr lang="sk-SK" sz="1600" dirty="0">
                <a:solidFill>
                  <a:schemeClr val="tx1">
                    <a:lumMod val="95000"/>
                    <a:lumOff val="5000"/>
                  </a:schemeClr>
                </a:solidFill>
              </a:rPr>
              <a:t> a </a:t>
            </a:r>
            <a:r>
              <a:rPr lang="sk-SK" sz="1600" dirty="0">
                <a:solidFill>
                  <a:schemeClr val="tx1">
                    <a:lumMod val="95000"/>
                    <a:lumOff val="5000"/>
                  </a:schemeClr>
                </a:solidFill>
                <a:hlinkClick r:id="rId5" tooltip="Austrália (štát)"/>
              </a:rPr>
              <a:t>Austrália</a:t>
            </a:r>
            <a:r>
              <a:rPr lang="sk-SK" sz="1600" dirty="0">
                <a:solidFill>
                  <a:schemeClr val="tx1">
                    <a:lumMod val="95000"/>
                    <a:lumOff val="5000"/>
                  </a:schemeClr>
                </a:solidFill>
              </a:rPr>
              <a:t>. Ku kľúčovým mechanizmom a nástrojom </a:t>
            </a:r>
            <a:r>
              <a:rPr lang="sk-SK" sz="1600" dirty="0" err="1">
                <a:solidFill>
                  <a:schemeClr val="tx1">
                    <a:lumMod val="95000"/>
                    <a:lumOff val="5000"/>
                  </a:schemeClr>
                </a:solidFill>
              </a:rPr>
              <a:t>Kjótskeho</a:t>
            </a:r>
            <a:r>
              <a:rPr lang="sk-SK" sz="1600" dirty="0">
                <a:solidFill>
                  <a:schemeClr val="tx1">
                    <a:lumMod val="95000"/>
                    <a:lumOff val="5000"/>
                  </a:schemeClr>
                </a:solidFill>
              </a:rPr>
              <a:t> protokolu, ktoré sú zamerané na splnenie redukčných cieľov s ohľadom na špecifické podmienky krajiny, patria </a:t>
            </a:r>
            <a:r>
              <a:rPr lang="sk-SK" sz="1600" i="1" dirty="0" smtClean="0">
                <a:solidFill>
                  <a:schemeClr val="tx1">
                    <a:lumMod val="95000"/>
                    <a:lumOff val="5000"/>
                  </a:schemeClr>
                </a:solidFill>
              </a:rPr>
              <a:t>spoločné </a:t>
            </a:r>
            <a:r>
              <a:rPr lang="sk-SK" sz="1600" i="1" dirty="0">
                <a:solidFill>
                  <a:schemeClr val="tx1">
                    <a:lumMod val="95000"/>
                    <a:lumOff val="5000"/>
                  </a:schemeClr>
                </a:solidFill>
              </a:rPr>
              <a:t>plnenie záväzkov</a:t>
            </a:r>
            <a:r>
              <a:rPr lang="sk-SK" sz="1600" dirty="0">
                <a:solidFill>
                  <a:schemeClr val="tx1">
                    <a:lumMod val="95000"/>
                    <a:lumOff val="5000"/>
                  </a:schemeClr>
                </a:solidFill>
              </a:rPr>
              <a:t> </a:t>
            </a:r>
            <a:r>
              <a:rPr lang="sk-SK" sz="1600" dirty="0" smtClean="0">
                <a:solidFill>
                  <a:schemeClr val="tx1">
                    <a:lumMod val="95000"/>
                    <a:lumOff val="5000"/>
                  </a:schemeClr>
                </a:solidFill>
              </a:rPr>
              <a:t>, </a:t>
            </a:r>
            <a:r>
              <a:rPr lang="sk-SK" sz="1600" i="1" dirty="0" smtClean="0">
                <a:solidFill>
                  <a:schemeClr val="tx1">
                    <a:lumMod val="95000"/>
                    <a:lumOff val="5000"/>
                  </a:schemeClr>
                </a:solidFill>
              </a:rPr>
              <a:t>mechanizmus </a:t>
            </a:r>
            <a:r>
              <a:rPr lang="sk-SK" sz="1600" i="1" dirty="0">
                <a:solidFill>
                  <a:schemeClr val="tx1">
                    <a:lumMod val="95000"/>
                    <a:lumOff val="5000"/>
                  </a:schemeClr>
                </a:solidFill>
              </a:rPr>
              <a:t>čistého rozvoja</a:t>
            </a:r>
            <a:r>
              <a:rPr lang="sk-SK" sz="1600" dirty="0">
                <a:solidFill>
                  <a:schemeClr val="tx1">
                    <a:lumMod val="95000"/>
                    <a:lumOff val="5000"/>
                  </a:schemeClr>
                </a:solidFill>
              </a:rPr>
              <a:t> </a:t>
            </a:r>
            <a:r>
              <a:rPr lang="sk-SK" sz="1600" dirty="0" smtClean="0">
                <a:solidFill>
                  <a:schemeClr val="tx1">
                    <a:lumMod val="95000"/>
                    <a:lumOff val="5000"/>
                  </a:schemeClr>
                </a:solidFill>
              </a:rPr>
              <a:t> </a:t>
            </a:r>
            <a:r>
              <a:rPr lang="sk-SK" sz="1600" dirty="0">
                <a:solidFill>
                  <a:schemeClr val="tx1">
                    <a:lumMod val="95000"/>
                    <a:lumOff val="5000"/>
                  </a:schemeClr>
                </a:solidFill>
              </a:rPr>
              <a:t>a </a:t>
            </a:r>
            <a:r>
              <a:rPr lang="sk-SK" sz="1600" dirty="0" smtClean="0">
                <a:solidFill>
                  <a:schemeClr val="tx1">
                    <a:lumMod val="95000"/>
                    <a:lumOff val="5000"/>
                  </a:schemeClr>
                </a:solidFill>
              </a:rPr>
              <a:t> </a:t>
            </a:r>
            <a:r>
              <a:rPr lang="sk-SK" sz="1600" i="1" dirty="0">
                <a:solidFill>
                  <a:schemeClr val="tx1">
                    <a:lumMod val="95000"/>
                    <a:lumOff val="5000"/>
                  </a:schemeClr>
                </a:solidFill>
              </a:rPr>
              <a:t>obchodovanie s ušetrenými emisiami</a:t>
            </a:r>
            <a:r>
              <a:rPr lang="sk-SK" sz="1600" dirty="0">
                <a:solidFill>
                  <a:schemeClr val="tx1">
                    <a:lumMod val="95000"/>
                    <a:lumOff val="5000"/>
                  </a:schemeClr>
                </a:solidFill>
              </a:rPr>
              <a:t> </a:t>
            </a:r>
            <a:r>
              <a:rPr lang="sk-SK" sz="1600" dirty="0" smtClean="0">
                <a:solidFill>
                  <a:schemeClr val="tx1">
                    <a:lumMod val="95000"/>
                    <a:lumOff val="5000"/>
                  </a:schemeClr>
                </a:solidFill>
              </a:rPr>
              <a:t>. </a:t>
            </a:r>
            <a:r>
              <a:rPr lang="sk-SK" sz="1600" dirty="0">
                <a:solidFill>
                  <a:schemeClr val="tx1">
                    <a:lumMod val="95000"/>
                    <a:lumOff val="5000"/>
                  </a:schemeClr>
                </a:solidFill>
              </a:rPr>
              <a:t>Formálny názov tejto dohody je </a:t>
            </a:r>
            <a:r>
              <a:rPr lang="sk-SK" sz="1600" dirty="0" err="1">
                <a:solidFill>
                  <a:schemeClr val="tx1">
                    <a:lumMod val="95000"/>
                    <a:lumOff val="5000"/>
                  </a:schemeClr>
                </a:solidFill>
              </a:rPr>
              <a:t>Kjótsky</a:t>
            </a:r>
            <a:r>
              <a:rPr lang="sk-SK" sz="1600" dirty="0">
                <a:solidFill>
                  <a:schemeClr val="tx1">
                    <a:lumMod val="95000"/>
                    <a:lumOff val="5000"/>
                  </a:schemeClr>
                </a:solidFill>
              </a:rPr>
              <a:t> protokol k rámcovému dohovoru OSN o zmene klímy. Protokol bol vyjednaný v </a:t>
            </a:r>
            <a:r>
              <a:rPr lang="sk-SK" sz="1600" dirty="0" err="1">
                <a:solidFill>
                  <a:schemeClr val="tx1">
                    <a:lumMod val="95000"/>
                    <a:lumOff val="5000"/>
                  </a:schemeClr>
                </a:solidFill>
                <a:hlinkClick r:id="rId6" tooltip="Kjóto"/>
              </a:rPr>
              <a:t>Kjóte</a:t>
            </a:r>
            <a:r>
              <a:rPr lang="sk-SK" sz="1600" dirty="0">
                <a:solidFill>
                  <a:schemeClr val="tx1">
                    <a:lumMod val="95000"/>
                    <a:lumOff val="5000"/>
                  </a:schemeClr>
                </a:solidFill>
              </a:rPr>
              <a:t> </a:t>
            </a:r>
            <a:r>
              <a:rPr lang="sk-SK" sz="1600" dirty="0" err="1">
                <a:solidFill>
                  <a:schemeClr val="tx1">
                    <a:lumMod val="95000"/>
                    <a:lumOff val="5000"/>
                  </a:schemeClr>
                </a:solidFill>
              </a:rPr>
              <a:t>v</a:t>
            </a:r>
            <a:r>
              <a:rPr lang="sk-SK" sz="1600" dirty="0">
                <a:solidFill>
                  <a:schemeClr val="tx1">
                    <a:lumMod val="95000"/>
                    <a:lumOff val="5000"/>
                  </a:schemeClr>
                </a:solidFill>
              </a:rPr>
              <a:t> </a:t>
            </a:r>
            <a:r>
              <a:rPr lang="sk-SK" sz="1600" dirty="0">
                <a:solidFill>
                  <a:schemeClr val="tx1">
                    <a:lumMod val="95000"/>
                    <a:lumOff val="5000"/>
                  </a:schemeClr>
                </a:solidFill>
                <a:hlinkClick r:id="rId7" tooltip="Japonsko"/>
              </a:rPr>
              <a:t>Japonsku</a:t>
            </a:r>
            <a:r>
              <a:rPr lang="sk-SK" sz="1600" dirty="0">
                <a:solidFill>
                  <a:schemeClr val="tx1">
                    <a:lumMod val="95000"/>
                    <a:lumOff val="5000"/>
                  </a:schemeClr>
                </a:solidFill>
              </a:rPr>
              <a:t> v decembri </a:t>
            </a:r>
            <a:r>
              <a:rPr lang="sk-SK" sz="1600" dirty="0">
                <a:solidFill>
                  <a:schemeClr val="tx1">
                    <a:lumMod val="95000"/>
                    <a:lumOff val="5000"/>
                  </a:schemeClr>
                </a:solidFill>
                <a:hlinkClick r:id="rId8" tooltip="1997"/>
              </a:rPr>
              <a:t>1997</a:t>
            </a:r>
            <a:r>
              <a:rPr lang="sk-SK" sz="1600" dirty="0">
                <a:solidFill>
                  <a:schemeClr val="tx1">
                    <a:lumMod val="95000"/>
                    <a:lumOff val="5000"/>
                  </a:schemeClr>
                </a:solidFill>
              </a:rPr>
              <a:t>. Bol otvorený k podpisu </a:t>
            </a:r>
            <a:r>
              <a:rPr lang="sk-SK" sz="1600" dirty="0">
                <a:solidFill>
                  <a:schemeClr val="tx1">
                    <a:lumMod val="95000"/>
                    <a:lumOff val="5000"/>
                  </a:schemeClr>
                </a:solidFill>
                <a:hlinkClick r:id="rId9" tooltip="16. marec"/>
              </a:rPr>
              <a:t>16. marca</a:t>
            </a:r>
            <a:r>
              <a:rPr lang="sk-SK" sz="1600" dirty="0">
                <a:solidFill>
                  <a:schemeClr val="tx1">
                    <a:lumMod val="95000"/>
                    <a:lumOff val="5000"/>
                  </a:schemeClr>
                </a:solidFill>
              </a:rPr>
              <a:t> </a:t>
            </a:r>
            <a:r>
              <a:rPr lang="sk-SK" sz="1600" dirty="0">
                <a:solidFill>
                  <a:schemeClr val="tx1">
                    <a:lumMod val="95000"/>
                    <a:lumOff val="5000"/>
                  </a:schemeClr>
                </a:solidFill>
                <a:hlinkClick r:id="rId10" tooltip="1998"/>
              </a:rPr>
              <a:t>1998</a:t>
            </a:r>
            <a:r>
              <a:rPr lang="sk-SK" sz="1600" dirty="0">
                <a:solidFill>
                  <a:schemeClr val="tx1">
                    <a:lumMod val="95000"/>
                    <a:lumOff val="5000"/>
                  </a:schemeClr>
                </a:solidFill>
              </a:rPr>
              <a:t> a uzatvorený </a:t>
            </a:r>
            <a:r>
              <a:rPr lang="sk-SK" sz="1600" dirty="0">
                <a:solidFill>
                  <a:schemeClr val="tx1">
                    <a:lumMod val="95000"/>
                    <a:lumOff val="5000"/>
                  </a:schemeClr>
                </a:solidFill>
                <a:hlinkClick r:id="rId11" tooltip="15. marec"/>
              </a:rPr>
              <a:t>15. marca</a:t>
            </a:r>
            <a:r>
              <a:rPr lang="sk-SK" sz="1600" dirty="0">
                <a:solidFill>
                  <a:schemeClr val="tx1">
                    <a:lumMod val="95000"/>
                    <a:lumOff val="5000"/>
                  </a:schemeClr>
                </a:solidFill>
              </a:rPr>
              <a:t> </a:t>
            </a:r>
            <a:r>
              <a:rPr lang="sk-SK" sz="1600" dirty="0">
                <a:solidFill>
                  <a:schemeClr val="tx1">
                    <a:lumMod val="95000"/>
                    <a:lumOff val="5000"/>
                  </a:schemeClr>
                </a:solidFill>
                <a:hlinkClick r:id="rId12" tooltip="1999"/>
              </a:rPr>
              <a:t>1999</a:t>
            </a:r>
            <a:r>
              <a:rPr lang="sk-SK" sz="1600" dirty="0">
                <a:solidFill>
                  <a:schemeClr val="tx1">
                    <a:lumMod val="95000"/>
                    <a:lumOff val="5000"/>
                  </a:schemeClr>
                </a:solidFill>
              </a:rPr>
              <a:t>. </a:t>
            </a:r>
            <a:r>
              <a:rPr lang="sk-SK" sz="1600" dirty="0">
                <a:solidFill>
                  <a:schemeClr val="tx1">
                    <a:lumMod val="95000"/>
                    <a:lumOff val="5000"/>
                  </a:schemeClr>
                </a:solidFill>
                <a:hlinkClick r:id="rId13" tooltip="18. november"/>
              </a:rPr>
              <a:t>18. novembra</a:t>
            </a:r>
            <a:r>
              <a:rPr lang="sk-SK" sz="1600" dirty="0">
                <a:solidFill>
                  <a:schemeClr val="tx1">
                    <a:lumMod val="95000"/>
                    <a:lumOff val="5000"/>
                  </a:schemeClr>
                </a:solidFill>
              </a:rPr>
              <a:t> </a:t>
            </a:r>
            <a:r>
              <a:rPr lang="sk-SK" sz="1600" dirty="0">
                <a:solidFill>
                  <a:schemeClr val="tx1">
                    <a:lumMod val="95000"/>
                    <a:lumOff val="5000"/>
                  </a:schemeClr>
                </a:solidFill>
                <a:hlinkClick r:id="rId14" tooltip="2004"/>
              </a:rPr>
              <a:t>2004</a:t>
            </a:r>
            <a:r>
              <a:rPr lang="sk-SK" sz="1600" dirty="0">
                <a:solidFill>
                  <a:schemeClr val="tx1">
                    <a:lumMod val="95000"/>
                    <a:lumOff val="5000"/>
                  </a:schemeClr>
                </a:solidFill>
              </a:rPr>
              <a:t> sa k nemu pridalo </a:t>
            </a:r>
            <a:r>
              <a:rPr lang="sk-SK" sz="1600" dirty="0">
                <a:solidFill>
                  <a:schemeClr val="tx1">
                    <a:lumMod val="95000"/>
                    <a:lumOff val="5000"/>
                  </a:schemeClr>
                </a:solidFill>
                <a:hlinkClick r:id="rId15" tooltip="Rusko"/>
              </a:rPr>
              <a:t>Rusko</a:t>
            </a:r>
            <a:r>
              <a:rPr lang="sk-SK" sz="1600" dirty="0">
                <a:solidFill>
                  <a:schemeClr val="tx1">
                    <a:lumMod val="95000"/>
                    <a:lumOff val="5000"/>
                  </a:schemeClr>
                </a:solidFill>
              </a:rPr>
              <a:t>. Dohoda nadobudla platnosť </a:t>
            </a:r>
            <a:r>
              <a:rPr lang="sk-SK" sz="1600" dirty="0">
                <a:solidFill>
                  <a:schemeClr val="tx1">
                    <a:lumMod val="95000"/>
                    <a:lumOff val="5000"/>
                  </a:schemeClr>
                </a:solidFill>
                <a:hlinkClick r:id="rId16" tooltip="16. február"/>
              </a:rPr>
              <a:t>16. februára</a:t>
            </a:r>
            <a:r>
              <a:rPr lang="sk-SK" sz="1600" dirty="0">
                <a:solidFill>
                  <a:schemeClr val="tx1">
                    <a:lumMod val="95000"/>
                    <a:lumOff val="5000"/>
                  </a:schemeClr>
                </a:solidFill>
              </a:rPr>
              <a:t> </a:t>
            </a:r>
            <a:r>
              <a:rPr lang="sk-SK" sz="1600" dirty="0">
                <a:solidFill>
                  <a:schemeClr val="tx1">
                    <a:lumMod val="95000"/>
                    <a:lumOff val="5000"/>
                  </a:schemeClr>
                </a:solidFill>
                <a:hlinkClick r:id="rId17" tooltip="2005"/>
              </a:rPr>
              <a:t>2005</a:t>
            </a:r>
            <a:r>
              <a:rPr lang="sk-SK" sz="1600" dirty="0">
                <a:solidFill>
                  <a:schemeClr val="tx1">
                    <a:lumMod val="95000"/>
                    <a:lumOff val="5000"/>
                  </a:schemeClr>
                </a:solidFill>
              </a:rPr>
              <a:t>.</a:t>
            </a:r>
          </a:p>
          <a:p>
            <a:pPr>
              <a:lnSpc>
                <a:spcPct val="80000"/>
              </a:lnSpc>
            </a:pPr>
            <a:r>
              <a:rPr lang="sk-SK" sz="1600" dirty="0">
                <a:solidFill>
                  <a:schemeClr val="tx1">
                    <a:lumMod val="95000"/>
                    <a:lumOff val="5000"/>
                  </a:schemeClr>
                </a:solidFill>
              </a:rPr>
              <a:t>Niektoré súčasné odhady naznačujú, že aj keby bol </a:t>
            </a:r>
            <a:r>
              <a:rPr lang="sk-SK" sz="1600" dirty="0" err="1">
                <a:solidFill>
                  <a:schemeClr val="tx1">
                    <a:lumMod val="95000"/>
                    <a:lumOff val="5000"/>
                  </a:schemeClr>
                </a:solidFill>
              </a:rPr>
              <a:t>Kjótsky</a:t>
            </a:r>
            <a:r>
              <a:rPr lang="sk-SK" sz="1600" dirty="0">
                <a:solidFill>
                  <a:schemeClr val="tx1">
                    <a:lumMod val="95000"/>
                    <a:lumOff val="5000"/>
                  </a:schemeClr>
                </a:solidFill>
              </a:rPr>
              <a:t> protokol úspešne a celkovo splnený, redukcie emisií by zredukovali zvýšenie globálnej priemernej teploty v rozpätí približne medzi 0,02 °C a 0,28 °C do roku </a:t>
            </a:r>
            <a:r>
              <a:rPr lang="sk-SK" sz="1600" dirty="0" smtClean="0">
                <a:solidFill>
                  <a:schemeClr val="tx1">
                    <a:lumMod val="95000"/>
                    <a:lumOff val="5000"/>
                  </a:schemeClr>
                </a:solidFill>
              </a:rPr>
              <a:t>2050, </a:t>
            </a:r>
            <a:r>
              <a:rPr lang="sk-SK" sz="1600" dirty="0">
                <a:solidFill>
                  <a:schemeClr val="tx1">
                    <a:lumMod val="95000"/>
                    <a:lumOff val="5000"/>
                  </a:schemeClr>
                </a:solidFill>
              </a:rPr>
              <a:t>v porovnaní s predpokladaným zvýšením teploty v rozpätí medzi 1,4 °C a 5,8 °C od roku </a:t>
            </a:r>
            <a:r>
              <a:rPr lang="sk-SK" sz="1600" dirty="0">
                <a:solidFill>
                  <a:schemeClr val="tx1">
                    <a:lumMod val="95000"/>
                    <a:lumOff val="5000"/>
                  </a:schemeClr>
                </a:solidFill>
                <a:hlinkClick r:id="rId18" tooltip="1990"/>
              </a:rPr>
              <a:t>1990</a:t>
            </a:r>
            <a:r>
              <a:rPr lang="sk-SK" sz="1600" dirty="0">
                <a:solidFill>
                  <a:schemeClr val="tx1">
                    <a:lumMod val="95000"/>
                    <a:lumOff val="5000"/>
                  </a:schemeClr>
                </a:solidFill>
              </a:rPr>
              <a:t> do roku </a:t>
            </a:r>
            <a:r>
              <a:rPr lang="sk-SK" sz="1600" dirty="0">
                <a:solidFill>
                  <a:schemeClr val="tx1">
                    <a:lumMod val="95000"/>
                    <a:lumOff val="5000"/>
                  </a:schemeClr>
                </a:solidFill>
                <a:hlinkClick r:id="rId19" tooltip="2100"/>
              </a:rPr>
              <a:t>2100</a:t>
            </a:r>
            <a:r>
              <a:rPr lang="sk-SK" sz="1600" dirty="0">
                <a:solidFill>
                  <a:schemeClr val="tx1">
                    <a:lumMod val="95000"/>
                    <a:lumOff val="5000"/>
                  </a:schemeClr>
                </a:solidFill>
              </a:rPr>
              <a:t> predpovedaným </a:t>
            </a:r>
            <a:r>
              <a:rPr lang="sk-SK" sz="1600" dirty="0">
                <a:solidFill>
                  <a:schemeClr val="tx1">
                    <a:lumMod val="95000"/>
                    <a:lumOff val="5000"/>
                  </a:schemeClr>
                </a:solidFill>
                <a:hlinkClick r:id="rId20" tooltip="IPCC (stránka neexistuje)"/>
              </a:rPr>
              <a:t>IPCC</a:t>
            </a:r>
            <a:r>
              <a:rPr lang="sk-SK" sz="1600" dirty="0">
                <a:solidFill>
                  <a:schemeClr val="tx1">
                    <a:lumMod val="95000"/>
                    <a:lumOff val="5000"/>
                  </a:schemeClr>
                </a:solidFill>
              </a:rPr>
              <a:t>. Mnohé kritiky a otázky </a:t>
            </a:r>
            <a:r>
              <a:rPr lang="sk-SK" sz="1600" dirty="0" err="1">
                <a:solidFill>
                  <a:schemeClr val="tx1">
                    <a:lumMod val="95000"/>
                    <a:lumOff val="5000"/>
                  </a:schemeClr>
                </a:solidFill>
              </a:rPr>
              <a:t>environmentalistov</a:t>
            </a:r>
            <a:r>
              <a:rPr lang="sk-SK" sz="1600" dirty="0">
                <a:solidFill>
                  <a:schemeClr val="tx1">
                    <a:lumMod val="95000"/>
                    <a:lumOff val="5000"/>
                  </a:schemeClr>
                </a:solidFill>
              </a:rPr>
              <a:t> hovoria, že požadované hodnoty </a:t>
            </a:r>
            <a:r>
              <a:rPr lang="sk-SK" sz="1600" dirty="0" err="1">
                <a:solidFill>
                  <a:schemeClr val="tx1">
                    <a:lumMod val="95000"/>
                    <a:lumOff val="5000"/>
                  </a:schemeClr>
                </a:solidFill>
              </a:rPr>
              <a:t>Kjótskeho</a:t>
            </a:r>
            <a:r>
              <a:rPr lang="sk-SK" sz="1600" dirty="0">
                <a:solidFill>
                  <a:schemeClr val="tx1">
                    <a:lumMod val="95000"/>
                    <a:lumOff val="5000"/>
                  </a:schemeClr>
                </a:solidFill>
              </a:rPr>
              <a:t> protokolu nedokážu výraznejšie znížiť emisie v budúcnosti. Zástancovia však uvádzajú, že </a:t>
            </a:r>
            <a:r>
              <a:rPr lang="sk-SK" sz="1600" dirty="0" err="1">
                <a:solidFill>
                  <a:schemeClr val="tx1">
                    <a:lumMod val="95000"/>
                    <a:lumOff val="5000"/>
                  </a:schemeClr>
                </a:solidFill>
              </a:rPr>
              <a:t>Kjótsky</a:t>
            </a:r>
            <a:r>
              <a:rPr lang="sk-SK" sz="1600" dirty="0">
                <a:solidFill>
                  <a:schemeClr val="tx1">
                    <a:lumMod val="95000"/>
                    <a:lumOff val="5000"/>
                  </a:schemeClr>
                </a:solidFill>
              </a:rPr>
              <a:t> </a:t>
            </a:r>
            <a:r>
              <a:rPr lang="sk-SK" sz="1600" dirty="0"/>
              <a:t>protokol je prvým krokom, po naplnení ktorého UNFCCC vytýči ďalšie ciele.</a:t>
            </a:r>
          </a:p>
        </p:txBody>
      </p:sp>
    </p:spTree>
  </p:cSld>
  <p:clrMapOvr>
    <a:masterClrMapping/>
  </p:clrMapOvr>
  <p:transition advClick="0" advTm="700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Ďakujeme za pozornosť</a:t>
            </a:r>
            <a:endParaRPr lang="sk-SK" dirty="0"/>
          </a:p>
        </p:txBody>
      </p:sp>
      <p:sp>
        <p:nvSpPr>
          <p:cNvPr id="3" name="Zástupný symbol obsahu 2"/>
          <p:cNvSpPr>
            <a:spLocks noGrp="1"/>
          </p:cNvSpPr>
          <p:nvPr>
            <p:ph idx="1"/>
          </p:nvPr>
        </p:nvSpPr>
        <p:spPr/>
        <p:txBody>
          <a:bodyPr/>
          <a:lstStyle/>
          <a:p>
            <a:r>
              <a:rPr lang="sk-SK" dirty="0" smtClean="0"/>
              <a:t>Alexandra </a:t>
            </a:r>
            <a:r>
              <a:rPr lang="sk-SK" dirty="0" err="1" smtClean="0"/>
              <a:t>Mosejová</a:t>
            </a:r>
            <a:endParaRPr lang="sk-SK" dirty="0" smtClean="0"/>
          </a:p>
          <a:p>
            <a:r>
              <a:rPr lang="sk-SK" dirty="0" err="1" smtClean="0"/>
              <a:t>Vicky</a:t>
            </a:r>
            <a:r>
              <a:rPr lang="sk-SK" dirty="0" smtClean="0"/>
              <a:t> </a:t>
            </a:r>
            <a:r>
              <a:rPr lang="sk-SK" dirty="0" err="1" smtClean="0"/>
              <a:t>Janeková</a:t>
            </a:r>
            <a:endParaRPr lang="sk-SK" dirty="0" smtClean="0"/>
          </a:p>
          <a:p>
            <a:r>
              <a:rPr lang="sk-SK" dirty="0" smtClean="0"/>
              <a:t>Barbora Hlavatá</a:t>
            </a:r>
          </a:p>
          <a:p>
            <a:r>
              <a:rPr lang="sk-SK" dirty="0" smtClean="0"/>
              <a:t>Richard Rác</a:t>
            </a:r>
          </a:p>
          <a:p>
            <a:r>
              <a:rPr lang="sk-SK" dirty="0" smtClean="0"/>
              <a:t>Ivan </a:t>
            </a:r>
            <a:r>
              <a:rPr lang="sk-SK" dirty="0" err="1" smtClean="0"/>
              <a:t>Leitner</a:t>
            </a:r>
            <a:endParaRPr lang="sk-SK" dirty="0" smtClean="0"/>
          </a:p>
          <a:p>
            <a:endParaRPr lang="sk-SK" dirty="0" smtClean="0"/>
          </a:p>
          <a:p>
            <a:endParaRPr lang="sk-SK" dirty="0" smtClean="0"/>
          </a:p>
          <a:p>
            <a:endParaRPr lang="sk-SK" dirty="0" smtClean="0"/>
          </a:p>
          <a:p>
            <a:pPr lvl="1" algn="r">
              <a:buNone/>
            </a:pPr>
            <a:r>
              <a:rPr lang="sk-SK" smtClean="0"/>
              <a:t>1.D</a:t>
            </a:r>
            <a:endParaRPr lang="sk-SK" dirty="0"/>
          </a:p>
        </p:txBody>
      </p:sp>
    </p:spTree>
  </p:cSld>
  <p:clrMapOvr>
    <a:masterClrMapping/>
  </p:clrMapOvr>
  <p:transition advClick="0" advTm="7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4572000" y="1428736"/>
            <a:ext cx="4329114" cy="4525963"/>
          </a:xfrm>
        </p:spPr>
        <p:txBody>
          <a:bodyPr>
            <a:normAutofit/>
          </a:bodyPr>
          <a:lstStyle/>
          <a:p>
            <a:pPr>
              <a:buNone/>
            </a:pPr>
            <a:r>
              <a:rPr lang="sk-SK" sz="2800" b="1" u="sng" dirty="0" smtClean="0">
                <a:solidFill>
                  <a:srgbClr val="92D050"/>
                </a:solidFill>
                <a:latin typeface="Arial" pitchFamily="34" charset="0"/>
                <a:cs typeface="Arial" pitchFamily="34" charset="0"/>
              </a:rPr>
              <a:t>PEM</a:t>
            </a:r>
            <a:r>
              <a:rPr lang="sk-SK" sz="2800" dirty="0" smtClean="0"/>
              <a:t> </a:t>
            </a:r>
            <a:r>
              <a:rPr lang="sk-SK" sz="2800" b="1" dirty="0" smtClean="0">
                <a:solidFill>
                  <a:srgbClr val="92D050"/>
                </a:solidFill>
              </a:rPr>
              <a:t>elektrolyzér</a:t>
            </a:r>
            <a:endParaRPr lang="sk-SK" dirty="0" smtClean="0"/>
          </a:p>
          <a:p>
            <a:r>
              <a:rPr lang="sk-SK" sz="1500" dirty="0" smtClean="0">
                <a:latin typeface="Arial" pitchFamily="34" charset="0"/>
                <a:cs typeface="Arial" pitchFamily="34" charset="0"/>
              </a:rPr>
              <a:t>po pripojení jednosmerného napätia, ktoré môžeme získať napr. prostredníctvom solárnych článkov, dochádza k rozkladu vody na vodík a kyslík </a:t>
            </a:r>
            <a:r>
              <a:rPr lang="sk-SK" sz="1500" b="1" dirty="0" smtClean="0">
                <a:latin typeface="Arial" pitchFamily="34" charset="0"/>
                <a:cs typeface="Arial" pitchFamily="34" charset="0"/>
              </a:rPr>
              <a:t>(cca pri napätí 1,23 V)</a:t>
            </a:r>
          </a:p>
          <a:p>
            <a:r>
              <a:rPr lang="sk-SK" sz="1500" b="1" dirty="0" smtClean="0">
                <a:latin typeface="Arial" pitchFamily="34" charset="0"/>
                <a:cs typeface="Arial" pitchFamily="34" charset="0"/>
              </a:rPr>
              <a:t>účinnosť</a:t>
            </a:r>
            <a:r>
              <a:rPr lang="sk-SK" sz="1500" dirty="0" smtClean="0">
                <a:latin typeface="Arial" pitchFamily="34" charset="0"/>
                <a:cs typeface="Arial" pitchFamily="34" charset="0"/>
              </a:rPr>
              <a:t> tohto modelu je asi 85%</a:t>
            </a:r>
          </a:p>
          <a:p>
            <a:r>
              <a:rPr lang="sk-SK" sz="1500" dirty="0" smtClean="0">
                <a:latin typeface="Arial" pitchFamily="34" charset="0"/>
                <a:cs typeface="Arial" pitchFamily="34" charset="0"/>
              </a:rPr>
              <a:t>po priložení jednosmerného napätia sa začnú uvoľňovať </a:t>
            </a:r>
            <a:r>
              <a:rPr lang="sk-SK" sz="1500" b="1" dirty="0" smtClean="0">
                <a:latin typeface="Arial" pitchFamily="34" charset="0"/>
                <a:cs typeface="Arial" pitchFamily="34" charset="0"/>
              </a:rPr>
              <a:t>na anóde </a:t>
            </a:r>
            <a:r>
              <a:rPr lang="sk-SK" sz="1500" dirty="0" smtClean="0">
                <a:latin typeface="Arial" pitchFamily="34" charset="0"/>
                <a:cs typeface="Arial" pitchFamily="34" charset="0"/>
              </a:rPr>
              <a:t>molekuly kyslíka; katióny vodíka a elektróny</a:t>
            </a:r>
          </a:p>
          <a:p>
            <a:r>
              <a:rPr lang="sk-SK" sz="1500" dirty="0" smtClean="0">
                <a:latin typeface="Arial" pitchFamily="34" charset="0"/>
                <a:cs typeface="Arial" pitchFamily="34" charset="0"/>
              </a:rPr>
              <a:t>vodíkové ióny H</a:t>
            </a:r>
            <a:r>
              <a:rPr lang="sk-SK" sz="1500" baseline="30000" dirty="0" smtClean="0">
                <a:latin typeface="Arial" pitchFamily="34" charset="0"/>
                <a:cs typeface="Arial" pitchFamily="34" charset="0"/>
              </a:rPr>
              <a:t>+ </a:t>
            </a:r>
            <a:r>
              <a:rPr lang="sk-SK" sz="1500" dirty="0" smtClean="0">
                <a:latin typeface="Arial" pitchFamily="34" charset="0"/>
                <a:cs typeface="Arial" pitchFamily="34" charset="0"/>
              </a:rPr>
              <a:t>putujú membránou a tvoria </a:t>
            </a:r>
            <a:r>
              <a:rPr lang="sk-SK" sz="1500" b="1" dirty="0" smtClean="0">
                <a:latin typeface="Arial" pitchFamily="34" charset="0"/>
                <a:cs typeface="Arial" pitchFamily="34" charset="0"/>
              </a:rPr>
              <a:t>na katóde </a:t>
            </a:r>
            <a:r>
              <a:rPr lang="sk-SK" sz="1500" dirty="0" smtClean="0">
                <a:latin typeface="Arial" pitchFamily="34" charset="0"/>
                <a:cs typeface="Arial" pitchFamily="34" charset="0"/>
              </a:rPr>
              <a:t>spolu s elektrónmi „tečúcimi“ elektrickým obvodom atómy vodíka, molekuly vodíka - </a:t>
            </a:r>
            <a:r>
              <a:rPr lang="sk-SK" sz="1500" b="1" dirty="0" smtClean="0">
                <a:latin typeface="Arial" pitchFamily="34" charset="0"/>
                <a:cs typeface="Arial" pitchFamily="34" charset="0"/>
              </a:rPr>
              <a:t>plynný vodík</a:t>
            </a:r>
          </a:p>
          <a:p>
            <a:endParaRPr lang="sk-SK" dirty="0"/>
          </a:p>
        </p:txBody>
      </p:sp>
      <p:sp>
        <p:nvSpPr>
          <p:cNvPr id="3" name="Zástupný symbol dátumu 2"/>
          <p:cNvSpPr>
            <a:spLocks noGrp="1"/>
          </p:cNvSpPr>
          <p:nvPr>
            <p:ph type="dt" sz="half" idx="10"/>
          </p:nvPr>
        </p:nvSpPr>
        <p:spPr/>
        <p:txBody>
          <a:bodyPr/>
          <a:lstStyle/>
          <a:p>
            <a:fld id="{17424F9B-E553-467A-9895-39DC8CC7408D}"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sk-SK" dirty="0" smtClean="0"/>
              <a:t>Výskumný tím pána Šikovného</a:t>
            </a:r>
            <a:endParaRPr lang="sk-SK" dirty="0"/>
          </a:p>
        </p:txBody>
      </p:sp>
      <p:sp>
        <p:nvSpPr>
          <p:cNvPr id="5" name="Nadpis 4"/>
          <p:cNvSpPr>
            <a:spLocks noGrp="1"/>
          </p:cNvSpPr>
          <p:nvPr>
            <p:ph type="title"/>
          </p:nvPr>
        </p:nvSpPr>
        <p:spPr/>
        <p:txBody>
          <a:bodyPr/>
          <a:lstStyle/>
          <a:p>
            <a:r>
              <a:rPr lang="sk-SK" dirty="0" smtClean="0"/>
              <a:t>Autobus poháňaný vodíkom</a:t>
            </a:r>
            <a:endParaRPr lang="sk-SK" dirty="0"/>
          </a:p>
        </p:txBody>
      </p:sp>
      <p:pic>
        <p:nvPicPr>
          <p:cNvPr id="6" name="Obrázok 5" descr="VSE20b1e2_4_Membranovy_elektrolyzer.jpg"/>
          <p:cNvPicPr>
            <a:picLocks noChangeAspect="1"/>
          </p:cNvPicPr>
          <p:nvPr/>
        </p:nvPicPr>
        <p:blipFill>
          <a:blip r:embed="rId2"/>
          <a:stretch>
            <a:fillRect/>
          </a:stretch>
        </p:blipFill>
        <p:spPr>
          <a:xfrm>
            <a:off x="285720" y="1714488"/>
            <a:ext cx="4286280" cy="3214710"/>
          </a:xfrm>
          <a:prstGeom prst="rect">
            <a:avLst/>
          </a:prstGeom>
          <a:ln>
            <a:noFill/>
          </a:ln>
          <a:effectLst>
            <a:softEdge rad="112500"/>
          </a:effectLst>
        </p:spPr>
      </p:pic>
      <p:sp>
        <p:nvSpPr>
          <p:cNvPr id="8" name="Zástupný symbol čísla snímky 7"/>
          <p:cNvSpPr>
            <a:spLocks noGrp="1"/>
          </p:cNvSpPr>
          <p:nvPr>
            <p:ph type="sldNum" sz="quarter" idx="12"/>
          </p:nvPr>
        </p:nvSpPr>
        <p:spPr/>
        <p:txBody>
          <a:bodyPr/>
          <a:lstStyle/>
          <a:p>
            <a:fld id="{9ACA0913-D9CC-4DFB-B8F6-2F1074805894}" type="slidenum">
              <a:rPr lang="cs-CZ" smtClean="0"/>
              <a:pPr/>
              <a:t>16</a:t>
            </a:fld>
            <a:endParaRPr lang="cs-CZ" dirty="0"/>
          </a:p>
        </p:txBody>
      </p:sp>
    </p:spTree>
  </p:cSld>
  <p:clrMapOvr>
    <a:masterClrMapping/>
  </p:clrMapOvr>
  <p:transition advClick="0" advTm="700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sk-SK" sz="6600" dirty="0" err="1" smtClean="0">
                <a:solidFill>
                  <a:schemeClr val="accent6">
                    <a:lumMod val="75000"/>
                  </a:schemeClr>
                </a:solidFill>
                <a:effectLst>
                  <a:outerShdw blurRad="38100" dist="38100" dir="2700000" algn="tl">
                    <a:srgbClr val="000000">
                      <a:alpha val="43137"/>
                    </a:srgbClr>
                  </a:outerShdw>
                </a:effectLst>
                <a:latin typeface="Copperplate Gothic Bold" pitchFamily="34" charset="0"/>
              </a:rPr>
              <a:t>Ekoautobus</a:t>
            </a:r>
            <a:endParaRPr lang="cs-CZ" sz="6600" dirty="0">
              <a:solidFill>
                <a:schemeClr val="accent6">
                  <a:lumMod val="75000"/>
                </a:schemeClr>
              </a:solidFill>
              <a:effectLst>
                <a:outerShdw blurRad="38100" dist="38100" dir="2700000" algn="tl">
                  <a:srgbClr val="000000">
                    <a:alpha val="43137"/>
                  </a:srgbClr>
                </a:outerShdw>
              </a:effectLst>
              <a:latin typeface="Copperplate Gothic Bold" pitchFamily="34" charset="0"/>
            </a:endParaRPr>
          </a:p>
        </p:txBody>
      </p:sp>
    </p:spTree>
  </p:cSld>
  <p:clrMapOvr>
    <a:masterClrMapping/>
  </p:clrMapOvr>
  <p:transition advClick="0" advTm="700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2"/>
          <p:cNvSpPr txBox="1"/>
          <p:nvPr/>
        </p:nvSpPr>
        <p:spPr>
          <a:xfrm>
            <a:off x="714348" y="2000240"/>
            <a:ext cx="5857916" cy="2585323"/>
          </a:xfrm>
          <a:prstGeom prst="rect">
            <a:avLst/>
          </a:prstGeom>
          <a:solidFill>
            <a:schemeClr val="accent5">
              <a:lumMod val="20000"/>
              <a:lumOff val="80000"/>
            </a:schemeClr>
          </a:solidFill>
        </p:spPr>
        <p:txBody>
          <a:bodyPr wrap="square" rtlCol="0">
            <a:spAutoFit/>
          </a:bodyPr>
          <a:lstStyle/>
          <a:p>
            <a:r>
              <a:rPr lang="sk-SK" b="1" dirty="0" smtClean="0"/>
              <a:t>Henry Cavendish </a:t>
            </a:r>
            <a:r>
              <a:rPr lang="sk-SK" dirty="0" smtClean="0"/>
              <a:t>1766</a:t>
            </a:r>
          </a:p>
          <a:p>
            <a:endParaRPr lang="sk-SK" dirty="0"/>
          </a:p>
          <a:p>
            <a:r>
              <a:rPr lang="sk-SK" dirty="0" smtClean="0"/>
              <a:t>Objavil vodík. Publikoval článok </a:t>
            </a:r>
            <a:r>
              <a:rPr lang="sk-SK" i="1" dirty="0" smtClean="0"/>
              <a:t>On Factitious Airs</a:t>
            </a:r>
            <a:r>
              <a:rPr lang="sk-SK" dirty="0" smtClean="0"/>
              <a:t> (</a:t>
            </a:r>
            <a:r>
              <a:rPr lang="sk-SK" i="1" dirty="0" smtClean="0"/>
              <a:t>O umelých plynoch</a:t>
            </a:r>
            <a:r>
              <a:rPr lang="sk-SK" dirty="0" smtClean="0"/>
              <a:t>), v ktorom opísal hustotu </a:t>
            </a:r>
            <a:r>
              <a:rPr lang="sk-SK" i="1" dirty="0" smtClean="0"/>
              <a:t>zápalného plynu</a:t>
            </a:r>
            <a:r>
              <a:rPr lang="sk-SK" dirty="0" smtClean="0"/>
              <a:t> z ktorého spaľovaním vznikala voda.</a:t>
            </a:r>
          </a:p>
          <a:p>
            <a:endParaRPr lang="sk-SK" dirty="0"/>
          </a:p>
          <a:p>
            <a:r>
              <a:rPr lang="sk-SK" dirty="0" smtClean="0"/>
              <a:t>Neskôr Antoine Lavoisier pomenoval vodík hydrogénium na základe gréckych slov hydór- voda  gennao- vytvárať</a:t>
            </a:r>
          </a:p>
          <a:p>
            <a:endParaRPr lang="sk-SK" dirty="0"/>
          </a:p>
        </p:txBody>
      </p:sp>
      <p:sp>
        <p:nvSpPr>
          <p:cNvPr id="5" name="BlokTextu 3"/>
          <p:cNvSpPr txBox="1"/>
          <p:nvPr/>
        </p:nvSpPr>
        <p:spPr>
          <a:xfrm>
            <a:off x="714348" y="4857760"/>
            <a:ext cx="5286412" cy="923330"/>
          </a:xfrm>
          <a:prstGeom prst="rect">
            <a:avLst/>
          </a:prstGeom>
          <a:solidFill>
            <a:schemeClr val="accent5">
              <a:lumMod val="20000"/>
              <a:lumOff val="80000"/>
            </a:schemeClr>
          </a:solidFill>
        </p:spPr>
        <p:txBody>
          <a:bodyPr wrap="square" rtlCol="0">
            <a:spAutoFit/>
          </a:bodyPr>
          <a:lstStyle/>
          <a:p>
            <a:r>
              <a:rPr lang="sk-SK" dirty="0" smtClean="0"/>
              <a:t>Uskladnenie vo fľašiach s červeným pruhom.</a:t>
            </a:r>
          </a:p>
          <a:p>
            <a:r>
              <a:rPr lang="sk-SK" dirty="0" smtClean="0"/>
              <a:t>Teplota varu -253 </a:t>
            </a:r>
            <a:r>
              <a:rPr lang="sk-SK" baseline="30000" dirty="0" smtClean="0"/>
              <a:t>0</a:t>
            </a:r>
            <a:r>
              <a:rPr lang="sk-SK" dirty="0" smtClean="0"/>
              <a:t> C pi tlaku 1013,25 hPa</a:t>
            </a:r>
          </a:p>
          <a:p>
            <a:r>
              <a:rPr lang="sk-SK" dirty="0" smtClean="0"/>
              <a:t>Hustota 89,88 g dm</a:t>
            </a:r>
            <a:r>
              <a:rPr lang="sk-SK" baseline="30000" dirty="0" smtClean="0"/>
              <a:t>-3</a:t>
            </a:r>
            <a:r>
              <a:rPr lang="sk-SK" dirty="0" smtClean="0"/>
              <a:t> pri 20 </a:t>
            </a:r>
            <a:r>
              <a:rPr lang="sk-SK" baseline="30000" dirty="0" smtClean="0"/>
              <a:t>0</a:t>
            </a:r>
            <a:r>
              <a:rPr lang="sk-SK" dirty="0" smtClean="0"/>
              <a:t> C</a:t>
            </a:r>
            <a:endParaRPr lang="sk-SK" dirty="0"/>
          </a:p>
        </p:txBody>
      </p:sp>
      <p:pic>
        <p:nvPicPr>
          <p:cNvPr id="6" name="Obrázok 5" descr="Cavendish.jpg"/>
          <p:cNvPicPr>
            <a:picLocks noChangeAspect="1"/>
          </p:cNvPicPr>
          <p:nvPr/>
        </p:nvPicPr>
        <p:blipFill>
          <a:blip r:embed="rId2"/>
          <a:stretch>
            <a:fillRect/>
          </a:stretch>
        </p:blipFill>
        <p:spPr>
          <a:xfrm>
            <a:off x="6643702" y="571480"/>
            <a:ext cx="1433514" cy="2071702"/>
          </a:xfrm>
          <a:prstGeom prst="rect">
            <a:avLst/>
          </a:prstGeom>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2"/>
          <p:cNvSpPr txBox="1"/>
          <p:nvPr/>
        </p:nvSpPr>
        <p:spPr>
          <a:xfrm>
            <a:off x="357158" y="1428736"/>
            <a:ext cx="5572164" cy="3139321"/>
          </a:xfrm>
          <a:prstGeom prst="rect">
            <a:avLst/>
          </a:prstGeom>
          <a:noFill/>
        </p:spPr>
        <p:txBody>
          <a:bodyPr wrap="square" rtlCol="0">
            <a:spAutoFit/>
          </a:bodyPr>
          <a:lstStyle/>
          <a:p>
            <a:pPr>
              <a:buFont typeface="Wingdings" pitchFamily="2" charset="2"/>
              <a:buChar char="Ø"/>
            </a:pPr>
            <a:r>
              <a:rPr lang="sk-SK" dirty="0" smtClean="0"/>
              <a:t>Bezfarebný plyn bez zápachu a chuti.</a:t>
            </a:r>
          </a:p>
          <a:p>
            <a:pPr>
              <a:buFont typeface="Wingdings" pitchFamily="2" charset="2"/>
              <a:buChar char="Ø"/>
            </a:pPr>
            <a:r>
              <a:rPr lang="sk-SK" dirty="0" smtClean="0"/>
              <a:t>Molekula H</a:t>
            </a:r>
            <a:r>
              <a:rPr lang="sk-SK" baseline="-25000" dirty="0" smtClean="0"/>
              <a:t>2</a:t>
            </a:r>
            <a:r>
              <a:rPr lang="sk-SK" dirty="0" smtClean="0"/>
              <a:t> je stabilná a málo rádioaktívna.</a:t>
            </a:r>
          </a:p>
          <a:p>
            <a:pPr>
              <a:buFont typeface="Wingdings" pitchFamily="2" charset="2"/>
              <a:buChar char="Ø"/>
            </a:pPr>
            <a:r>
              <a:rPr lang="sk-SK" dirty="0" smtClean="0"/>
              <a:t>Veľká ionizačná energia</a:t>
            </a:r>
            <a:r>
              <a:rPr lang="pl-PL" dirty="0" smtClean="0"/>
              <a:t>- množstvo energie potrebnej na uvoľnenie elektrónu z obaluatómu.</a:t>
            </a:r>
            <a:endParaRPr lang="sk-SK" dirty="0" smtClean="0"/>
          </a:p>
          <a:p>
            <a:pPr>
              <a:buFont typeface="Wingdings" pitchFamily="2" charset="2"/>
              <a:buChar char="Ø"/>
            </a:pPr>
            <a:r>
              <a:rPr lang="sk-SK" dirty="0" smtClean="0"/>
              <a:t>Typický nekov, po odtrhnutí elektrónu vystupuje ako nestály a reaktívny protón.</a:t>
            </a:r>
          </a:p>
          <a:p>
            <a:pPr>
              <a:buFont typeface="Wingdings" pitchFamily="2" charset="2"/>
              <a:buChar char="Ø"/>
            </a:pPr>
            <a:r>
              <a:rPr lang="sk-SK" dirty="0" smtClean="0"/>
              <a:t>V zmesi s O  výbušný.</a:t>
            </a:r>
          </a:p>
          <a:p>
            <a:pPr>
              <a:buFont typeface="Wingdings" pitchFamily="2" charset="2"/>
              <a:buChar char="Ø"/>
            </a:pPr>
            <a:r>
              <a:rPr lang="sk-SK" dirty="0" smtClean="0"/>
              <a:t>Jeho tepelná vodivosť je sedemkrát väčšia ako vzduchu.</a:t>
            </a:r>
          </a:p>
          <a:p>
            <a:pPr>
              <a:buFont typeface="Wingdings" pitchFamily="2" charset="2"/>
              <a:buChar char="Ø"/>
            </a:pPr>
            <a:r>
              <a:rPr lang="sk-SK" dirty="0" smtClean="0"/>
              <a:t>Molekuly sú extrémne malé a preto ľahko prechádzajú poréznymi látkami.</a:t>
            </a:r>
          </a:p>
          <a:p>
            <a:pPr>
              <a:buFont typeface="Wingdings" pitchFamily="2" charset="2"/>
              <a:buChar char="Ø"/>
            </a:pPr>
            <a:endParaRPr lang="sk-SK" dirty="0"/>
          </a:p>
        </p:txBody>
      </p:sp>
      <p:sp>
        <p:nvSpPr>
          <p:cNvPr id="6" name="BlokTextu 5"/>
          <p:cNvSpPr txBox="1"/>
          <p:nvPr/>
        </p:nvSpPr>
        <p:spPr>
          <a:xfrm>
            <a:off x="714348" y="714356"/>
            <a:ext cx="2000264" cy="369332"/>
          </a:xfrm>
          <a:prstGeom prst="rect">
            <a:avLst/>
          </a:prstGeom>
          <a:noFill/>
        </p:spPr>
        <p:txBody>
          <a:bodyPr wrap="square" rtlCol="0">
            <a:spAutoFit/>
          </a:bodyPr>
          <a:lstStyle/>
          <a:p>
            <a:r>
              <a:rPr lang="sk-SK" b="1" dirty="0" smtClean="0"/>
              <a:t>Vlastnosti vodíka:</a:t>
            </a:r>
            <a:endParaRPr lang="sk-SK" b="1" dirty="0"/>
          </a:p>
        </p:txBody>
      </p:sp>
      <p:sp>
        <p:nvSpPr>
          <p:cNvPr id="7" name="BlokTextu 9"/>
          <p:cNvSpPr txBox="1"/>
          <p:nvPr/>
        </p:nvSpPr>
        <p:spPr>
          <a:xfrm>
            <a:off x="357158" y="4572008"/>
            <a:ext cx="7858180" cy="1200329"/>
          </a:xfrm>
          <a:prstGeom prst="rect">
            <a:avLst/>
          </a:prstGeom>
          <a:noFill/>
        </p:spPr>
        <p:txBody>
          <a:bodyPr wrap="square" rtlCol="0">
            <a:spAutoFit/>
          </a:bodyPr>
          <a:lstStyle/>
          <a:p>
            <a:r>
              <a:rPr lang="sk-SK" b="1" dirty="0" smtClean="0"/>
              <a:t>Izotopy vodíka:</a:t>
            </a:r>
          </a:p>
          <a:p>
            <a:pPr>
              <a:buFont typeface="Arial" pitchFamily="34" charset="0"/>
              <a:buChar char="•"/>
            </a:pPr>
            <a:r>
              <a:rPr lang="sk-SK" dirty="0" smtClean="0"/>
              <a:t>Prócium- klasický vodík,  1 p</a:t>
            </a:r>
            <a:r>
              <a:rPr lang="sk-SK" baseline="30000" dirty="0" smtClean="0"/>
              <a:t>+  </a:t>
            </a:r>
            <a:r>
              <a:rPr lang="sk-SK" dirty="0" smtClean="0"/>
              <a:t>1 e</a:t>
            </a:r>
            <a:r>
              <a:rPr lang="sk-SK" baseline="30000" dirty="0" smtClean="0"/>
              <a:t>-</a:t>
            </a:r>
            <a:r>
              <a:rPr lang="sk-SK" dirty="0" smtClean="0"/>
              <a:t>  0 n</a:t>
            </a:r>
            <a:r>
              <a:rPr lang="sk-SK" baseline="30000" dirty="0" smtClean="0"/>
              <a:t>0 </a:t>
            </a:r>
            <a:endParaRPr lang="sk-SK" dirty="0" smtClean="0"/>
          </a:p>
          <a:p>
            <a:pPr>
              <a:buFont typeface="Arial" pitchFamily="34" charset="0"/>
              <a:buChar char="•"/>
            </a:pPr>
            <a:r>
              <a:rPr lang="sk-SK" dirty="0" smtClean="0"/>
              <a:t>Deutérium- </a:t>
            </a:r>
            <a:r>
              <a:rPr lang="pt-BR" dirty="0" smtClean="0"/>
              <a:t>Na 6 500 atómov pripadne jeden atóm deutéria.</a:t>
            </a:r>
            <a:r>
              <a:rPr lang="sk-SK" dirty="0" smtClean="0"/>
              <a:t> 1 p</a:t>
            </a:r>
            <a:r>
              <a:rPr lang="sk-SK" baseline="30000" dirty="0" smtClean="0"/>
              <a:t>+</a:t>
            </a:r>
            <a:r>
              <a:rPr lang="sk-SK" dirty="0" smtClean="0"/>
              <a:t> 1 e</a:t>
            </a:r>
            <a:r>
              <a:rPr lang="sk-SK" baseline="30000" dirty="0" smtClean="0"/>
              <a:t>- </a:t>
            </a:r>
            <a:r>
              <a:rPr lang="sk-SK" dirty="0" smtClean="0"/>
              <a:t> 1 n</a:t>
            </a:r>
            <a:r>
              <a:rPr lang="sk-SK" baseline="30000" dirty="0" smtClean="0"/>
              <a:t>0  </a:t>
            </a:r>
            <a:endParaRPr lang="sk-SK" dirty="0" smtClean="0"/>
          </a:p>
          <a:p>
            <a:pPr>
              <a:buFont typeface="Arial" pitchFamily="34" charset="0"/>
              <a:buChar char="•"/>
            </a:pPr>
            <a:r>
              <a:rPr lang="sk-SK" dirty="0" smtClean="0"/>
              <a:t>Trícium- </a:t>
            </a:r>
            <a:r>
              <a:rPr lang="pt-BR" dirty="0" smtClean="0"/>
              <a:t>Jadro trícia je nestabilné a rozpadá </a:t>
            </a:r>
            <a:r>
              <a:rPr lang="sk-SK" dirty="0" smtClean="0"/>
              <a:t>sa. 1 p</a:t>
            </a:r>
            <a:r>
              <a:rPr lang="sk-SK" baseline="30000" dirty="0" smtClean="0"/>
              <a:t>+</a:t>
            </a:r>
            <a:r>
              <a:rPr lang="sk-SK" dirty="0" smtClean="0"/>
              <a:t> 1 e</a:t>
            </a:r>
            <a:r>
              <a:rPr lang="sk-SK" baseline="30000" dirty="0" smtClean="0"/>
              <a:t>- </a:t>
            </a:r>
            <a:r>
              <a:rPr lang="sk-SK" dirty="0" smtClean="0"/>
              <a:t> 2 n</a:t>
            </a:r>
            <a:r>
              <a:rPr lang="sk-SK" baseline="30000" dirty="0" smtClean="0"/>
              <a:t>0 </a:t>
            </a:r>
            <a:endParaRPr lang="sk-SK" dirty="0"/>
          </a:p>
        </p:txBody>
      </p:sp>
      <p:pic>
        <p:nvPicPr>
          <p:cNvPr id="8" name="Obrázok 12" descr="106px-Hazard_FF.svg.png"/>
          <p:cNvPicPr>
            <a:picLocks noChangeAspect="1"/>
          </p:cNvPicPr>
          <p:nvPr/>
        </p:nvPicPr>
        <p:blipFill>
          <a:blip r:embed="rId2"/>
          <a:stretch>
            <a:fillRect/>
          </a:stretch>
        </p:blipFill>
        <p:spPr>
          <a:xfrm>
            <a:off x="6715140" y="1000108"/>
            <a:ext cx="1009650" cy="1009650"/>
          </a:xfrm>
          <a:prstGeom prst="rect">
            <a:avLst/>
          </a:prstGeom>
        </p:spPr>
      </p:pic>
      <p:pic>
        <p:nvPicPr>
          <p:cNvPr id="9" name="Obrázok 16" descr="H_izot.jpg"/>
          <p:cNvPicPr>
            <a:picLocks noChangeAspect="1"/>
          </p:cNvPicPr>
          <p:nvPr/>
        </p:nvPicPr>
        <p:blipFill>
          <a:blip r:embed="rId3"/>
          <a:stretch>
            <a:fillRect/>
          </a:stretch>
        </p:blipFill>
        <p:spPr>
          <a:xfrm>
            <a:off x="6143636" y="3214686"/>
            <a:ext cx="2471744" cy="1724118"/>
          </a:xfrm>
          <a:prstGeom prst="rect">
            <a:avLst/>
          </a:prstGeom>
        </p:spPr>
      </p:pic>
    </p:spTree>
  </p:cSld>
  <p:clrMapOvr>
    <a:masterClrMapping/>
  </p:clrMapOvr>
  <p:transition advClick="0" advTm="700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Hindenburg_burning.jpg"/>
          <p:cNvPicPr>
            <a:picLocks noChangeAspect="1"/>
          </p:cNvPicPr>
          <p:nvPr/>
        </p:nvPicPr>
        <p:blipFill>
          <a:blip r:embed="rId2"/>
          <a:stretch>
            <a:fillRect/>
          </a:stretch>
        </p:blipFill>
        <p:spPr>
          <a:xfrm>
            <a:off x="4000496" y="1000108"/>
            <a:ext cx="4694047" cy="3711418"/>
          </a:xfrm>
          <a:prstGeom prst="rect">
            <a:avLst/>
          </a:prstGeom>
        </p:spPr>
      </p:pic>
      <p:sp>
        <p:nvSpPr>
          <p:cNvPr id="6" name="BlokTextu 3"/>
          <p:cNvSpPr txBox="1"/>
          <p:nvPr/>
        </p:nvSpPr>
        <p:spPr>
          <a:xfrm>
            <a:off x="785786" y="3286124"/>
            <a:ext cx="6643734" cy="2585323"/>
          </a:xfrm>
          <a:prstGeom prst="rect">
            <a:avLst/>
          </a:prstGeom>
          <a:noFill/>
        </p:spPr>
        <p:txBody>
          <a:bodyPr wrap="square" rtlCol="0">
            <a:spAutoFit/>
          </a:bodyPr>
          <a:lstStyle/>
          <a:p>
            <a:r>
              <a:rPr lang="sk-SK" dirty="0" smtClean="0">
                <a:solidFill>
                  <a:schemeClr val="accent6">
                    <a:lumMod val="50000"/>
                  </a:schemeClr>
                </a:solidFill>
              </a:rPr>
              <a:t>Zepellin  LZ-129 </a:t>
            </a:r>
            <a:r>
              <a:rPr lang="sk-SK" i="1" dirty="0" smtClean="0">
                <a:solidFill>
                  <a:schemeClr val="accent6">
                    <a:lumMod val="50000"/>
                  </a:schemeClr>
                </a:solidFill>
              </a:rPr>
              <a:t>Hindenburg</a:t>
            </a:r>
          </a:p>
          <a:p>
            <a:r>
              <a:rPr lang="sk-SK" dirty="0" smtClean="0">
                <a:solidFill>
                  <a:schemeClr val="accent6">
                    <a:lumMod val="50000"/>
                  </a:schemeClr>
                </a:solidFill>
              </a:rPr>
              <a:t>Vzducholoď Zepellin bola najväčším lietajúcim objektom v dejinách. Obsahovala 200 000 m</a:t>
            </a:r>
            <a:r>
              <a:rPr lang="sk-SK" baseline="30000" dirty="0" smtClean="0">
                <a:solidFill>
                  <a:schemeClr val="accent6">
                    <a:lumMod val="50000"/>
                  </a:schemeClr>
                </a:solidFill>
              </a:rPr>
              <a:t>3</a:t>
            </a:r>
            <a:r>
              <a:rPr lang="sk-SK" dirty="0" smtClean="0">
                <a:solidFill>
                  <a:schemeClr val="accent6">
                    <a:lumMod val="50000"/>
                  </a:schemeClr>
                </a:solidFill>
              </a:rPr>
              <a:t> vodíka.  Dňa 16. mája. 1937 o 19:00  na letisku v Lakehurste počas pristávania loď vzbĺkla a za 34 sekúnd celá zhorela. Pri tejto nehode zomrelo 36 ľudí.</a:t>
            </a:r>
          </a:p>
          <a:p>
            <a:r>
              <a:rPr lang="sk-SK" dirty="0" smtClean="0">
                <a:solidFill>
                  <a:schemeClr val="accent6">
                    <a:lumMod val="50000"/>
                  </a:schemeClr>
                </a:solidFill>
              </a:rPr>
              <a:t>Možné príčiny výbuchu: Sabotáž</a:t>
            </a:r>
            <a:r>
              <a:rPr lang="sk-SK" dirty="0">
                <a:solidFill>
                  <a:schemeClr val="accent6">
                    <a:lumMod val="50000"/>
                  </a:schemeClr>
                </a:solidFill>
              </a:rPr>
              <a:t> </a:t>
            </a:r>
            <a:r>
              <a:rPr lang="sk-SK" dirty="0" smtClean="0">
                <a:solidFill>
                  <a:schemeClr val="accent6">
                    <a:lumMod val="50000"/>
                  </a:schemeClr>
                </a:solidFill>
              </a:rPr>
              <a:t>,      Iskra zo statickej elektriny </a:t>
            </a:r>
          </a:p>
          <a:p>
            <a:r>
              <a:rPr lang="sk-SK" dirty="0" smtClean="0">
                <a:solidFill>
                  <a:schemeClr val="accent6">
                    <a:lumMod val="50000"/>
                  </a:schemeClr>
                </a:solidFill>
              </a:rPr>
              <a:t> </a:t>
            </a:r>
            <a:endParaRPr lang="sk-SK" dirty="0">
              <a:solidFill>
                <a:schemeClr val="accent6">
                  <a:lumMod val="50000"/>
                </a:schemeClr>
              </a:solidFill>
            </a:endParaRPr>
          </a:p>
        </p:txBody>
      </p:sp>
      <p:sp>
        <p:nvSpPr>
          <p:cNvPr id="5" name="BlokTextu 2"/>
          <p:cNvSpPr txBox="1"/>
          <p:nvPr/>
        </p:nvSpPr>
        <p:spPr>
          <a:xfrm>
            <a:off x="785786" y="2071678"/>
            <a:ext cx="4286280" cy="1200329"/>
          </a:xfrm>
          <a:prstGeom prst="rect">
            <a:avLst/>
          </a:prstGeom>
          <a:noFill/>
        </p:spPr>
        <p:txBody>
          <a:bodyPr wrap="square" rtlCol="0">
            <a:spAutoFit/>
          </a:bodyPr>
          <a:lstStyle/>
          <a:p>
            <a:r>
              <a:rPr lang="sk-SK" dirty="0" smtClean="0">
                <a:solidFill>
                  <a:schemeClr val="accent6">
                    <a:lumMod val="50000"/>
                  </a:schemeClr>
                </a:solidFill>
              </a:rPr>
              <a:t>Vodík je po zmiešaní so vzduchom horľavý preto bol nahradený nehorľavým héliom, ktoré je však vzácne.</a:t>
            </a:r>
            <a:endParaRPr lang="sk-SK" dirty="0">
              <a:solidFill>
                <a:schemeClr val="accent6">
                  <a:lumMod val="50000"/>
                </a:schemeClr>
              </a:solidFill>
            </a:endParaRPr>
          </a:p>
        </p:txBody>
      </p:sp>
      <p:sp>
        <p:nvSpPr>
          <p:cNvPr id="4" name="BlokTextu 1"/>
          <p:cNvSpPr txBox="1"/>
          <p:nvPr/>
        </p:nvSpPr>
        <p:spPr>
          <a:xfrm>
            <a:off x="785786" y="1142984"/>
            <a:ext cx="4214842" cy="923330"/>
          </a:xfrm>
          <a:prstGeom prst="rect">
            <a:avLst/>
          </a:prstGeom>
          <a:noFill/>
        </p:spPr>
        <p:txBody>
          <a:bodyPr wrap="square" rtlCol="0">
            <a:spAutoFit/>
          </a:bodyPr>
          <a:lstStyle/>
          <a:p>
            <a:r>
              <a:rPr lang="sk-SK" dirty="0" smtClean="0">
                <a:solidFill>
                  <a:schemeClr val="accent6">
                    <a:lumMod val="50000"/>
                  </a:schemeClr>
                </a:solidFill>
              </a:rPr>
              <a:t>Vodík bol používaný vo vzducholodiach lebo je 14-krát ľahší ako vzduch</a:t>
            </a:r>
            <a:endParaRPr lang="sk-SK" dirty="0">
              <a:solidFill>
                <a:schemeClr val="accent6">
                  <a:lumMod val="50000"/>
                </a:schemeClr>
              </a:solidFill>
            </a:endParaRPr>
          </a:p>
        </p:txBody>
      </p:sp>
      <p:sp>
        <p:nvSpPr>
          <p:cNvPr id="7" name="TextovéPole 6"/>
          <p:cNvSpPr txBox="1"/>
          <p:nvPr/>
        </p:nvSpPr>
        <p:spPr>
          <a:xfrm>
            <a:off x="857224" y="285728"/>
            <a:ext cx="4857784" cy="584775"/>
          </a:xfrm>
          <a:prstGeom prst="rect">
            <a:avLst/>
          </a:prstGeom>
          <a:noFill/>
        </p:spPr>
        <p:txBody>
          <a:bodyPr wrap="square" rtlCol="0">
            <a:spAutoFit/>
          </a:bodyPr>
          <a:lstStyle/>
          <a:p>
            <a:r>
              <a:rPr lang="sk-SK" sz="3200" b="1" dirty="0" err="1" smtClean="0">
                <a:solidFill>
                  <a:schemeClr val="accent6">
                    <a:lumMod val="75000"/>
                  </a:schemeClr>
                </a:solidFill>
                <a:effectLst>
                  <a:outerShdw blurRad="38100" dist="38100" dir="2700000" algn="tl">
                    <a:srgbClr val="000000">
                      <a:alpha val="43137"/>
                    </a:srgbClr>
                  </a:outerShdw>
                </a:effectLst>
              </a:rPr>
              <a:t>Hindenburg</a:t>
            </a:r>
            <a:endParaRPr lang="cs-CZ" sz="3200" b="1" dirty="0">
              <a:solidFill>
                <a:schemeClr val="accent6">
                  <a:lumMod val="75000"/>
                </a:schemeClr>
              </a:solidFill>
              <a:effectLst>
                <a:outerShdw blurRad="38100" dist="38100" dir="2700000" algn="tl">
                  <a:srgbClr val="000000">
                    <a:alpha val="43137"/>
                  </a:srgbClr>
                </a:outerShdw>
              </a:effectLst>
            </a:endParaRPr>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xit" presetSubtype="0" fill="hold" nodeType="clickEffect">
                                  <p:stCondLst>
                                    <p:cond delay="0"/>
                                  </p:stCondLst>
                                  <p:childTnLst>
                                    <p:anim from="(ppt_x)" to="(ppt_x+1)" calcmode="lin" valueType="num">
                                      <p:cBhvr>
                                        <p:cTn id="14" dur="1000">
                                          <p:stCondLst>
                                            <p:cond delay="0"/>
                                          </p:stCondLst>
                                        </p:cTn>
                                        <p:tgtEl>
                                          <p:spTgt spid="8"/>
                                        </p:tgtEl>
                                        <p:attrNameLst>
                                          <p:attrName>ppt_x</p:attrName>
                                        </p:attrNameLst>
                                      </p:cBhvr>
                                    </p:anim>
                                    <p:anim from="0" to="-1.0" calcmode="lin" valueType="num">
                                      <p:cBhvr>
                                        <p:cTn id="15" dur="200" accel="50000">
                                          <p:stCondLst>
                                            <p:cond delay="0"/>
                                          </p:stCondLst>
                                        </p:cTn>
                                        <p:tgtEl>
                                          <p:spTgt spid="8"/>
                                        </p:tgtEl>
                                        <p:attrNameLst>
                                          <p:attrName>xshear</p:attrName>
                                        </p:attrNameLst>
                                      </p:cBhvr>
                                    </p:anim>
                                    <p:set>
                                      <p:cBhvr>
                                        <p:cTn id="16" dur="800">
                                          <p:stCondLst>
                                            <p:cond delay="200"/>
                                          </p:stCondLst>
                                        </p:cTn>
                                        <p:tgtEl>
                                          <p:spTgt spid="8"/>
                                        </p:tgtEl>
                                        <p:attrNameLst>
                                          <p:attrName>xshear</p:attrName>
                                        </p:attrNameLst>
                                      </p:cBhvr>
                                      <p:to>
                                        <p:strVal val="-1.0"/>
                                      </p:to>
                                    </p:set>
                                    <p:set>
                                      <p:cBhvr>
                                        <p:cTn id="1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Reklama</a:t>
            </a:r>
            <a:endParaRPr lang="cs-CZ" dirty="0"/>
          </a:p>
        </p:txBody>
      </p:sp>
      <p:sp>
        <p:nvSpPr>
          <p:cNvPr id="4" name="Obdélník 3"/>
          <p:cNvSpPr/>
          <p:nvPr/>
        </p:nvSpPr>
        <p:spPr>
          <a:xfrm>
            <a:off x="-357222" y="1714488"/>
            <a:ext cx="9001156" cy="1077218"/>
          </a:xfrm>
          <a:prstGeom prst="rect">
            <a:avLst/>
          </a:prstGeom>
        </p:spPr>
        <p:txBody>
          <a:bodyPr wrap="square">
            <a:spAutoFit/>
          </a:bodyPr>
          <a:lstStyle/>
          <a:p>
            <a:pPr lvl="1" algn="ctr"/>
            <a:r>
              <a:rPr lang="sk-SK" sz="3200" b="1" i="1" dirty="0" smtClean="0">
                <a:solidFill>
                  <a:srgbClr val="0070C0"/>
                </a:solidFill>
                <a:effectLst>
                  <a:outerShdw blurRad="38100" dist="38100" dir="2700000" algn="tl">
                    <a:srgbClr val="000000">
                      <a:alpha val="43137"/>
                    </a:srgbClr>
                  </a:outerShdw>
                </a:effectLst>
                <a:latin typeface="Bell MT" pitchFamily="18" charset="0"/>
              </a:rPr>
              <a:t>‚‚Keď si teraz kúpite </a:t>
            </a:r>
            <a:r>
              <a:rPr lang="sk-SK" sz="3200" b="1" i="1" dirty="0" err="1" smtClean="0">
                <a:solidFill>
                  <a:srgbClr val="0070C0"/>
                </a:solidFill>
                <a:effectLst>
                  <a:outerShdw blurRad="38100" dist="38100" dir="2700000" algn="tl">
                    <a:srgbClr val="000000">
                      <a:alpha val="43137"/>
                    </a:srgbClr>
                  </a:outerShdw>
                </a:effectLst>
                <a:latin typeface="Bell MT" pitchFamily="18" charset="0"/>
              </a:rPr>
              <a:t>ekoautobus</a:t>
            </a:r>
            <a:r>
              <a:rPr lang="sk-SK" sz="3200" b="1" i="1" dirty="0" smtClean="0">
                <a:solidFill>
                  <a:srgbClr val="0070C0"/>
                </a:solidFill>
                <a:effectLst>
                  <a:outerShdw blurRad="38100" dist="38100" dir="2700000" algn="tl">
                    <a:srgbClr val="000000">
                      <a:alpha val="43137"/>
                    </a:srgbClr>
                  </a:outerShdw>
                </a:effectLst>
                <a:latin typeface="Bell MT" pitchFamily="18" charset="0"/>
              </a:rPr>
              <a:t>,</a:t>
            </a:r>
          </a:p>
          <a:p>
            <a:pPr lvl="1" algn="ctr"/>
            <a:r>
              <a:rPr lang="sk-SK" sz="3200" b="1" i="1" dirty="0" smtClean="0">
                <a:solidFill>
                  <a:srgbClr val="0070C0"/>
                </a:solidFill>
                <a:effectLst>
                  <a:outerShdw blurRad="38100" dist="38100" dir="2700000" algn="tl">
                    <a:srgbClr val="000000">
                      <a:alpha val="43137"/>
                    </a:srgbClr>
                  </a:outerShdw>
                </a:effectLst>
                <a:latin typeface="Bell MT" pitchFamily="18" charset="0"/>
              </a:rPr>
              <a:t>nielenže </a:t>
            </a:r>
            <a:r>
              <a:rPr lang="sk-SK" sz="3200" b="1" i="1" dirty="0" err="1" smtClean="0">
                <a:solidFill>
                  <a:srgbClr val="0070C0"/>
                </a:solidFill>
                <a:effectLst>
                  <a:outerShdw blurRad="38100" dist="38100" dir="2700000" algn="tl">
                    <a:srgbClr val="000000">
                      <a:alpha val="43137"/>
                    </a:srgbClr>
                  </a:outerShdw>
                </a:effectLst>
                <a:latin typeface="Bell MT" pitchFamily="18" charset="0"/>
              </a:rPr>
              <a:t>ušetríte,ale</a:t>
            </a:r>
            <a:r>
              <a:rPr lang="sk-SK" sz="3200" b="1" i="1" dirty="0" smtClean="0">
                <a:solidFill>
                  <a:srgbClr val="0070C0"/>
                </a:solidFill>
                <a:effectLst>
                  <a:outerShdw blurRad="38100" dist="38100" dir="2700000" algn="tl">
                    <a:srgbClr val="000000">
                      <a:alpha val="43137"/>
                    </a:srgbClr>
                  </a:outerShdw>
                </a:effectLst>
                <a:latin typeface="Bell MT" pitchFamily="18" charset="0"/>
              </a:rPr>
              <a:t> dostanete ešte jeden kus.‘‘</a:t>
            </a:r>
            <a:endParaRPr lang="sk-SK" sz="3200" b="1" i="1" dirty="0">
              <a:solidFill>
                <a:srgbClr val="0070C0"/>
              </a:solidFill>
              <a:effectLst>
                <a:outerShdw blurRad="38100" dist="38100" dir="2700000" algn="tl">
                  <a:srgbClr val="000000">
                    <a:alpha val="43137"/>
                  </a:srgbClr>
                </a:outerShdw>
              </a:effectLst>
              <a:latin typeface="Bell MT" pitchFamily="18" charset="0"/>
            </a:endParaRPr>
          </a:p>
        </p:txBody>
      </p:sp>
      <p:pic>
        <p:nvPicPr>
          <p:cNvPr id="5" name="Obrázek 4" descr="5602_MAGELYS.jpg"/>
          <p:cNvPicPr>
            <a:picLocks noChangeAspect="1"/>
          </p:cNvPicPr>
          <p:nvPr/>
        </p:nvPicPr>
        <p:blipFill>
          <a:blip r:embed="rId2"/>
          <a:stretch>
            <a:fillRect/>
          </a:stretch>
        </p:blipFill>
        <p:spPr>
          <a:xfrm>
            <a:off x="1643042" y="3071810"/>
            <a:ext cx="4375313" cy="3429024"/>
          </a:xfrm>
          <a:prstGeom prst="rect">
            <a:avLst/>
          </a:prstGeom>
        </p:spPr>
      </p:pic>
      <p:sp>
        <p:nvSpPr>
          <p:cNvPr id="7" name="Obdélník 6"/>
          <p:cNvSpPr/>
          <p:nvPr/>
        </p:nvSpPr>
        <p:spPr>
          <a:xfrm>
            <a:off x="2000232" y="5643578"/>
            <a:ext cx="28648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Ekobus</a:t>
            </a:r>
            <a:endParaRPr lang="cs-CZ"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500034" y="285728"/>
            <a:ext cx="7467600" cy="6072230"/>
          </a:xfrm>
        </p:spPr>
        <p:txBody>
          <a:bodyPr>
            <a:normAutofit fontScale="77500" lnSpcReduction="20000"/>
          </a:bodyPr>
          <a:lstStyle/>
          <a:p>
            <a:pPr>
              <a:buNone/>
            </a:pPr>
            <a:r>
              <a:rPr lang="sk-SK" sz="3400" b="1" dirty="0" smtClean="0">
                <a:solidFill>
                  <a:srgbClr val="0070C0"/>
                </a:solidFill>
                <a:latin typeface="Bell MT" pitchFamily="18" charset="0"/>
              </a:rPr>
              <a:t>Ako pracujú palivové články ?</a:t>
            </a:r>
            <a:endParaRPr lang="cs-CZ" sz="3400" b="1" dirty="0" smtClean="0">
              <a:solidFill>
                <a:srgbClr val="0070C0"/>
              </a:solidFill>
              <a:latin typeface="Bell MT" pitchFamily="18" charset="0"/>
            </a:endParaRPr>
          </a:p>
          <a:p>
            <a:pPr>
              <a:buNone/>
            </a:pPr>
            <a:r>
              <a:rPr lang="sk-SK" dirty="0" smtClean="0">
                <a:latin typeface="Bell MT" pitchFamily="18" charset="0"/>
              </a:rPr>
              <a:t> </a:t>
            </a:r>
            <a:endParaRPr lang="cs-CZ" dirty="0" smtClean="0">
              <a:latin typeface="Bell MT" pitchFamily="18" charset="0"/>
            </a:endParaRPr>
          </a:p>
          <a:p>
            <a:pPr>
              <a:buNone/>
            </a:pPr>
            <a:r>
              <a:rPr lang="sk-SK" dirty="0" smtClean="0">
                <a:latin typeface="Bell MT" pitchFamily="18" charset="0"/>
              </a:rPr>
              <a:t>     Palivové články využívajú energiu vodíka na výrobu elektrickej energie. Do jednej strany článku prenikne vodík, ktorý sa tu rozloží na záporne nabitý elektrón a kladný vodíkový ión. </a:t>
            </a:r>
            <a:endParaRPr lang="cs-CZ" dirty="0" smtClean="0">
              <a:latin typeface="Bell MT" pitchFamily="18" charset="0"/>
            </a:endParaRPr>
          </a:p>
          <a:p>
            <a:pPr>
              <a:buNone/>
            </a:pPr>
            <a:r>
              <a:rPr lang="sk-SK" dirty="0" smtClean="0">
                <a:latin typeface="Bell MT" pitchFamily="18" charset="0"/>
              </a:rPr>
              <a:t>     Elektróny a ióny sú zberané elektródami  (anódou a katódou) umiestnenými na stranách článku. Bežne bývajú vyrobené z </a:t>
            </a:r>
            <a:r>
              <a:rPr lang="sk-SK" dirty="0" err="1" smtClean="0">
                <a:latin typeface="Bell MT" pitchFamily="18" charset="0"/>
              </a:rPr>
              <a:t>plyno-priepustného</a:t>
            </a:r>
            <a:r>
              <a:rPr lang="sk-SK" dirty="0" smtClean="0">
                <a:latin typeface="Bell MT" pitchFamily="18" charset="0"/>
              </a:rPr>
              <a:t> grafitového papiera. Palivové články využívajú okrem vodíka, vstupujúceho z jednej strany článku, aj stlačený kyslík, vstupujúci z druhej strany. Obidva plyny prechádzajú drobnými kanálikmi v elektródach. Uprostred článku sa nachádza protónová membrána, cez ktorú vodíkové ióny prenikajú a spájajú sa s kyslíkom. Katalyzátor spôsobuje, že na vodíkovej strane článku sa vytvára záporný náboj a na kyslíkovej strane sa vytvára kladný náboj, čím vzniká elektrický prúd. Výsledkom (odpadom) takejto reakcie je vznik vody. Pretože uvoľnené elektróny nemôžu spätne preniknúť cez membránu, sú „donútené prechádzať“ inou cestou - napr. cez elektrický motor automobilu. Prechádzajúc cez elektromotor, elektróny odovzdávajú motoru svoju energiu získanú v palivovom článku.</a:t>
            </a:r>
            <a:endParaRPr lang="cs-CZ" dirty="0" smtClean="0">
              <a:latin typeface="Bell MT" pitchFamily="18" charset="0"/>
            </a:endParaRPr>
          </a:p>
          <a:p>
            <a:pPr>
              <a:buNone/>
            </a:pPr>
            <a:r>
              <a:rPr lang="sk-SK" dirty="0" smtClean="0">
                <a:latin typeface="Bell MT" pitchFamily="18" charset="0"/>
              </a:rPr>
              <a:t> </a:t>
            </a:r>
            <a:endParaRPr lang="cs-CZ" dirty="0" smtClean="0">
              <a:latin typeface="Bell MT" pitchFamily="18" charset="0"/>
            </a:endParaRPr>
          </a:p>
          <a:p>
            <a:pPr>
              <a:buNone/>
            </a:pPr>
            <a:endParaRPr lang="cs-CZ" dirty="0"/>
          </a:p>
        </p:txBody>
      </p:sp>
    </p:spTree>
  </p:cSld>
  <p:clrMapOvr>
    <a:masterClrMapping/>
  </p:clrMapOvr>
  <p:transition advClick="0" advTm="700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1025" name="obrázek 1"/>
          <p:cNvPicPr>
            <a:picLocks noChangeAspect="1" noChangeArrowheads="1"/>
          </p:cNvPicPr>
          <p:nvPr/>
        </p:nvPicPr>
        <p:blipFill>
          <a:blip r:embed="rId2"/>
          <a:srcRect/>
          <a:stretch>
            <a:fillRect/>
          </a:stretch>
        </p:blipFill>
        <p:spPr bwMode="auto">
          <a:xfrm>
            <a:off x="1428728" y="428604"/>
            <a:ext cx="5753100" cy="4533900"/>
          </a:xfrm>
          <a:prstGeom prst="rect">
            <a:avLst/>
          </a:prstGeom>
          <a:noFill/>
        </p:spPr>
      </p:pic>
      <p:sp>
        <p:nvSpPr>
          <p:cNvPr id="1027" name="Rectangle 3"/>
          <p:cNvSpPr>
            <a:spLocks noChangeArrowheads="1"/>
          </p:cNvSpPr>
          <p:nvPr/>
        </p:nvSpPr>
        <p:spPr bwMode="auto">
          <a:xfrm>
            <a:off x="500034" y="5143512"/>
            <a:ext cx="7358114" cy="877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700" b="0" i="0" u="none" strike="noStrike" cap="none" normalizeH="0" baseline="0" dirty="0" smtClean="0">
                <a:ln>
                  <a:noFill/>
                </a:ln>
                <a:solidFill>
                  <a:schemeClr val="tx1"/>
                </a:solidFill>
                <a:effectLst/>
                <a:latin typeface="Bell MT" pitchFamily="18" charset="0"/>
                <a:ea typeface="Calibri" pitchFamily="34" charset="0"/>
                <a:cs typeface="Times New Roman" pitchFamily="18" charset="0"/>
              </a:rPr>
              <a:t>Molekuly vody sa na anóde rozkladajú katalytickým účinkom platiny na kyslík, elektróny a jadrá vodíka (protóny), ktoré prechádzajú PEM membránou. Na katóde dochádza k zlučovaniu jadier s elektrónmi za vzniku molekúl vodíka.</a:t>
            </a:r>
            <a:endParaRPr kumimoji="0" lang="sk-SK" sz="1700" b="0" i="0" u="none" strike="noStrike" cap="none" normalizeH="0" baseline="0" dirty="0" smtClean="0">
              <a:ln>
                <a:noFill/>
              </a:ln>
              <a:solidFill>
                <a:schemeClr val="tx1"/>
              </a:solidFill>
              <a:effectLst/>
              <a:latin typeface="Bell MT" pitchFamily="18" charset="0"/>
            </a:endParaRPr>
          </a:p>
        </p:txBody>
      </p:sp>
    </p:spTree>
  </p:cSld>
  <p:clrMapOvr>
    <a:masterClrMapping/>
  </p:clrMapOvr>
  <p:transition advClick="0" advTm="700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28596" y="214291"/>
            <a:ext cx="8215370" cy="2492990"/>
          </a:xfrm>
          <a:prstGeom prst="rect">
            <a:avLst/>
          </a:prstGeom>
        </p:spPr>
        <p:txBody>
          <a:bodyPr wrap="square">
            <a:spAutoFit/>
          </a:bodyPr>
          <a:lstStyle/>
          <a:p>
            <a:r>
              <a:rPr lang="sk-SK" sz="3000" dirty="0" smtClean="0">
                <a:solidFill>
                  <a:schemeClr val="bg1">
                    <a:lumMod val="50000"/>
                  </a:schemeClr>
                </a:solidFill>
                <a:effectLst>
                  <a:outerShdw blurRad="38100" dist="38100" dir="2700000" algn="tl">
                    <a:srgbClr val="000000">
                      <a:alpha val="43137"/>
                    </a:srgbClr>
                  </a:outerShdw>
                </a:effectLst>
              </a:rPr>
              <a:t>SKLADOVANIE VODÍKA </a:t>
            </a:r>
          </a:p>
          <a:p>
            <a:endParaRPr lang="sk-SK" dirty="0" smtClean="0"/>
          </a:p>
          <a:p>
            <a:r>
              <a:rPr lang="sk-SK" dirty="0" smtClean="0"/>
              <a:t>Z technologického hľadiska sa v súčasnosti pozornosť sústreďuje hlavne na praktickú stránku zásobovania palivového článku vodíkom. Pretože skladovanie vodíka v plynnej forme predstavuje značné problémy, dnešné vozidlá s palivovými článkami využívajú jeho skladovanie buď v kovových zliatinách, alebo majú v palivovej nádrži iné palivá (najčastejšie </a:t>
            </a:r>
            <a:r>
              <a:rPr lang="sk-SK" dirty="0" err="1" smtClean="0"/>
              <a:t>metanol</a:t>
            </a:r>
            <a:r>
              <a:rPr lang="sk-SK" dirty="0" smtClean="0"/>
              <a:t>), z ktorých sa vodík počas jazdy vyrába.</a:t>
            </a:r>
            <a:endParaRPr lang="sk-SK" dirty="0"/>
          </a:p>
        </p:txBody>
      </p:sp>
    </p:spTree>
  </p:cSld>
  <p:clrMapOvr>
    <a:masterClrMapping/>
  </p:clrMapOvr>
  <p:transition advClick="0" advTm="700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2tankstelle"/>
          <p:cNvPicPr>
            <a:picLocks noGrp="1" noChangeAspect="1" noChangeArrowheads="1"/>
          </p:cNvPicPr>
          <p:nvPr>
            <p:ph sz="half" idx="2"/>
          </p:nvPr>
        </p:nvPicPr>
        <p:blipFill>
          <a:blip r:embed="rId2"/>
          <a:srcRect/>
          <a:stretch>
            <a:fillRect/>
          </a:stretch>
        </p:blipFill>
        <p:spPr>
          <a:xfrm>
            <a:off x="4532979" y="2214555"/>
            <a:ext cx="3682359" cy="2363892"/>
          </a:xfrm>
          <a:noFill/>
          <a:ln/>
        </p:spPr>
      </p:pic>
      <p:pic>
        <p:nvPicPr>
          <p:cNvPr id="7" name="Obrázek 6" descr="Total_Berlin_Copyright_TOTAL_high_01.jpg"/>
          <p:cNvPicPr>
            <a:picLocks noChangeAspect="1"/>
          </p:cNvPicPr>
          <p:nvPr/>
        </p:nvPicPr>
        <p:blipFill>
          <a:blip r:embed="rId3"/>
          <a:stretch>
            <a:fillRect/>
          </a:stretch>
        </p:blipFill>
        <p:spPr>
          <a:xfrm>
            <a:off x="4500562" y="4357694"/>
            <a:ext cx="3714776" cy="2286016"/>
          </a:xfrm>
          <a:prstGeom prst="rect">
            <a:avLst/>
          </a:prstGeom>
        </p:spPr>
      </p:pic>
      <p:sp>
        <p:nvSpPr>
          <p:cNvPr id="8194" name="Rectangle 2"/>
          <p:cNvSpPr>
            <a:spLocks noGrp="1" noChangeArrowheads="1"/>
          </p:cNvSpPr>
          <p:nvPr>
            <p:ph type="title"/>
          </p:nvPr>
        </p:nvSpPr>
        <p:spPr>
          <a:xfrm>
            <a:off x="685800" y="228600"/>
            <a:ext cx="7772400" cy="842946"/>
          </a:xfrm>
        </p:spPr>
        <p:txBody>
          <a:bodyPr/>
          <a:lstStyle/>
          <a:p>
            <a:r>
              <a:rPr lang="sk-SK" sz="4000" b="1" dirty="0"/>
              <a:t>Čerpacie</a:t>
            </a:r>
            <a:r>
              <a:rPr lang="cs-CZ" sz="4000" b="1" dirty="0"/>
              <a:t> stanice</a:t>
            </a:r>
            <a:endParaRPr lang="sk-SK" sz="4000" b="1" dirty="0"/>
          </a:p>
        </p:txBody>
      </p:sp>
      <p:sp>
        <p:nvSpPr>
          <p:cNvPr id="8196" name="Rectangle 4"/>
          <p:cNvSpPr>
            <a:spLocks noGrp="1" noChangeArrowheads="1"/>
          </p:cNvSpPr>
          <p:nvPr>
            <p:ph type="body" sz="half" idx="1"/>
          </p:nvPr>
        </p:nvSpPr>
        <p:spPr>
          <a:xfrm>
            <a:off x="714348" y="1071546"/>
            <a:ext cx="7958166" cy="1501773"/>
          </a:xfrm>
        </p:spPr>
        <p:txBody>
          <a:bodyPr>
            <a:normAutofit fontScale="92500" lnSpcReduction="20000"/>
          </a:bodyPr>
          <a:lstStyle/>
          <a:p>
            <a:pPr algn="just">
              <a:buFont typeface="Wingdings" pitchFamily="2" charset="2"/>
              <a:buNone/>
            </a:pPr>
            <a:r>
              <a:rPr lang="sk-SK" sz="2000" dirty="0"/>
              <a:t>	Vodíková nádrž na čerpacej stanici </a:t>
            </a:r>
            <a:r>
              <a:rPr lang="sk-SK" sz="2000" dirty="0" err="1"/>
              <a:t>Total</a:t>
            </a:r>
            <a:r>
              <a:rPr lang="sk-SK" sz="2000" dirty="0"/>
              <a:t> v Berlíne má špeciálnu konštrukciu. Je zhotovená z nehrdzavejúcej ocele hrúbky 2 mm. Medzi jej vonkajšou a vnútornou časťou je 30 mm široké pásmo vákua s vynikajúcimi tepelnoizolačnými vlastnosťami. Takto izolovaná nádrž dokáže veľmi dlho udržať kvapalný vodík pri teplote -250 °C.</a:t>
            </a:r>
          </a:p>
          <a:p>
            <a:pPr>
              <a:buFont typeface="Wingdings" pitchFamily="2" charset="2"/>
              <a:buNone/>
            </a:pPr>
            <a:endParaRPr lang="sk-SK" sz="2000" dirty="0"/>
          </a:p>
        </p:txBody>
      </p:sp>
      <p:sp>
        <p:nvSpPr>
          <p:cNvPr id="8199" name="Rectangle 7"/>
          <p:cNvSpPr>
            <a:spLocks noChangeArrowheads="1"/>
          </p:cNvSpPr>
          <p:nvPr/>
        </p:nvSpPr>
        <p:spPr bwMode="auto">
          <a:xfrm>
            <a:off x="857224" y="2571744"/>
            <a:ext cx="2736850" cy="2585323"/>
          </a:xfrm>
          <a:prstGeom prst="rect">
            <a:avLst/>
          </a:prstGeom>
          <a:noFill/>
          <a:ln w="12700" cap="sq">
            <a:noFill/>
            <a:miter lim="800000"/>
            <a:headEnd type="none" w="sm" len="sm"/>
            <a:tailEnd type="none" w="sm" len="sm"/>
          </a:ln>
          <a:effectLst/>
        </p:spPr>
        <p:txBody>
          <a:bodyPr>
            <a:spAutoFit/>
          </a:bodyPr>
          <a:lstStyle/>
          <a:p>
            <a:pPr>
              <a:spcBef>
                <a:spcPct val="20000"/>
              </a:spcBef>
              <a:buClr>
                <a:schemeClr val="tx2"/>
              </a:buClr>
              <a:buSzPct val="75000"/>
              <a:buFont typeface="Wingdings" pitchFamily="2" charset="2"/>
              <a:buNone/>
            </a:pPr>
            <a:r>
              <a:rPr lang="sk-SK" dirty="0"/>
              <a:t>Pre uskladnenie vodíka pri teplote -250°C sú dôležité tepelnoizolačné vlastnosti nádrže. Ak by ste do nej naliali vriacu kávu, trvalo by až 80 dní, kým by sa ochladila na teplotu, pri ktorej by sa už dala piť</a:t>
            </a:r>
            <a:r>
              <a:rPr lang="sk-SK" dirty="0">
                <a:solidFill>
                  <a:schemeClr val="bg1"/>
                </a:solidFill>
              </a:rPr>
              <a:t>. </a:t>
            </a:r>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4)">
                                      <p:cBhvr>
                                        <p:cTn id="7" dur="1000"/>
                                        <p:tgtEl>
                                          <p:spTgt spid="8194"/>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8196">
                                            <p:txEl>
                                              <p:pRg st="0" end="0"/>
                                            </p:txEl>
                                          </p:spTgt>
                                        </p:tgtEl>
                                        <p:attrNameLst>
                                          <p:attrName>style.visibility</p:attrName>
                                        </p:attrNameLst>
                                      </p:cBhvr>
                                      <p:to>
                                        <p:strVal val="visible"/>
                                      </p:to>
                                    </p:set>
                                    <p:animEffect transition="in" filter="randombar(horizontal)">
                                      <p:cBhvr>
                                        <p:cTn id="11" dur="500"/>
                                        <p:tgtEl>
                                          <p:spTgt spid="8196">
                                            <p:txEl>
                                              <p:pRg st="0" end="0"/>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199"/>
                                        </p:tgtEl>
                                        <p:attrNameLst>
                                          <p:attrName>style.visibility</p:attrName>
                                        </p:attrNameLst>
                                      </p:cBhvr>
                                      <p:to>
                                        <p:strVal val="visible"/>
                                      </p:to>
                                    </p:set>
                                    <p:animEffect transition="in" filter="randombar(horizontal)">
                                      <p:cBhvr>
                                        <p:cTn id="14" dur="500"/>
                                        <p:tgtEl>
                                          <p:spTgt spid="819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8197"/>
                                        </p:tgtEl>
                                        <p:attrNameLst>
                                          <p:attrName>style.visibility</p:attrName>
                                        </p:attrNameLst>
                                      </p:cBhvr>
                                      <p:to>
                                        <p:strVal val="visible"/>
                                      </p:to>
                                    </p:set>
                                    <p:animEffect transition="in" filter="fade">
                                      <p:cBhvr>
                                        <p:cTn id="18"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6" grpId="0" build="p"/>
      <p:bldP spid="819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a:bodyPr>
          <a:lstStyle/>
          <a:p>
            <a:r>
              <a:rPr lang="sk-SK" sz="2400" b="1" dirty="0" smtClean="0">
                <a:latin typeface="Adobe Garamond Pro" pitchFamily="18" charset="0"/>
              </a:rPr>
              <a:t>Prieskum</a:t>
            </a:r>
            <a:endParaRPr lang="sk-SK" sz="2400" b="1" dirty="0">
              <a:latin typeface="Adobe Garamond Pro" pitchFamily="18" charset="0"/>
            </a:endParaRPr>
          </a:p>
        </p:txBody>
      </p:sp>
      <p:sp>
        <p:nvSpPr>
          <p:cNvPr id="6" name="Zástupný symbol obsahu 5"/>
          <p:cNvSpPr>
            <a:spLocks noGrp="1"/>
          </p:cNvSpPr>
          <p:nvPr>
            <p:ph idx="1"/>
          </p:nvPr>
        </p:nvSpPr>
        <p:spPr/>
        <p:txBody>
          <a:bodyPr>
            <a:normAutofit/>
          </a:bodyPr>
          <a:lstStyle/>
          <a:p>
            <a:pPr algn="just">
              <a:buNone/>
            </a:pPr>
            <a:r>
              <a:rPr lang="sk-SK" sz="2400" dirty="0" smtClean="0">
                <a:latin typeface="Adobe Garamond Pro" pitchFamily="18" charset="0"/>
              </a:rPr>
              <a:t>V našom prieskume sme zisťovali, aký majú ľudia názor na školský </a:t>
            </a:r>
            <a:r>
              <a:rPr lang="sk-SK" sz="2400" dirty="0" err="1" smtClean="0">
                <a:latin typeface="Adobe Garamond Pro" pitchFamily="18" charset="0"/>
              </a:rPr>
              <a:t>eko-autobus</a:t>
            </a:r>
            <a:r>
              <a:rPr lang="sk-SK" sz="2400" dirty="0" smtClean="0">
                <a:latin typeface="Adobe Garamond Pro" pitchFamily="18" charset="0"/>
              </a:rPr>
              <a:t>, ktorý by využíval ako pohonnú látku vodík. Položili sme im zopár otázok, ktoré sme následne vyhodnotili a spracovali v grafoch. </a:t>
            </a:r>
          </a:p>
          <a:p>
            <a:pPr algn="just">
              <a:buNone/>
            </a:pPr>
            <a:endParaRPr lang="sk-SK" sz="2400" dirty="0">
              <a:latin typeface="Adobe Garamond Pro" pitchFamily="18" charset="0"/>
            </a:endParaRPr>
          </a:p>
          <a:p>
            <a:pPr algn="just">
              <a:buNone/>
            </a:pPr>
            <a:r>
              <a:rPr lang="sk-SK" sz="2400" dirty="0" smtClean="0">
                <a:latin typeface="Adobe Garamond Pro" pitchFamily="18" charset="0"/>
              </a:rPr>
              <a:t>Počet respondentov bol 20, z toho 11 mužov a 9 žien. Priemerný vek opýtaných bol 22 rokov.</a:t>
            </a:r>
            <a:endParaRPr lang="sk-SK" sz="2400"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hydrogencycle.jpg"/>
          <p:cNvPicPr>
            <a:picLocks noChangeAspect="1"/>
          </p:cNvPicPr>
          <p:nvPr/>
        </p:nvPicPr>
        <p:blipFill>
          <a:blip r:embed="rId2"/>
          <a:srcRect t="2970" r="55611"/>
          <a:stretch>
            <a:fillRect/>
          </a:stretch>
        </p:blipFill>
        <p:spPr>
          <a:xfrm>
            <a:off x="5643570" y="142852"/>
            <a:ext cx="3390897" cy="2800359"/>
          </a:xfrm>
          <a:prstGeom prst="rect">
            <a:avLst/>
          </a:prstGeom>
          <a:ln>
            <a:noFill/>
          </a:ln>
          <a:effectLst>
            <a:softEdge rad="112500"/>
          </a:effectLst>
        </p:spPr>
      </p:pic>
      <p:sp>
        <p:nvSpPr>
          <p:cNvPr id="2" name="Zástupný symbol obsahu 1"/>
          <p:cNvSpPr>
            <a:spLocks noGrp="1"/>
          </p:cNvSpPr>
          <p:nvPr>
            <p:ph idx="1"/>
          </p:nvPr>
        </p:nvSpPr>
        <p:spPr>
          <a:xfrm>
            <a:off x="285720" y="1000108"/>
            <a:ext cx="8572560" cy="4525963"/>
          </a:xfrm>
        </p:spPr>
        <p:txBody>
          <a:bodyPr>
            <a:normAutofit fontScale="25000" lnSpcReduction="20000"/>
          </a:bodyPr>
          <a:lstStyle/>
          <a:p>
            <a:pPr>
              <a:buNone/>
            </a:pPr>
            <a:r>
              <a:rPr lang="sk-SK" sz="5600" b="1" dirty="0" smtClean="0"/>
              <a:t>Laboratórna príprava </a:t>
            </a:r>
          </a:p>
          <a:p>
            <a:r>
              <a:rPr lang="sk-SK" sz="5600" dirty="0" smtClean="0"/>
              <a:t>V laboratóriu sa môže vodík pripravovať reakciou neušľachtilých kovov s kyselinami alebo hydroxidov v tzv. Kippovom prístroji Zn + 2HCl → ZnCl</a:t>
            </a:r>
            <a:r>
              <a:rPr lang="sk-SK" sz="5600" baseline="-25000" dirty="0" smtClean="0"/>
              <a:t>2</a:t>
            </a:r>
            <a:r>
              <a:rPr lang="sk-SK" sz="5600" dirty="0" smtClean="0"/>
              <a:t> + H</a:t>
            </a:r>
            <a:r>
              <a:rPr lang="sk-SK" sz="5600" baseline="-25000" dirty="0" smtClean="0"/>
              <a:t>2</a:t>
            </a:r>
            <a:r>
              <a:rPr lang="sk-SK" sz="5600" dirty="0" smtClean="0"/>
              <a:t> Zn + 2 NaOH + 2 H</a:t>
            </a:r>
            <a:r>
              <a:rPr lang="sk-SK" sz="5600" baseline="-25000" dirty="0" smtClean="0"/>
              <a:t>2</a:t>
            </a:r>
            <a:r>
              <a:rPr lang="sk-SK" sz="5600" dirty="0" smtClean="0"/>
              <a:t>O → Na</a:t>
            </a:r>
            <a:r>
              <a:rPr lang="sk-SK" sz="5600" baseline="-25000" dirty="0" smtClean="0"/>
              <a:t>2</a:t>
            </a:r>
            <a:r>
              <a:rPr lang="sk-SK" sz="5600" dirty="0" smtClean="0"/>
              <a:t>[Zn(OH)</a:t>
            </a:r>
            <a:r>
              <a:rPr lang="sk-SK" sz="5600" baseline="-25000" dirty="0" smtClean="0"/>
              <a:t>4</a:t>
            </a:r>
            <a:r>
              <a:rPr lang="sk-SK" sz="5600" dirty="0" smtClean="0"/>
              <a:t>] + H</a:t>
            </a:r>
            <a:r>
              <a:rPr lang="sk-SK" sz="5600" baseline="-25000" dirty="0" smtClean="0"/>
              <a:t>2</a:t>
            </a:r>
            <a:r>
              <a:rPr lang="sk-SK" sz="5600" dirty="0" smtClean="0"/>
              <a:t> </a:t>
            </a:r>
          </a:p>
          <a:p>
            <a:r>
              <a:rPr lang="sk-SK" sz="5600" dirty="0" smtClean="0"/>
              <a:t>ďalej môžeme vodík získať elektrolýzou vody, ktorá obsahuje malé množstvo H</a:t>
            </a:r>
            <a:r>
              <a:rPr lang="sk-SK" sz="5600" baseline="-25000" dirty="0" smtClean="0"/>
              <a:t>2</a:t>
            </a:r>
            <a:r>
              <a:rPr lang="sk-SK" sz="5600" dirty="0" smtClean="0"/>
              <a:t>SO</a:t>
            </a:r>
            <a:r>
              <a:rPr lang="sk-SK" sz="5600" baseline="-25000" dirty="0" smtClean="0"/>
              <a:t>4</a:t>
            </a:r>
            <a:r>
              <a:rPr lang="sk-SK" sz="5600" dirty="0" smtClean="0"/>
              <a:t> alebo NaOH na zvýšenie vodivosti</a:t>
            </a:r>
          </a:p>
          <a:p>
            <a:r>
              <a:rPr lang="sk-SK" sz="5600" dirty="0" smtClean="0"/>
              <a:t>elektrolýza sa uskutočňuje v Hoffmanovom prístroji, kde sa vodík vylučuje na katóde</a:t>
            </a:r>
          </a:p>
          <a:p>
            <a:r>
              <a:rPr lang="sk-SK" sz="5600" dirty="0" smtClean="0"/>
              <a:t>2 H</a:t>
            </a:r>
            <a:r>
              <a:rPr lang="sk-SK" sz="5600" baseline="-25000" dirty="0" smtClean="0"/>
              <a:t>3</a:t>
            </a:r>
            <a:r>
              <a:rPr lang="sk-SK" sz="5600" dirty="0" smtClean="0"/>
              <a:t>O</a:t>
            </a:r>
            <a:r>
              <a:rPr lang="sk-SK" sz="5600" baseline="30000" dirty="0" smtClean="0"/>
              <a:t>+</a:t>
            </a:r>
            <a:r>
              <a:rPr lang="sk-SK" sz="5600" dirty="0" smtClean="0"/>
              <a:t> + 2e</a:t>
            </a:r>
            <a:r>
              <a:rPr lang="sk-SK" sz="5600" baseline="30000" dirty="0" smtClean="0"/>
              <a:t>−</a:t>
            </a:r>
            <a:r>
              <a:rPr lang="sk-SK" sz="5600" dirty="0" smtClean="0"/>
              <a:t> → 2 H</a:t>
            </a:r>
            <a:r>
              <a:rPr lang="sk-SK" sz="5600" baseline="-25000" dirty="0" smtClean="0"/>
              <a:t>2</a:t>
            </a:r>
            <a:r>
              <a:rPr lang="sk-SK" sz="5600" dirty="0" smtClean="0"/>
              <a:t>O + H</a:t>
            </a:r>
            <a:r>
              <a:rPr lang="sk-SK" sz="5600" baseline="-25000" dirty="0" smtClean="0"/>
              <a:t>2</a:t>
            </a:r>
            <a:r>
              <a:rPr lang="sk-SK" sz="5600" dirty="0" smtClean="0"/>
              <a:t> 2 Na + 2 H</a:t>
            </a:r>
            <a:r>
              <a:rPr lang="sk-SK" sz="5600" baseline="-25000" dirty="0" smtClean="0"/>
              <a:t>2</a:t>
            </a:r>
            <a:r>
              <a:rPr lang="sk-SK" sz="5600" dirty="0" smtClean="0"/>
              <a:t>O → 2 NaOH + H</a:t>
            </a:r>
            <a:r>
              <a:rPr lang="sk-SK" sz="5600" baseline="-25000" dirty="0" smtClean="0"/>
              <a:t>2</a:t>
            </a:r>
            <a:r>
              <a:rPr lang="sk-SK" sz="5600" dirty="0" smtClean="0"/>
              <a:t> 3 Fe + 4 H</a:t>
            </a:r>
            <a:r>
              <a:rPr lang="sk-SK" sz="5600" baseline="-25000" dirty="0" smtClean="0"/>
              <a:t>2</a:t>
            </a:r>
            <a:r>
              <a:rPr lang="sk-SK" sz="5600" dirty="0" smtClean="0"/>
              <a:t>O → Fe</a:t>
            </a:r>
            <a:r>
              <a:rPr lang="sk-SK" sz="5600" baseline="-25000" dirty="0" smtClean="0"/>
              <a:t>3</a:t>
            </a:r>
            <a:r>
              <a:rPr lang="sk-SK" sz="5600" dirty="0" smtClean="0"/>
              <a:t>O</a:t>
            </a:r>
            <a:r>
              <a:rPr lang="sk-SK" sz="5600" baseline="-25000" dirty="0" smtClean="0"/>
              <a:t>4</a:t>
            </a:r>
            <a:r>
              <a:rPr lang="sk-SK" sz="5600" dirty="0" smtClean="0"/>
              <a:t> + 4 H</a:t>
            </a:r>
            <a:r>
              <a:rPr lang="sk-SK" sz="5600" baseline="-25000" dirty="0" smtClean="0"/>
              <a:t>2</a:t>
            </a:r>
            <a:r>
              <a:rPr lang="sk-SK" sz="5600" dirty="0" smtClean="0"/>
              <a:t> </a:t>
            </a:r>
          </a:p>
          <a:p>
            <a:pPr>
              <a:buNone/>
            </a:pPr>
            <a:endParaRPr lang="sk-SK" sz="5600" dirty="0" smtClean="0"/>
          </a:p>
          <a:p>
            <a:pPr>
              <a:buNone/>
            </a:pPr>
            <a:r>
              <a:rPr lang="sk-SK" sz="5600" b="1" dirty="0" smtClean="0"/>
              <a:t>Priemyselná výroba </a:t>
            </a:r>
          </a:p>
          <a:p>
            <a:r>
              <a:rPr lang="sk-SK" sz="5600" dirty="0" smtClean="0"/>
              <a:t>priemyselne sa môže vodík tak ako v laboratóriu vyrábať niekoľkými rôznymi metódami</a:t>
            </a:r>
          </a:p>
          <a:p>
            <a:r>
              <a:rPr lang="sk-SK" sz="5600" dirty="0" smtClean="0"/>
              <a:t>metódou je termický rozklad metánu pri veľmi vysokej teplote (1 200 °C): CH</a:t>
            </a:r>
            <a:r>
              <a:rPr lang="sk-SK" sz="5600" baseline="-25000" dirty="0" smtClean="0"/>
              <a:t>4</a:t>
            </a:r>
            <a:r>
              <a:rPr lang="sk-SK" sz="5600" dirty="0" smtClean="0"/>
              <a:t> → C + 2 H</a:t>
            </a:r>
            <a:r>
              <a:rPr lang="sk-SK" sz="5600" baseline="-25000" dirty="0" smtClean="0"/>
              <a:t>2</a:t>
            </a:r>
            <a:endParaRPr lang="sk-SK" sz="5600" dirty="0" smtClean="0"/>
          </a:p>
          <a:p>
            <a:r>
              <a:rPr lang="sk-SK" sz="5600" dirty="0" smtClean="0"/>
              <a:t>reakciou vodného plynu s vodnou parou za prítomnosti katalyzátorov a pri teplote 300 °C môžeme získať veľmi čistý vodík, ktorý sa používa napríklad k stuhovaniu : CO + H</a:t>
            </a:r>
            <a:r>
              <a:rPr lang="sk-SK" sz="5600" baseline="-25000" dirty="0" smtClean="0"/>
              <a:t>2</a:t>
            </a:r>
            <a:r>
              <a:rPr lang="sk-SK" sz="5600" dirty="0" smtClean="0"/>
              <a:t> + H</a:t>
            </a:r>
            <a:r>
              <a:rPr lang="sk-SK" sz="5600" baseline="-25000" dirty="0" smtClean="0"/>
              <a:t>2</a:t>
            </a:r>
            <a:r>
              <a:rPr lang="sk-SK" sz="5600" dirty="0" smtClean="0"/>
              <a:t>O(g) → CO</a:t>
            </a:r>
            <a:r>
              <a:rPr lang="sk-SK" sz="5600" baseline="-25000" dirty="0" smtClean="0"/>
              <a:t>2</a:t>
            </a:r>
            <a:r>
              <a:rPr lang="sk-SK" sz="5600" dirty="0" smtClean="0"/>
              <a:t> + 2 H</a:t>
            </a:r>
            <a:r>
              <a:rPr lang="sk-SK" sz="5600" baseline="-25000" dirty="0" smtClean="0"/>
              <a:t>2</a:t>
            </a:r>
            <a:endParaRPr lang="sk-SK" sz="5600" dirty="0" smtClean="0"/>
          </a:p>
          <a:p>
            <a:r>
              <a:rPr lang="sk-SK" sz="5600" dirty="0" smtClean="0"/>
              <a:t>reakcia vodnej pary s horúcim koksom za teploty 1 000 °C (vzniká vodný plyn): C(s) + H</a:t>
            </a:r>
            <a:r>
              <a:rPr lang="sk-SK" sz="5600" baseline="-25000" dirty="0" smtClean="0"/>
              <a:t>2</a:t>
            </a:r>
            <a:r>
              <a:rPr lang="sk-SK" sz="5600" dirty="0" smtClean="0"/>
              <a:t>O(g) → CO(g) + H</a:t>
            </a:r>
            <a:r>
              <a:rPr lang="sk-SK" sz="5600" baseline="-25000" dirty="0" smtClean="0"/>
              <a:t>2</a:t>
            </a:r>
            <a:r>
              <a:rPr lang="sk-SK" sz="5600" dirty="0" smtClean="0"/>
              <a:t>(g)</a:t>
            </a:r>
          </a:p>
          <a:p>
            <a:r>
              <a:rPr lang="sk-SK" sz="5600" dirty="0" smtClean="0"/>
              <a:t>vznik vodíka ako vedľajší produkt pri výrobe hydroxidu sodného (NaOH) – elektrolýza vodného roztoku NaCl: 2 NaHg</a:t>
            </a:r>
            <a:r>
              <a:rPr lang="sk-SK" sz="5600" baseline="-25000" dirty="0" smtClean="0"/>
              <a:t>x</a:t>
            </a:r>
            <a:r>
              <a:rPr lang="sk-SK" sz="5600" dirty="0" smtClean="0"/>
              <a:t> + 2 H</a:t>
            </a:r>
            <a:r>
              <a:rPr lang="sk-SK" sz="5600" baseline="-25000" dirty="0" smtClean="0"/>
              <a:t>2</a:t>
            </a:r>
            <a:r>
              <a:rPr lang="sk-SK" sz="5600" dirty="0" smtClean="0"/>
              <a:t>O → 2 NaOH + H</a:t>
            </a:r>
            <a:r>
              <a:rPr lang="sk-SK" sz="5600" baseline="-25000" dirty="0" smtClean="0"/>
              <a:t>2</a:t>
            </a:r>
            <a:r>
              <a:rPr lang="sk-SK" sz="5600" dirty="0" smtClean="0"/>
              <a:t> + 2x Hg</a:t>
            </a:r>
          </a:p>
          <a:p>
            <a:pPr>
              <a:buNone/>
            </a:pPr>
            <a:endParaRPr lang="sk-SK" sz="5600" dirty="0" smtClean="0"/>
          </a:p>
          <a:p>
            <a:pPr>
              <a:buNone/>
            </a:pPr>
            <a:r>
              <a:rPr lang="sk-SK" sz="5600" b="1" dirty="0" smtClean="0"/>
              <a:t>Zaujímavosť:</a:t>
            </a:r>
          </a:p>
          <a:p>
            <a:r>
              <a:rPr lang="sk-SK" sz="5600" dirty="0" smtClean="0"/>
              <a:t>Genetickou modifikáciou sa mu podarilo vylepšiť baktériu E.Coli tak, že produkuje značné množstvo vodíka, produkuje 140-krát viac vodíka ako pri bežnom prirodzenom procese</a:t>
            </a:r>
            <a:br>
              <a:rPr lang="sk-SK" sz="5600" dirty="0" smtClean="0"/>
            </a:br>
            <a:endParaRPr lang="sk-SK" sz="5600" dirty="0" smtClean="0"/>
          </a:p>
          <a:p>
            <a:endParaRPr lang="sk-SK" dirty="0"/>
          </a:p>
        </p:txBody>
      </p:sp>
      <p:sp>
        <p:nvSpPr>
          <p:cNvPr id="3" name="Zástupný symbol dátumu 2"/>
          <p:cNvSpPr>
            <a:spLocks noGrp="1"/>
          </p:cNvSpPr>
          <p:nvPr>
            <p:ph type="dt" sz="half" idx="10"/>
          </p:nvPr>
        </p:nvSpPr>
        <p:spPr/>
        <p:txBody>
          <a:bodyPr/>
          <a:lstStyle/>
          <a:p>
            <a:fld id="{A3F2542D-8BF5-45CB-8B45-BFC30FF75F2C}"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sk-SK" dirty="0" smtClean="0"/>
              <a:t>Výskumný tím pána Šikovného</a:t>
            </a:r>
            <a:endParaRPr lang="sk-SK" dirty="0"/>
          </a:p>
        </p:txBody>
      </p:sp>
      <p:sp>
        <p:nvSpPr>
          <p:cNvPr id="5" name="Nadpis 4"/>
          <p:cNvSpPr>
            <a:spLocks noGrp="1"/>
          </p:cNvSpPr>
          <p:nvPr>
            <p:ph type="title"/>
          </p:nvPr>
        </p:nvSpPr>
        <p:spPr>
          <a:xfrm>
            <a:off x="428596" y="0"/>
            <a:ext cx="8229600" cy="1143000"/>
          </a:xfrm>
        </p:spPr>
        <p:txBody>
          <a:bodyPr>
            <a:normAutofit/>
          </a:bodyPr>
          <a:lstStyle/>
          <a:p>
            <a:r>
              <a:rPr lang="sk-SK" sz="3600" dirty="0" smtClean="0"/>
              <a:t>Spôsoby výroby vodíka</a:t>
            </a:r>
            <a:endParaRPr lang="sk-SK" dirty="0"/>
          </a:p>
        </p:txBody>
      </p:sp>
      <p:sp>
        <p:nvSpPr>
          <p:cNvPr id="8" name="Zástupný symbol čísla snímky 7"/>
          <p:cNvSpPr>
            <a:spLocks noGrp="1"/>
          </p:cNvSpPr>
          <p:nvPr>
            <p:ph type="sldNum" sz="quarter" idx="12"/>
          </p:nvPr>
        </p:nvSpPr>
        <p:spPr/>
        <p:txBody>
          <a:bodyPr/>
          <a:lstStyle/>
          <a:p>
            <a:fld id="{9ACA0913-D9CC-4DFB-B8F6-2F1074805894}" type="slidenum">
              <a:rPr lang="cs-CZ" smtClean="0"/>
              <a:pPr/>
              <a:t>17</a:t>
            </a:fld>
            <a:endParaRPr lang="cs-CZ" dirty="0"/>
          </a:p>
        </p:txBody>
      </p:sp>
    </p:spTree>
  </p:cSld>
  <p:clrMapOvr>
    <a:masterClrMapping/>
  </p:clrMapOvr>
  <p:transition advClick="0" advTm="700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Aký je Váš názor na používanie školského </a:t>
            </a:r>
            <a:r>
              <a:rPr lang="sk-SK" sz="2400" dirty="0" err="1" smtClean="0">
                <a:latin typeface="Adobe Garamond Pro" pitchFamily="18" charset="0"/>
              </a:rPr>
              <a:t>eko-autobusu</a:t>
            </a:r>
            <a:r>
              <a:rPr lang="sk-SK" sz="2400" dirty="0" smtClean="0">
                <a:latin typeface="Adobe Garamond Pro" pitchFamily="18" charset="0"/>
              </a:rPr>
              <a:t>, ktorý by využíval ekologicky čisté palivo?</a:t>
            </a:r>
            <a:endParaRPr lang="sk-SK" sz="2400" dirty="0">
              <a:latin typeface="Adobe Garamond Pro" pitchFamily="18" charset="0"/>
            </a:endParaRPr>
          </a:p>
        </p:txBody>
      </p:sp>
      <p:graphicFrame>
        <p:nvGraphicFramePr>
          <p:cNvPr id="4" name="Zástupný symbol obsahu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Koľko by ste boli ochotný zaplatiť za používanie takéhoto ekologického autobusu v porovnaní s doterajšími autobusmi?</a:t>
            </a:r>
            <a:endParaRPr lang="sk-SK" sz="2400" dirty="0">
              <a:latin typeface="Adobe Garamond Pro" pitchFamily="18" charset="0"/>
            </a:endParaRPr>
          </a:p>
        </p:txBody>
      </p:sp>
      <p:graphicFrame>
        <p:nvGraphicFramePr>
          <p:cNvPr id="4" name="Zástupný symbol obsahu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Je podľa Vášho názoru bezpečné cestovať autobusom, ktorý využíva ako palivo vodík?</a:t>
            </a:r>
            <a:endParaRPr lang="sk-SK" sz="2400" dirty="0">
              <a:latin typeface="Adobe Garamond Pro" pitchFamily="18" charset="0"/>
            </a:endParaRPr>
          </a:p>
        </p:txBody>
      </p:sp>
      <p:graphicFrame>
        <p:nvGraphicFramePr>
          <p:cNvPr id="4" name="Zástupný symbol obsahu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Je podľa Vášho názoru užitočné zaoberať sa problematikou využívania ekologických palív?</a:t>
            </a:r>
            <a:endParaRPr lang="sk-SK" sz="2400" dirty="0">
              <a:latin typeface="Adobe Garamond Pro" pitchFamily="18" charset="0"/>
            </a:endParaRPr>
          </a:p>
        </p:txBody>
      </p:sp>
      <p:graphicFrame>
        <p:nvGraphicFramePr>
          <p:cNvPr id="4" name="Zástupný symbol obsahu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Mali by ste záujem získať viac informácií o problematike využívania ekologicky čistej dopravy?</a:t>
            </a:r>
            <a:endParaRPr lang="sk-SK" sz="2400" dirty="0">
              <a:latin typeface="Adobe Garamond Pro" pitchFamily="18" charset="0"/>
            </a:endParaRPr>
          </a:p>
        </p:txBody>
      </p:sp>
      <p:graphicFrame>
        <p:nvGraphicFramePr>
          <p:cNvPr id="6" name="Zástupný symbol obsahu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Charakteristika súboru respondentov</a:t>
            </a:r>
            <a:endParaRPr lang="sk-SK" sz="2400" dirty="0">
              <a:latin typeface="Adobe Garamond Pro" pitchFamily="18" charset="0"/>
            </a:endParaRPr>
          </a:p>
        </p:txBody>
      </p:sp>
      <p:graphicFrame>
        <p:nvGraphicFramePr>
          <p:cNvPr id="4" name="Zástupný symbol obsahu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dirty="0" smtClean="0">
                <a:latin typeface="Adobe Garamond Pro" pitchFamily="18" charset="0"/>
              </a:rPr>
              <a:t>Zhrnutie prieskumu</a:t>
            </a:r>
            <a:endParaRPr lang="sk-SK" sz="2400" dirty="0">
              <a:latin typeface="Adobe Garamond Pro" pitchFamily="18" charset="0"/>
            </a:endParaRPr>
          </a:p>
        </p:txBody>
      </p:sp>
      <p:sp>
        <p:nvSpPr>
          <p:cNvPr id="3" name="Zástupný symbol obsahu 2"/>
          <p:cNvSpPr>
            <a:spLocks noGrp="1"/>
          </p:cNvSpPr>
          <p:nvPr>
            <p:ph idx="1"/>
          </p:nvPr>
        </p:nvSpPr>
        <p:spPr/>
        <p:txBody>
          <a:bodyPr>
            <a:normAutofit/>
          </a:bodyPr>
          <a:lstStyle/>
          <a:p>
            <a:pPr algn="just"/>
            <a:r>
              <a:rPr lang="sk-SK" sz="2000" dirty="0" smtClean="0">
                <a:latin typeface="Adobe Garamond Pro" pitchFamily="18" charset="0"/>
              </a:rPr>
              <a:t>Väčšina ľudí buď považuje školský </a:t>
            </a:r>
            <a:r>
              <a:rPr lang="sk-SK" sz="2000" dirty="0" err="1" smtClean="0">
                <a:latin typeface="Adobe Garamond Pro" pitchFamily="18" charset="0"/>
              </a:rPr>
              <a:t>eko-autobus</a:t>
            </a:r>
            <a:r>
              <a:rPr lang="sk-SK" sz="2000" dirty="0" smtClean="0">
                <a:latin typeface="Adobe Garamond Pro" pitchFamily="18" charset="0"/>
              </a:rPr>
              <a:t> za výborný nápad, alebo ich to nezaujíma – iba minimu respondentov sa tento nápad nepáčil</a:t>
            </a:r>
          </a:p>
          <a:p>
            <a:pPr algn="just"/>
            <a:r>
              <a:rPr lang="sk-SK" sz="2000" dirty="0" smtClean="0">
                <a:latin typeface="Adobe Garamond Pro" pitchFamily="18" charset="0"/>
              </a:rPr>
              <a:t>Väčšina ľudí by nebola ochotná zaplatiť za používanie takéhoto </a:t>
            </a:r>
            <a:r>
              <a:rPr lang="sk-SK" sz="2000" dirty="0" err="1" smtClean="0">
                <a:latin typeface="Adobe Garamond Pro" pitchFamily="18" charset="0"/>
              </a:rPr>
              <a:t>eko-autobusu</a:t>
            </a:r>
            <a:r>
              <a:rPr lang="sk-SK" sz="2000" dirty="0" smtClean="0">
                <a:latin typeface="Adobe Garamond Pro" pitchFamily="18" charset="0"/>
              </a:rPr>
              <a:t> viac, prekvapivé bolo ale to, že sa našli ja takí, ktorí by dali aj dvojnásobok terajšej ceny</a:t>
            </a:r>
          </a:p>
          <a:p>
            <a:pPr algn="just"/>
            <a:r>
              <a:rPr lang="sk-SK" sz="2000" dirty="0" smtClean="0">
                <a:latin typeface="Adobe Garamond Pro" pitchFamily="18" charset="0"/>
              </a:rPr>
              <a:t>Väčšina ľudí nevedela posúdiť bezpečnosť cestovania takýmto autobusom, prípadne to považovala za bezpečné, iba minimum opýtaných to považovalo za nebezpečné</a:t>
            </a:r>
          </a:p>
          <a:p>
            <a:pPr algn="just"/>
            <a:r>
              <a:rPr lang="sk-SK" sz="2000" dirty="0" smtClean="0">
                <a:latin typeface="Adobe Garamond Pro" pitchFamily="18" charset="0"/>
              </a:rPr>
              <a:t> Väčšina ľudí si myslí, že zaoberať sa touto problematikou je užitočné, no iba približne polovica z nich mala záujem získať ďalšie informácie ohľadom problematiky</a:t>
            </a:r>
          </a:p>
          <a:p>
            <a:pPr algn="just"/>
            <a:endParaRPr lang="sk-SK" sz="2000" dirty="0" smtClean="0">
              <a:latin typeface="Adobe Garamond Pro" pitchFamily="18" charset="0"/>
            </a:endParaRPr>
          </a:p>
          <a:p>
            <a:endParaRPr lang="sk-SK" sz="2000"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b="1" dirty="0" smtClean="0">
                <a:latin typeface="Adobe Garamond Pro" pitchFamily="18" charset="0"/>
              </a:rPr>
              <a:t>Všeobecné zhrnutie skúseností využívania ekologických palív</a:t>
            </a:r>
            <a:endParaRPr lang="sk-SK" sz="2400" b="1" dirty="0">
              <a:latin typeface="Adobe Garamond Pro" pitchFamily="18" charset="0"/>
            </a:endParaRPr>
          </a:p>
        </p:txBody>
      </p:sp>
      <p:sp>
        <p:nvSpPr>
          <p:cNvPr id="3" name="Zástupný symbol obsahu 2"/>
          <p:cNvSpPr>
            <a:spLocks noGrp="1"/>
          </p:cNvSpPr>
          <p:nvPr>
            <p:ph idx="1"/>
          </p:nvPr>
        </p:nvSpPr>
        <p:spPr/>
        <p:txBody>
          <a:bodyPr>
            <a:normAutofit/>
          </a:bodyPr>
          <a:lstStyle/>
          <a:p>
            <a:pPr algn="just"/>
            <a:r>
              <a:rPr lang="sk-SK" sz="2400" i="1" dirty="0" smtClean="0">
                <a:latin typeface="Adobe Garamond Pro" pitchFamily="18" charset="0"/>
              </a:rPr>
              <a:t>Česká republika</a:t>
            </a:r>
            <a:r>
              <a:rPr lang="sk-SK" sz="2400" dirty="0" smtClean="0">
                <a:latin typeface="Adobe Garamond Pro" pitchFamily="18" charset="0"/>
              </a:rPr>
              <a:t> – vyvíja autobus na vodíkový pohon v projekte s názvom “FCZ H2-BUS“.  Vodík získavajú z výroby iných chemických zlúčenín, pri ktorých vzniká ako vedľajší produkt. Základným zdrojom energie má byť elektrina z palivových článkov a </a:t>
            </a:r>
            <a:r>
              <a:rPr lang="sk-SK" sz="2400" dirty="0" err="1" smtClean="0">
                <a:latin typeface="Adobe Garamond Pro" pitchFamily="18" charset="0"/>
              </a:rPr>
              <a:t>NiCd</a:t>
            </a:r>
            <a:r>
              <a:rPr lang="sk-SK" sz="2400" dirty="0" smtClean="0">
                <a:latin typeface="Adobe Garamond Pro" pitchFamily="18" charset="0"/>
              </a:rPr>
              <a:t> batéria, ktorá bude pri brzdení premieňať kinetickú energiu späť na elektrinu. Vodík bude uskladnený                        v plynnom skupenstve v tlakových fľašiach pri tlaku 35 </a:t>
            </a:r>
            <a:r>
              <a:rPr lang="sk-SK" sz="2400" dirty="0" err="1" smtClean="0">
                <a:latin typeface="Adobe Garamond Pro" pitchFamily="18" charset="0"/>
              </a:rPr>
              <a:t>MPa</a:t>
            </a:r>
            <a:r>
              <a:rPr lang="sk-SK" sz="2400" dirty="0" smtClean="0">
                <a:latin typeface="Adobe Garamond Pro" pitchFamily="18" charset="0"/>
              </a:rPr>
              <a:t>. Autobus by mal byť používaný na linkách mestskej hromadnej dopravy. Tento projekt by mal hlavne demonštrovať využitie súčasných ekologických technológii pri doprave.</a:t>
            </a:r>
            <a:endParaRPr lang="sk-SK" sz="2400"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b="1" dirty="0" smtClean="0">
                <a:latin typeface="Adobe Garamond Pro" pitchFamily="18" charset="0"/>
              </a:rPr>
              <a:t>Všeobecné zhrnutie skúseností využívania ekologických palív</a:t>
            </a:r>
            <a:endParaRPr lang="sk-SK" sz="2400" b="1" dirty="0">
              <a:latin typeface="Adobe Garamond Pro" pitchFamily="18" charset="0"/>
            </a:endParaRPr>
          </a:p>
        </p:txBody>
      </p:sp>
      <p:pic>
        <p:nvPicPr>
          <p:cNvPr id="1026" name="Picture 2" descr="Prototyp autobusu využívajícího palivové články - Barcelona"/>
          <p:cNvPicPr>
            <a:picLocks noChangeAspect="1" noChangeArrowheads="1"/>
          </p:cNvPicPr>
          <p:nvPr/>
        </p:nvPicPr>
        <p:blipFill>
          <a:blip r:embed="rId2" cstate="print"/>
          <a:srcRect/>
          <a:stretch>
            <a:fillRect/>
          </a:stretch>
        </p:blipFill>
        <p:spPr bwMode="auto">
          <a:xfrm>
            <a:off x="571472" y="1857364"/>
            <a:ext cx="3643338" cy="2428892"/>
          </a:xfrm>
          <a:prstGeom prst="rect">
            <a:avLst/>
          </a:prstGeom>
          <a:noFill/>
        </p:spPr>
      </p:pic>
      <p:pic>
        <p:nvPicPr>
          <p:cNvPr id="1028" name="Picture 4" descr="Autobus na stlačený vodík na letišti v Mnichově"/>
          <p:cNvPicPr>
            <a:picLocks noChangeAspect="1" noChangeArrowheads="1"/>
          </p:cNvPicPr>
          <p:nvPr/>
        </p:nvPicPr>
        <p:blipFill>
          <a:blip r:embed="rId3" cstate="print"/>
          <a:srcRect/>
          <a:stretch>
            <a:fillRect/>
          </a:stretch>
        </p:blipFill>
        <p:spPr bwMode="auto">
          <a:xfrm>
            <a:off x="5214942" y="1785926"/>
            <a:ext cx="3676954" cy="2500330"/>
          </a:xfrm>
          <a:prstGeom prst="rect">
            <a:avLst/>
          </a:prstGeom>
          <a:noFill/>
        </p:spPr>
      </p:pic>
      <p:sp>
        <p:nvSpPr>
          <p:cNvPr id="6" name="BlokTextu 5"/>
          <p:cNvSpPr txBox="1"/>
          <p:nvPr/>
        </p:nvSpPr>
        <p:spPr>
          <a:xfrm>
            <a:off x="857224" y="4714884"/>
            <a:ext cx="2928958" cy="646331"/>
          </a:xfrm>
          <a:prstGeom prst="rect">
            <a:avLst/>
          </a:prstGeom>
          <a:noFill/>
        </p:spPr>
        <p:txBody>
          <a:bodyPr wrap="square" rtlCol="0">
            <a:spAutoFit/>
          </a:bodyPr>
          <a:lstStyle/>
          <a:p>
            <a:pPr algn="ctr"/>
            <a:r>
              <a:rPr lang="sk-SK" dirty="0" smtClean="0">
                <a:latin typeface="Adobe Garamond Pro" pitchFamily="18" charset="0"/>
              </a:rPr>
              <a:t>Autobus využívajúci palivové články  (Barcelona)</a:t>
            </a:r>
            <a:endParaRPr lang="sk-SK" dirty="0">
              <a:latin typeface="Adobe Garamond Pro" pitchFamily="18" charset="0"/>
            </a:endParaRPr>
          </a:p>
        </p:txBody>
      </p:sp>
      <p:sp>
        <p:nvSpPr>
          <p:cNvPr id="7" name="BlokTextu 6"/>
          <p:cNvSpPr txBox="1"/>
          <p:nvPr/>
        </p:nvSpPr>
        <p:spPr>
          <a:xfrm>
            <a:off x="5429256" y="4714884"/>
            <a:ext cx="3000396" cy="646331"/>
          </a:xfrm>
          <a:prstGeom prst="rect">
            <a:avLst/>
          </a:prstGeom>
          <a:noFill/>
        </p:spPr>
        <p:txBody>
          <a:bodyPr wrap="square" rtlCol="0">
            <a:spAutoFit/>
          </a:bodyPr>
          <a:lstStyle/>
          <a:p>
            <a:pPr algn="ctr"/>
            <a:r>
              <a:rPr lang="sk-SK" dirty="0" smtClean="0">
                <a:latin typeface="Adobe Garamond Pro" pitchFamily="18" charset="0"/>
              </a:rPr>
              <a:t>Autobus na stlačený vodík (Mníchov)</a:t>
            </a:r>
            <a:endParaRPr lang="sk-SK"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b="1" dirty="0" smtClean="0">
                <a:latin typeface="Adobe Garamond Pro" pitchFamily="18" charset="0"/>
              </a:rPr>
              <a:t>Všeobecné zhrnutie skúseností využívania ekologických palív</a:t>
            </a:r>
            <a:endParaRPr lang="sk-SK" sz="2400" b="1" dirty="0">
              <a:latin typeface="Adobe Garamond Pro" pitchFamily="18" charset="0"/>
            </a:endParaRPr>
          </a:p>
        </p:txBody>
      </p:sp>
      <p:sp>
        <p:nvSpPr>
          <p:cNvPr id="3" name="Zástupný symbol obsahu 2"/>
          <p:cNvSpPr>
            <a:spLocks noGrp="1"/>
          </p:cNvSpPr>
          <p:nvPr>
            <p:ph idx="1"/>
          </p:nvPr>
        </p:nvSpPr>
        <p:spPr/>
        <p:txBody>
          <a:bodyPr>
            <a:normAutofit/>
          </a:bodyPr>
          <a:lstStyle/>
          <a:p>
            <a:pPr algn="just"/>
            <a:r>
              <a:rPr lang="sk-SK" sz="2400" dirty="0" smtClean="0">
                <a:latin typeface="Adobe Garamond Pro" pitchFamily="18" charset="0"/>
              </a:rPr>
              <a:t>Nemecko, Berlín – takisto vyvíja autobus na vodík. Mal by stáť približne päť krát viac ako bežný autobus, no jeho jedinou emisiou by mala byť voda. Využívať bude takisto palivové články, ktorým bude pomáhať elektrina získaná premenou kinetickej energie na elektrickú – napr. pri brzdení.</a:t>
            </a:r>
            <a:endParaRPr lang="sk-SK" sz="2400"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000100" y="1714488"/>
            <a:ext cx="7772400" cy="1829761"/>
          </a:xfrm>
        </p:spPr>
        <p:txBody>
          <a:bodyPr/>
          <a:lstStyle/>
          <a:p>
            <a:r>
              <a:rPr lang="sk-SK" dirty="0" smtClean="0"/>
              <a:t>Autobus na vodík</a:t>
            </a:r>
            <a:endParaRPr lang="sk-SK" dirty="0"/>
          </a:p>
        </p:txBody>
      </p:sp>
      <p:sp>
        <p:nvSpPr>
          <p:cNvPr id="3" name="Podnadpis 2"/>
          <p:cNvSpPr>
            <a:spLocks noGrp="1"/>
          </p:cNvSpPr>
          <p:nvPr>
            <p:ph type="subTitle" idx="1"/>
          </p:nvPr>
        </p:nvSpPr>
        <p:spPr>
          <a:xfrm>
            <a:off x="928662" y="3571876"/>
            <a:ext cx="7772400" cy="1199704"/>
          </a:xfrm>
        </p:spPr>
        <p:txBody>
          <a:bodyPr/>
          <a:lstStyle/>
          <a:p>
            <a:r>
              <a:rPr lang="sk-SK" dirty="0" smtClean="0"/>
              <a:t>Výskumný tím pána Nováka</a:t>
            </a:r>
            <a:endParaRPr lang="sk-SK" dirty="0"/>
          </a:p>
        </p:txBody>
      </p:sp>
    </p:spTree>
  </p:cSld>
  <p:clrMapOvr>
    <a:masterClrMapping/>
  </p:clrMapOvr>
  <p:transition advClick="0" advTm="700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b="1" dirty="0" smtClean="0">
                <a:latin typeface="Adobe Garamond Pro" pitchFamily="18" charset="0"/>
              </a:rPr>
              <a:t>Vodíková ekonomika všeobecne</a:t>
            </a:r>
            <a:endParaRPr lang="sk-SK" sz="2400" b="1" dirty="0">
              <a:latin typeface="Adobe Garamond Pro" pitchFamily="18" charset="0"/>
            </a:endParaRPr>
          </a:p>
        </p:txBody>
      </p:sp>
      <p:sp>
        <p:nvSpPr>
          <p:cNvPr id="3" name="Zástupný symbol obsahu 2"/>
          <p:cNvSpPr>
            <a:spLocks noGrp="1"/>
          </p:cNvSpPr>
          <p:nvPr>
            <p:ph idx="1"/>
          </p:nvPr>
        </p:nvSpPr>
        <p:spPr/>
        <p:txBody>
          <a:bodyPr>
            <a:normAutofit/>
          </a:bodyPr>
          <a:lstStyle/>
          <a:p>
            <a:pPr algn="just"/>
            <a:r>
              <a:rPr lang="sk-SK" sz="2400" dirty="0" smtClean="0">
                <a:latin typeface="Adobe Garamond Pro" pitchFamily="18" charset="0"/>
              </a:rPr>
              <a:t>Často sa hovorí o tom, čí má vôbec vodíková ekonomika (teda aj vodíkové palivové články</a:t>
            </a:r>
            <a:r>
              <a:rPr lang="sk-SK" sz="2400" dirty="0">
                <a:latin typeface="Adobe Garamond Pro" pitchFamily="18" charset="0"/>
              </a:rPr>
              <a:t>)</a:t>
            </a:r>
            <a:r>
              <a:rPr lang="sk-SK" sz="2400" dirty="0" smtClean="0">
                <a:latin typeface="Adobe Garamond Pro" pitchFamily="18" charset="0"/>
              </a:rPr>
              <a:t> zmysel. Je to práve kvôli tomu, že výroba takýchto článkov často vyprodukuje viac škodlivín a stojí viac, ako by sa pri ich používaní ušetrilo.</a:t>
            </a:r>
          </a:p>
          <a:p>
            <a:pPr algn="just"/>
            <a:r>
              <a:rPr lang="sk-SK" sz="2400" dirty="0" smtClean="0">
                <a:latin typeface="Adobe Garamond Pro" pitchFamily="18" charset="0"/>
              </a:rPr>
              <a:t>Práve k takému záveru došiel </a:t>
            </a:r>
            <a:r>
              <a:rPr lang="sk-SK" sz="2400" dirty="0" err="1" smtClean="0">
                <a:latin typeface="Adobe Garamond Pro" pitchFamily="18" charset="0"/>
              </a:rPr>
              <a:t>Ulf</a:t>
            </a:r>
            <a:r>
              <a:rPr lang="sk-SK" sz="2400" dirty="0" smtClean="0">
                <a:latin typeface="Adobe Garamond Pro" pitchFamily="18" charset="0"/>
              </a:rPr>
              <a:t> </a:t>
            </a:r>
            <a:r>
              <a:rPr lang="sk-SK" sz="2400" dirty="0" err="1" smtClean="0">
                <a:latin typeface="Adobe Garamond Pro" pitchFamily="18" charset="0"/>
              </a:rPr>
              <a:t>Bossel</a:t>
            </a:r>
            <a:r>
              <a:rPr lang="sk-SK" sz="2400" dirty="0" smtClean="0">
                <a:latin typeface="Adobe Garamond Pro" pitchFamily="18" charset="0"/>
              </a:rPr>
              <a:t>, odborník na palivové články. Vypracoval štúdiu, podľa ktorej sa to nevyplatí. Argumentoval tým, že extrakcia vodíka je príliš náročná na energiu a súčasné technológie na vytvorenie vodíkového palivového článku efektívne jednoducho nestačia. </a:t>
            </a:r>
            <a:endParaRPr lang="sk-SK" sz="2400"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400" b="1" dirty="0" smtClean="0">
                <a:latin typeface="Adobe Garamond Pro" pitchFamily="18" charset="0"/>
              </a:rPr>
              <a:t>Vodíková ekonomika – klady a zápory</a:t>
            </a:r>
            <a:endParaRPr lang="sk-SK" sz="2400" dirty="0">
              <a:latin typeface="Adobe Garamond Pro" pitchFamily="18" charset="0"/>
            </a:endParaRPr>
          </a:p>
        </p:txBody>
      </p:sp>
      <p:sp>
        <p:nvSpPr>
          <p:cNvPr id="3" name="Zástupný symbol obsahu 2"/>
          <p:cNvSpPr>
            <a:spLocks noGrp="1"/>
          </p:cNvSpPr>
          <p:nvPr>
            <p:ph idx="1"/>
          </p:nvPr>
        </p:nvSpPr>
        <p:spPr/>
        <p:txBody>
          <a:bodyPr>
            <a:normAutofit/>
          </a:bodyPr>
          <a:lstStyle/>
          <a:p>
            <a:pPr>
              <a:buNone/>
            </a:pPr>
            <a:r>
              <a:rPr lang="sk-SK" sz="2400" dirty="0" smtClean="0">
                <a:latin typeface="Adobe Garamond Pro" pitchFamily="18" charset="0"/>
              </a:rPr>
              <a:t> + jedinou emisiou je voda</a:t>
            </a:r>
          </a:p>
          <a:p>
            <a:pPr>
              <a:buNone/>
            </a:pPr>
            <a:r>
              <a:rPr lang="sk-SK" sz="2400" dirty="0">
                <a:latin typeface="Adobe Garamond Pro" pitchFamily="18" charset="0"/>
              </a:rPr>
              <a:t> </a:t>
            </a:r>
            <a:r>
              <a:rPr lang="sk-SK" sz="2400" dirty="0" smtClean="0">
                <a:latin typeface="Adobe Garamond Pro" pitchFamily="18" charset="0"/>
              </a:rPr>
              <a:t>+ vodík je zdroj, ktorý má dlhšiu životnosť ako ropa</a:t>
            </a:r>
            <a:endParaRPr lang="sk-SK" sz="2400" dirty="0">
              <a:latin typeface="Adobe Garamond Pro" pitchFamily="18" charset="0"/>
            </a:endParaRPr>
          </a:p>
          <a:p>
            <a:pPr>
              <a:buNone/>
            </a:pPr>
            <a:endParaRPr lang="sk-SK" sz="2400" dirty="0" smtClean="0">
              <a:latin typeface="Adobe Garamond Pro" pitchFamily="18" charset="0"/>
            </a:endParaRPr>
          </a:p>
          <a:p>
            <a:pPr>
              <a:buNone/>
            </a:pPr>
            <a:endParaRPr lang="sk-SK" sz="2400" dirty="0">
              <a:latin typeface="Adobe Garamond Pro" pitchFamily="18" charset="0"/>
            </a:endParaRPr>
          </a:p>
          <a:p>
            <a:pPr>
              <a:buNone/>
            </a:pPr>
            <a:r>
              <a:rPr lang="sk-SK" sz="2400" dirty="0" smtClean="0">
                <a:latin typeface="Adobe Garamond Pro" pitchFamily="18" charset="0"/>
              </a:rPr>
              <a:t> - vodíkový palivový článok je náročný na výrobu (dopad na životné prostredie, takisto finančný dopad)</a:t>
            </a:r>
          </a:p>
          <a:p>
            <a:pPr>
              <a:buNone/>
            </a:pPr>
            <a:r>
              <a:rPr lang="sk-SK" sz="2400" dirty="0">
                <a:latin typeface="Adobe Garamond Pro" pitchFamily="18" charset="0"/>
              </a:rPr>
              <a:t> </a:t>
            </a:r>
            <a:r>
              <a:rPr lang="sk-SK" sz="2400" dirty="0" smtClean="0">
                <a:latin typeface="Adobe Garamond Pro" pitchFamily="18" charset="0"/>
              </a:rPr>
              <a:t>- vodík nie je priamo zdrojom energie – pohon na vodík je spojený s ďalším radom procesov</a:t>
            </a:r>
            <a:endParaRPr lang="sk-SK" sz="2400" dirty="0">
              <a:latin typeface="Adobe Garamond Pro" pitchFamily="18" charset="0"/>
            </a:endParaRPr>
          </a:p>
        </p:txBody>
      </p:sp>
    </p:spTree>
  </p:cSld>
  <p:clrMapOvr>
    <a:masterClrMapping/>
  </p:clrMapOvr>
  <p:transition advClick="0" advTm="700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title"/>
          </p:nvPr>
        </p:nvSpPr>
        <p:spPr/>
        <p:txBody>
          <a:bodyPr/>
          <a:lstStyle/>
          <a:p>
            <a:pPr algn="l" eaLnBrk="1" hangingPunct="1"/>
            <a:r>
              <a:rPr lang="sk-SK" sz="3200" smtClean="0"/>
              <a:t>Globálne otepľovanie</a:t>
            </a:r>
          </a:p>
        </p:txBody>
      </p:sp>
      <p:pic>
        <p:nvPicPr>
          <p:cNvPr id="2051" name="Zástupný symbol obsahu 3" descr="Global_Warming.gif"/>
          <p:cNvPicPr>
            <a:picLocks noGrp="1" noChangeAspect="1"/>
          </p:cNvPicPr>
          <p:nvPr>
            <p:ph idx="1"/>
          </p:nvPr>
        </p:nvPicPr>
        <p:blipFill>
          <a:blip r:embed="rId3"/>
          <a:srcRect/>
          <a:stretch>
            <a:fillRect/>
          </a:stretch>
        </p:blipFill>
        <p:spPr>
          <a:xfrm>
            <a:off x="6572250" y="0"/>
            <a:ext cx="2262188" cy="1620838"/>
          </a:xfrm>
        </p:spPr>
      </p:pic>
      <p:sp>
        <p:nvSpPr>
          <p:cNvPr id="2052" name="Obdĺžnik 4"/>
          <p:cNvSpPr>
            <a:spLocks noChangeArrowheads="1"/>
          </p:cNvSpPr>
          <p:nvPr/>
        </p:nvSpPr>
        <p:spPr bwMode="auto">
          <a:xfrm>
            <a:off x="428625" y="1643063"/>
            <a:ext cx="8001000" cy="5632450"/>
          </a:xfrm>
          <a:prstGeom prst="rect">
            <a:avLst/>
          </a:prstGeom>
          <a:noFill/>
          <a:ln w="9525">
            <a:noFill/>
            <a:miter lim="800000"/>
            <a:headEnd/>
            <a:tailEnd/>
          </a:ln>
        </p:spPr>
        <p:txBody>
          <a:bodyPr>
            <a:spAutoFit/>
          </a:bodyPr>
          <a:lstStyle/>
          <a:p>
            <a:r>
              <a:rPr lang="sk-SK">
                <a:latin typeface="Calibri" pitchFamily="34" charset="0"/>
              </a:rPr>
              <a:t>Zďaleka najdôležitejší medzi človekom produkovanými skleníkovými plynmi je </a:t>
            </a:r>
            <a:r>
              <a:rPr lang="sk-SK" b="1">
                <a:latin typeface="Calibri" pitchFamily="34" charset="0"/>
              </a:rPr>
              <a:t>oxid uhličitý</a:t>
            </a:r>
            <a:r>
              <a:rPr lang="sk-SK">
                <a:latin typeface="Calibri" pitchFamily="34" charset="0"/>
              </a:rPr>
              <a:t>, ktorý vzniká spaľovaním fosílnych palív - ropy, uhlia a zemného plynu.</a:t>
            </a:r>
          </a:p>
          <a:p>
            <a:r>
              <a:rPr lang="sk-SK">
                <a:latin typeface="Calibri" pitchFamily="34" charset="0"/>
              </a:rPr>
              <a:t>Na prídavnom skleníkovom efekte sa podieľa 64 percentami. Podiel metánu je 19%, oxidu dusného necelých 6%.</a:t>
            </a:r>
          </a:p>
          <a:p>
            <a:r>
              <a:rPr lang="sk-SK">
                <a:latin typeface="Calibri" pitchFamily="34" charset="0"/>
              </a:rPr>
              <a:t/>
            </a:r>
            <a:br>
              <a:rPr lang="sk-SK">
                <a:latin typeface="Calibri" pitchFamily="34" charset="0"/>
              </a:rPr>
            </a:br>
            <a:r>
              <a:rPr lang="sk-SK">
                <a:latin typeface="Calibri" pitchFamily="34" charset="0"/>
              </a:rPr>
              <a:t>Zhruba od konca 18. storočia sa ale množstvo predovšetkým oxidu uhličitého začalo zvyšovať. Hlavnou príčinou je rozvoj spaľovania fosílnych palív. Významnú rolu ale hralo aj vyrubovanie a spaľovanie lesov, v ktorých bolo značné množstvo uhlíka uložené. Koncentrácie CO2 sa za posledných 200 rokov zvýšili zhruba o 30%.</a:t>
            </a:r>
          </a:p>
          <a:p>
            <a:r>
              <a:rPr lang="sk-SK">
                <a:latin typeface="Calibri" pitchFamily="34" charset="0"/>
              </a:rPr>
              <a:t/>
            </a:r>
            <a:br>
              <a:rPr lang="sk-SK">
                <a:latin typeface="Calibri" pitchFamily="34" charset="0"/>
              </a:rPr>
            </a:br>
            <a:r>
              <a:rPr lang="sk-SK" b="1">
                <a:latin typeface="Calibri" pitchFamily="34" charset="0"/>
              </a:rPr>
              <a:t>Rastúca teplota – hlaný ukazovateľ globálneho otepľovania</a:t>
            </a:r>
            <a:endParaRPr lang="sk-SK">
              <a:latin typeface="Calibri" pitchFamily="34" charset="0"/>
            </a:endParaRPr>
          </a:p>
          <a:p>
            <a:r>
              <a:rPr lang="sk-SK" i="1">
                <a:latin typeface="Calibri" pitchFamily="34" charset="0"/>
              </a:rPr>
              <a:t>Od roku 1860, keď začali pravidelné merania, sa priemerné teploty atmosféry zvýšili o 0,6  stupňov C. Najväčšie teploty celého milénia zaznamenal rok 1998, zatiaľ čo najchladnejší bol rok 1601.</a:t>
            </a:r>
          </a:p>
          <a:p>
            <a:endParaRPr lang="sk-SK" i="1">
              <a:latin typeface="Calibri" pitchFamily="34" charset="0"/>
            </a:endParaRPr>
          </a:p>
          <a:p>
            <a:r>
              <a:rPr lang="sk-SK"/>
              <a:t>Podstatou skleníkového javu je narušenie prírodnej rovnováhy.</a:t>
            </a:r>
            <a:endParaRPr lang="sk-SK">
              <a:latin typeface="Calibri" pitchFamily="34" charset="0"/>
            </a:endParaRPr>
          </a:p>
          <a:p>
            <a:endParaRPr lang="sk-SK">
              <a:latin typeface="Calibri" pitchFamily="34" charset="0"/>
            </a:endParaRPr>
          </a:p>
          <a:p>
            <a:endParaRPr lang="sk-SK">
              <a:latin typeface="Calibri" pitchFamily="34" charset="0"/>
            </a:endParaRPr>
          </a:p>
          <a:p>
            <a:endParaRPr lang="sk-SK">
              <a:latin typeface="Calibri" pitchFamily="34" charset="0"/>
            </a:endParaRPr>
          </a:p>
          <a:p>
            <a:endParaRPr lang="sk-SK">
              <a:latin typeface="Calibri" pitchFamily="34" charset="0"/>
            </a:endParaRPr>
          </a:p>
        </p:txBody>
      </p:sp>
    </p:spTree>
  </p:cSld>
  <p:clrMapOvr>
    <a:masterClrMapping/>
  </p:clrMapOvr>
  <p:transition advClick="0" advTm="700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p:txBody>
          <a:bodyPr>
            <a:normAutofit fontScale="90000"/>
          </a:bodyPr>
          <a:lstStyle/>
          <a:p>
            <a:pPr eaLnBrk="1" hangingPunct="1"/>
            <a:r>
              <a:rPr lang="sk-SK" smtClean="0"/>
              <a:t>Vplyv zmeny skleníkového efektu</a:t>
            </a:r>
          </a:p>
        </p:txBody>
      </p:sp>
      <p:sp>
        <p:nvSpPr>
          <p:cNvPr id="3075" name="Zástupný symbol obsahu 2"/>
          <p:cNvSpPr>
            <a:spLocks noGrp="1"/>
          </p:cNvSpPr>
          <p:nvPr>
            <p:ph idx="1"/>
          </p:nvPr>
        </p:nvSpPr>
        <p:spPr/>
        <p:txBody>
          <a:bodyPr/>
          <a:lstStyle/>
          <a:p>
            <a:pPr eaLnBrk="1" hangingPunct="1">
              <a:buFont typeface="Arial" charset="0"/>
              <a:buNone/>
            </a:pPr>
            <a:r>
              <a:rPr lang="sk-SK" smtClean="0"/>
              <a:t>    Predpokladá sa prinajmenšom s </a:t>
            </a:r>
            <a:r>
              <a:rPr lang="sk-SK" i="1" smtClean="0"/>
              <a:t>topením ľadovcov</a:t>
            </a:r>
            <a:r>
              <a:rPr lang="sk-SK" smtClean="0"/>
              <a:t>, </a:t>
            </a:r>
            <a:r>
              <a:rPr lang="sk-SK" i="1" smtClean="0"/>
              <a:t>zvýšením hladiny oceánu</a:t>
            </a:r>
            <a:r>
              <a:rPr lang="sk-SK" smtClean="0"/>
              <a:t> a zaplavením nízko položených oblasti , </a:t>
            </a:r>
            <a:r>
              <a:rPr lang="sk-SK" i="1" smtClean="0"/>
              <a:t>s poruchami v morských prúdoch a v prúdení atmosféry</a:t>
            </a:r>
            <a:r>
              <a:rPr lang="sk-SK" smtClean="0"/>
              <a:t>, ktorá bude príčinou zmien v zrážkach a teda sucha a naopak inde záplav.</a:t>
            </a:r>
          </a:p>
          <a:p>
            <a:pPr eaLnBrk="1" hangingPunct="1"/>
            <a:endParaRPr lang="sk-SK" smtClean="0"/>
          </a:p>
        </p:txBody>
      </p:sp>
    </p:spTree>
  </p:cSld>
  <p:clrMapOvr>
    <a:masterClrMapping/>
  </p:clrMapOvr>
  <p:transition advClick="0" advTm="700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lstStyle/>
          <a:p>
            <a:pPr algn="l" eaLnBrk="1" hangingPunct="1"/>
            <a:r>
              <a:rPr lang="sk-SK" sz="3200" b="1" smtClean="0"/>
              <a:t>Ako znížiť produkciu CO2?</a:t>
            </a:r>
          </a:p>
        </p:txBody>
      </p:sp>
      <p:sp>
        <p:nvSpPr>
          <p:cNvPr id="4099" name="Zástupný symbol obsahu 2"/>
          <p:cNvSpPr>
            <a:spLocks noGrp="1"/>
          </p:cNvSpPr>
          <p:nvPr>
            <p:ph idx="1"/>
          </p:nvPr>
        </p:nvSpPr>
        <p:spPr/>
        <p:txBody>
          <a:bodyPr/>
          <a:lstStyle/>
          <a:p>
            <a:pPr eaLnBrk="1" hangingPunct="1"/>
            <a:r>
              <a:rPr lang="sk-SK" smtClean="0"/>
              <a:t>Katalyzátory</a:t>
            </a:r>
          </a:p>
          <a:p>
            <a:pPr eaLnBrk="1" hangingPunct="1"/>
            <a:r>
              <a:rPr lang="sk-SK" smtClean="0"/>
              <a:t>Prechod na palivá nulových emisií</a:t>
            </a:r>
          </a:p>
          <a:p>
            <a:pPr eaLnBrk="1" hangingPunct="1"/>
            <a:r>
              <a:rPr lang="sk-SK" smtClean="0"/>
              <a:t>Posilňovanie verejnej dopravy</a:t>
            </a:r>
          </a:p>
          <a:p>
            <a:pPr eaLnBrk="1" hangingPunct="1"/>
            <a:r>
              <a:rPr lang="sk-SK" smtClean="0"/>
              <a:t>Zavádzanie emisných limitov – </a:t>
            </a:r>
          </a:p>
          <a:p>
            <a:pPr eaLnBrk="1" hangingPunct="1">
              <a:buFont typeface="Arial" charset="0"/>
              <a:buNone/>
            </a:pPr>
            <a:r>
              <a:rPr lang="sk-SK" smtClean="0"/>
              <a:t>     Kjotsky protokol</a:t>
            </a:r>
          </a:p>
        </p:txBody>
      </p:sp>
    </p:spTree>
  </p:cSld>
  <p:clrMapOvr>
    <a:masterClrMapping/>
  </p:clrMapOvr>
  <p:transition advTm="700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274638"/>
            <a:ext cx="8229600" cy="939800"/>
          </a:xfrm>
        </p:spPr>
        <p:txBody>
          <a:bodyPr/>
          <a:lstStyle/>
          <a:p>
            <a:pPr algn="l" eaLnBrk="1" hangingPunct="1"/>
            <a:r>
              <a:rPr lang="sk-SK" sz="3600" smtClean="0"/>
              <a:t>Kjótsky protokol</a:t>
            </a:r>
          </a:p>
        </p:txBody>
      </p:sp>
      <p:sp>
        <p:nvSpPr>
          <p:cNvPr id="5123" name="Zástupný symbol obsahu 2"/>
          <p:cNvSpPr>
            <a:spLocks noGrp="1"/>
          </p:cNvSpPr>
          <p:nvPr>
            <p:ph idx="1"/>
          </p:nvPr>
        </p:nvSpPr>
        <p:spPr>
          <a:xfrm>
            <a:off x="457200" y="1214438"/>
            <a:ext cx="8229600" cy="4911725"/>
          </a:xfrm>
        </p:spPr>
        <p:txBody>
          <a:bodyPr>
            <a:normAutofit fontScale="92500"/>
          </a:bodyPr>
          <a:lstStyle/>
          <a:p>
            <a:pPr eaLnBrk="1" hangingPunct="1"/>
            <a:r>
              <a:rPr lang="sk-SK" sz="2400" smtClean="0"/>
              <a:t>Protokol bol vyjednaný v </a:t>
            </a:r>
            <a:r>
              <a:rPr lang="sk-SK" sz="2400" u="sng" smtClean="0">
                <a:hlinkClick r:id="rId3" tooltip="Kjóto"/>
              </a:rPr>
              <a:t>Kjóte</a:t>
            </a:r>
            <a:r>
              <a:rPr lang="sk-SK" sz="2400" smtClean="0"/>
              <a:t> v </a:t>
            </a:r>
            <a:r>
              <a:rPr lang="sk-SK" sz="2400" u="sng" smtClean="0">
                <a:hlinkClick r:id="rId4" tooltip="Japonsko"/>
              </a:rPr>
              <a:t>Japonsku</a:t>
            </a:r>
            <a:r>
              <a:rPr lang="sk-SK" sz="2400" smtClean="0"/>
              <a:t> v decembri </a:t>
            </a:r>
            <a:r>
              <a:rPr lang="sk-SK" sz="2400" u="sng" smtClean="0">
                <a:hlinkClick r:id="rId5" tooltip="1997"/>
              </a:rPr>
              <a:t>1997</a:t>
            </a:r>
            <a:endParaRPr lang="sk-SK" sz="2400" u="sng" smtClean="0"/>
          </a:p>
          <a:p>
            <a:pPr eaLnBrk="1" hangingPunct="1"/>
            <a:r>
              <a:rPr lang="sk-SK" sz="2400" smtClean="0"/>
              <a:t>legálne záväzná dohoda, na základe ktorej priemyselné krajiny znížia ich kolektívne emisie skleníkových plynov o 5,2 % v porovnaní s rokom </a:t>
            </a:r>
            <a:r>
              <a:rPr lang="sk-SK" sz="2400" u="sng" smtClean="0">
                <a:hlinkClick r:id="rId6" tooltip="1990"/>
              </a:rPr>
              <a:t>1990</a:t>
            </a:r>
            <a:r>
              <a:rPr lang="sk-SK" sz="2400" smtClean="0"/>
              <a:t> </a:t>
            </a:r>
          </a:p>
          <a:p>
            <a:pPr eaLnBrk="1" hangingPunct="1"/>
            <a:r>
              <a:rPr lang="sk-SK" sz="2400" smtClean="0"/>
              <a:t>Obchodovanie s emisiami: Mnohé krajiny majú stanovené hranice nad ich súčasnú produkciu. Tieto “extra hodnoty” môžu byť nakúpené inými krajinami v rámci voľného obchodu. Takto napríklad </a:t>
            </a:r>
            <a:r>
              <a:rPr lang="sk-SK" sz="2400" u="sng" smtClean="0">
                <a:hlinkClick r:id="rId7" tooltip="Rusko"/>
              </a:rPr>
              <a:t>Rusko</a:t>
            </a:r>
            <a:r>
              <a:rPr lang="sk-SK" sz="2400" smtClean="0"/>
              <a:t>, ktoré ľahko dosahuje svoje ciele, môže predať svoje kredity vo veľkých hodnotách krajinám, ktoré ešte nedosiahli svoje limity, napríklad </a:t>
            </a:r>
            <a:r>
              <a:rPr lang="sk-SK" sz="2400" u="sng" smtClean="0">
                <a:hlinkClick r:id="rId8" tooltip="Kanada"/>
              </a:rPr>
              <a:t>Kanade</a:t>
            </a:r>
            <a:r>
              <a:rPr lang="sk-SK" sz="2400" smtClean="0"/>
              <a:t>. </a:t>
            </a:r>
            <a:endParaRPr lang="sk-SK" sz="2400" u="sng" smtClean="0"/>
          </a:p>
          <a:p>
            <a:pPr eaLnBrk="1" hangingPunct="1">
              <a:buFont typeface="Arial" charset="0"/>
              <a:buNone/>
            </a:pPr>
            <a:r>
              <a:rPr lang="sk-SK" sz="2400" smtClean="0"/>
              <a:t> </a:t>
            </a:r>
          </a:p>
        </p:txBody>
      </p:sp>
    </p:spTree>
  </p:cSld>
  <p:clrMapOvr>
    <a:masterClrMapping/>
  </p:clrMapOvr>
  <p:transition advTm="700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endParaRPr lang="cs-CZ" smtClean="0"/>
          </a:p>
        </p:txBody>
      </p:sp>
      <p:sp>
        <p:nvSpPr>
          <p:cNvPr id="6147" name="Zástupný symbol obsahu 2"/>
          <p:cNvSpPr>
            <a:spLocks noGrp="1"/>
          </p:cNvSpPr>
          <p:nvPr>
            <p:ph idx="1"/>
          </p:nvPr>
        </p:nvSpPr>
        <p:spPr>
          <a:xfrm>
            <a:off x="457200" y="0"/>
            <a:ext cx="8229600" cy="6126163"/>
          </a:xfrm>
        </p:spPr>
        <p:txBody>
          <a:bodyPr/>
          <a:lstStyle/>
          <a:p>
            <a:pPr eaLnBrk="1" hangingPunct="1"/>
            <a:r>
              <a:rPr lang="sk-SK" sz="2800" smtClean="0"/>
              <a:t>Kjotsky protokol ratifikovalo 141 krajín sveta predstavujúcich 61 % globálnych emisií.</a:t>
            </a:r>
          </a:p>
          <a:p>
            <a:pPr eaLnBrk="1" hangingPunct="1"/>
            <a:endParaRPr lang="sk-SK" sz="2800" smtClean="0"/>
          </a:p>
          <a:p>
            <a:pPr eaLnBrk="1" hangingPunct="1"/>
            <a:endParaRPr lang="sk-SK" sz="2800" smtClean="0"/>
          </a:p>
          <a:p>
            <a:pPr eaLnBrk="1" hangingPunct="1"/>
            <a:endParaRPr lang="sk-SK" sz="2800" smtClean="0"/>
          </a:p>
          <a:p>
            <a:pPr eaLnBrk="1" hangingPunct="1"/>
            <a:endParaRPr lang="sk-SK" sz="2800" smtClean="0"/>
          </a:p>
          <a:p>
            <a:pPr eaLnBrk="1" hangingPunct="1"/>
            <a:endParaRPr lang="sk-SK" sz="2800" smtClean="0"/>
          </a:p>
          <a:p>
            <a:pPr eaLnBrk="1" hangingPunct="1">
              <a:buFont typeface="Arial" charset="0"/>
              <a:buNone/>
            </a:pPr>
            <a:r>
              <a:rPr lang="sk-SK" sz="2800" smtClean="0"/>
              <a:t>            </a:t>
            </a:r>
          </a:p>
          <a:p>
            <a:pPr eaLnBrk="1" hangingPunct="1">
              <a:buFont typeface="Arial" charset="0"/>
              <a:buNone/>
            </a:pPr>
            <a:r>
              <a:rPr lang="sk-SK" sz="2400" smtClean="0"/>
              <a:t>krajiny, ktoré</a:t>
            </a:r>
            <a:br>
              <a:rPr lang="sk-SK" sz="2400" smtClean="0"/>
            </a:br>
            <a:r>
              <a:rPr lang="sk-SK" sz="2400" smtClean="0"/>
              <a:t>podpísali a ratifikovali (zelené)</a:t>
            </a:r>
            <a:br>
              <a:rPr lang="sk-SK" sz="2400" smtClean="0"/>
            </a:br>
            <a:r>
              <a:rPr lang="sk-SK" sz="2400" smtClean="0"/>
              <a:t>podpísali, čaká sa na ratifikáciu (žlté)</a:t>
            </a:r>
            <a:br>
              <a:rPr lang="sk-SK" sz="2400" smtClean="0"/>
            </a:br>
            <a:r>
              <a:rPr lang="sk-SK" sz="2400" smtClean="0"/>
              <a:t>podpísali, zamietli ratifikáciu (červené)</a:t>
            </a:r>
            <a:br>
              <a:rPr lang="sk-SK" sz="2400" smtClean="0"/>
            </a:br>
            <a:r>
              <a:rPr lang="sk-SK" sz="2400" smtClean="0"/>
              <a:t>nezaujali stanovisko (šedé)</a:t>
            </a:r>
          </a:p>
        </p:txBody>
      </p:sp>
      <p:pic>
        <p:nvPicPr>
          <p:cNvPr id="6148" name="Obrázok 3" descr="http://upload.wikimedia.org/wikipedia/commons/thumb/9/9d/Kyoto_Protocol_participation_map_2009.png/600px-Kyoto_Protocol_participation_map_2009.png">
            <a:hlinkClick r:id="rId3" tooltip="&quot;Stav prijatia Kjótskeho protokolu (2009): krajiny, ktoré  podpísali a ratifikovali (zelené) podpísali, čaká sa na ratifikáciu (žlté) podpísali, zamietli ratifikáciu (červené) nezaujali stanovisko (šedé)&quot;"/>
          </p:cNvPr>
          <p:cNvPicPr>
            <a:picLocks noChangeAspect="1" noChangeArrowheads="1"/>
          </p:cNvPicPr>
          <p:nvPr/>
        </p:nvPicPr>
        <p:blipFill>
          <a:blip r:embed="rId4"/>
          <a:srcRect/>
          <a:stretch>
            <a:fillRect/>
          </a:stretch>
        </p:blipFill>
        <p:spPr bwMode="auto">
          <a:xfrm>
            <a:off x="1428750" y="1214438"/>
            <a:ext cx="5715000" cy="2647950"/>
          </a:xfrm>
          <a:prstGeom prst="rect">
            <a:avLst/>
          </a:prstGeom>
          <a:noFill/>
          <a:ln w="9525">
            <a:noFill/>
            <a:miter lim="800000"/>
            <a:headEnd/>
            <a:tailEnd/>
          </a:ln>
        </p:spPr>
      </p:pic>
    </p:spTree>
  </p:cSld>
  <p:clrMapOvr>
    <a:masterClrMapping/>
  </p:clrMapOvr>
  <p:transition advTm="700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Ďakujeme za pozornosť</a:t>
            </a:r>
            <a:endParaRPr lang="cs-CZ" dirty="0"/>
          </a:p>
        </p:txBody>
      </p:sp>
      <p:sp>
        <p:nvSpPr>
          <p:cNvPr id="3" name="Zástupný symbol pro text 2"/>
          <p:cNvSpPr>
            <a:spLocks noGrp="1"/>
          </p:cNvSpPr>
          <p:nvPr>
            <p:ph type="body" idx="1"/>
          </p:nvPr>
        </p:nvSpPr>
        <p:spPr/>
        <p:txBody>
          <a:bodyPr/>
          <a:lstStyle/>
          <a:p>
            <a:r>
              <a:rPr lang="sk-SK" dirty="0" err="1" smtClean="0"/>
              <a:t>Čabala</a:t>
            </a:r>
            <a:r>
              <a:rPr lang="sk-SK" dirty="0" smtClean="0"/>
              <a:t>, </a:t>
            </a:r>
            <a:r>
              <a:rPr lang="sk-SK" dirty="0" err="1" smtClean="0"/>
              <a:t>Fečo</a:t>
            </a:r>
            <a:r>
              <a:rPr lang="sk-SK" dirty="0" smtClean="0"/>
              <a:t>, </a:t>
            </a:r>
            <a:r>
              <a:rPr lang="sk-SK" dirty="0" err="1" smtClean="0"/>
              <a:t>Jacko</a:t>
            </a:r>
            <a:r>
              <a:rPr lang="sk-SK" dirty="0" smtClean="0"/>
              <a:t>, Straka, </a:t>
            </a:r>
            <a:r>
              <a:rPr lang="sk-SK" dirty="0" err="1" smtClean="0"/>
              <a:t>Ščešňák</a:t>
            </a:r>
            <a:endParaRPr lang="cs-CZ" dirty="0"/>
          </a:p>
        </p:txBody>
      </p:sp>
    </p:spTree>
  </p:cSld>
  <p:clrMapOvr>
    <a:masterClrMapping/>
  </p:clrMapOvr>
  <p:transition advTm="7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r>
              <a:rPr lang="sk-SK" b="1" i="1" u="sng" cap="small" dirty="0" smtClean="0">
                <a:solidFill>
                  <a:srgbClr val="92D050"/>
                </a:solidFill>
              </a:rPr>
              <a:t>PALIVOVÝ ČLÁNOK</a:t>
            </a:r>
            <a:endParaRPr lang="sk-SK" b="1" i="1" u="sng" dirty="0" smtClean="0">
              <a:solidFill>
                <a:srgbClr val="92D050"/>
              </a:solidFill>
            </a:endParaRPr>
          </a:p>
          <a:p>
            <a:r>
              <a:rPr lang="sk-SK" sz="2400" dirty="0" smtClean="0">
                <a:latin typeface="Arial" pitchFamily="34" charset="0"/>
                <a:cs typeface="Arial" pitchFamily="34" charset="0"/>
              </a:rPr>
              <a:t>Palivový článok je elektrochemické zariadenie, ktoré funguje ako opačný elektrolyzér: premieňa chemickú energiu priamo na elektrickú energiu, pričom ako odpad vzniká jedine čistá voda.</a:t>
            </a:r>
          </a:p>
          <a:p>
            <a:pPr>
              <a:buNone/>
            </a:pPr>
            <a:r>
              <a:rPr lang="sk-SK" sz="2400" b="1" dirty="0" smtClean="0">
                <a:latin typeface="Arial" pitchFamily="34" charset="0"/>
                <a:cs typeface="Arial" pitchFamily="34" charset="0"/>
              </a:rPr>
              <a:t>Možné využitie palivových článkov:</a:t>
            </a:r>
            <a:endParaRPr lang="sk-SK" sz="2400" dirty="0" smtClean="0">
              <a:latin typeface="Arial" pitchFamily="34" charset="0"/>
              <a:cs typeface="Arial" pitchFamily="34" charset="0"/>
            </a:endParaRPr>
          </a:p>
          <a:p>
            <a:r>
              <a:rPr lang="sk-SK" sz="2400" dirty="0" smtClean="0">
                <a:latin typeface="Arial" pitchFamily="34" charset="0"/>
                <a:cs typeface="Arial" pitchFamily="34" charset="0"/>
              </a:rPr>
              <a:t>V stacionárnych zariadeniach (priemyselných a komerčných budovách),v úložných energetických systémoch, založených na obnoviteľnej energii  a v mobilných alebo prenosných zariadeniach</a:t>
            </a:r>
          </a:p>
          <a:p>
            <a:endParaRPr lang="sk-SK" dirty="0"/>
          </a:p>
        </p:txBody>
      </p:sp>
      <p:sp>
        <p:nvSpPr>
          <p:cNvPr id="3" name="Zástupný symbol dátumu 2"/>
          <p:cNvSpPr>
            <a:spLocks noGrp="1"/>
          </p:cNvSpPr>
          <p:nvPr>
            <p:ph type="dt" sz="half" idx="10"/>
          </p:nvPr>
        </p:nvSpPr>
        <p:spPr/>
        <p:txBody>
          <a:bodyPr/>
          <a:lstStyle/>
          <a:p>
            <a:fld id="{D8CFE2CE-8DCE-4E27-941A-598984A10411}" type="datetime1">
              <a:rPr lang="cs-CZ" smtClean="0"/>
              <a:pPr/>
              <a:t>25.6.2009</a:t>
            </a:fld>
            <a:endParaRPr lang="cs-CZ" dirty="0"/>
          </a:p>
        </p:txBody>
      </p:sp>
      <p:sp>
        <p:nvSpPr>
          <p:cNvPr id="4" name="Zástupný symbol päty 3"/>
          <p:cNvSpPr>
            <a:spLocks noGrp="1"/>
          </p:cNvSpPr>
          <p:nvPr>
            <p:ph type="ftr" sz="quarter" idx="11"/>
          </p:nvPr>
        </p:nvSpPr>
        <p:spPr>
          <a:xfrm>
            <a:off x="4380072" y="6407944"/>
            <a:ext cx="2406506" cy="365125"/>
          </a:xfrm>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19</a:t>
            </a:fld>
            <a:endParaRPr lang="cs-CZ" dirty="0"/>
          </a:p>
        </p:txBody>
      </p:sp>
    </p:spTree>
  </p:cSld>
  <p:clrMapOvr>
    <a:masterClrMapping/>
  </p:clrMapOvr>
  <p:transition advClick="0" advTm="7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sk-SK" dirty="0" smtClean="0"/>
              <a:t>Obsah prezentácie </a:t>
            </a:r>
            <a:endParaRPr lang="sk-SK" dirty="0"/>
          </a:p>
        </p:txBody>
      </p:sp>
      <p:pic>
        <p:nvPicPr>
          <p:cNvPr id="10" name="Obrázok 9" descr="4923014.jpg"/>
          <p:cNvPicPr>
            <a:picLocks noChangeAspect="1"/>
          </p:cNvPicPr>
          <p:nvPr/>
        </p:nvPicPr>
        <p:blipFill>
          <a:blip r:embed="rId2"/>
          <a:stretch>
            <a:fillRect/>
          </a:stretch>
        </p:blipFill>
        <p:spPr>
          <a:xfrm rot="401549">
            <a:off x="389518" y="3323021"/>
            <a:ext cx="4615753" cy="3277184"/>
          </a:xfrm>
          <a:prstGeom prst="rect">
            <a:avLst/>
          </a:prstGeom>
          <a:ln>
            <a:noFill/>
          </a:ln>
          <a:effectLst>
            <a:softEdge rad="112500"/>
          </a:effectLst>
        </p:spPr>
      </p:pic>
      <p:pic>
        <p:nvPicPr>
          <p:cNvPr id="11" name="Obrázok 10" descr="1924_Kimi_Fuelcell_Bus__mid.jpg"/>
          <p:cNvPicPr>
            <a:picLocks noChangeAspect="1"/>
          </p:cNvPicPr>
          <p:nvPr/>
        </p:nvPicPr>
        <p:blipFill>
          <a:blip r:embed="rId3"/>
          <a:stretch>
            <a:fillRect/>
          </a:stretch>
        </p:blipFill>
        <p:spPr>
          <a:xfrm>
            <a:off x="6072198" y="2357430"/>
            <a:ext cx="2857520" cy="4252262"/>
          </a:xfrm>
          <a:prstGeom prst="rect">
            <a:avLst/>
          </a:prstGeom>
          <a:ln>
            <a:noFill/>
          </a:ln>
          <a:effectLst>
            <a:softEdge rad="112500"/>
          </a:effectLst>
        </p:spPr>
      </p:pic>
      <p:sp>
        <p:nvSpPr>
          <p:cNvPr id="9" name="BlokTextu 8"/>
          <p:cNvSpPr txBox="1"/>
          <p:nvPr/>
        </p:nvSpPr>
        <p:spPr>
          <a:xfrm>
            <a:off x="928662" y="1357298"/>
            <a:ext cx="6858048" cy="3016210"/>
          </a:xfrm>
          <a:prstGeom prst="rect">
            <a:avLst/>
          </a:prstGeom>
          <a:noFill/>
        </p:spPr>
        <p:txBody>
          <a:bodyPr wrap="square" rtlCol="0">
            <a:spAutoFit/>
          </a:bodyPr>
          <a:lstStyle/>
          <a:p>
            <a:pPr>
              <a:buBlip>
                <a:blip r:embed="rId4"/>
              </a:buBlip>
            </a:pPr>
            <a:r>
              <a:rPr lang="sk-SK" sz="2800" dirty="0" smtClean="0">
                <a:solidFill>
                  <a:srgbClr val="00B050"/>
                </a:solidFill>
                <a:latin typeface="Comic Sans MS" pitchFamily="66" charset="0"/>
              </a:rPr>
              <a:t>Výskumný tím pani Ružovej</a:t>
            </a:r>
          </a:p>
          <a:p>
            <a:pPr>
              <a:buBlip>
                <a:blip r:embed="rId4"/>
              </a:buBlip>
            </a:pPr>
            <a:r>
              <a:rPr lang="sk-SK" sz="2800" dirty="0" smtClean="0">
                <a:solidFill>
                  <a:srgbClr val="00B050"/>
                </a:solidFill>
                <a:latin typeface="Comic Sans MS" pitchFamily="66" charset="0"/>
              </a:rPr>
              <a:t>Výskumný tím pána Šikovného</a:t>
            </a:r>
          </a:p>
          <a:p>
            <a:pPr>
              <a:buBlip>
                <a:blip r:embed="rId4"/>
              </a:buBlip>
            </a:pPr>
            <a:r>
              <a:rPr lang="sk-SK" sz="2800" dirty="0" smtClean="0">
                <a:solidFill>
                  <a:srgbClr val="00B050"/>
                </a:solidFill>
                <a:latin typeface="Comic Sans MS" pitchFamily="66" charset="0"/>
              </a:rPr>
              <a:t>Výskumný tím pána Nováka</a:t>
            </a:r>
          </a:p>
          <a:p>
            <a:pPr>
              <a:buBlip>
                <a:blip r:embed="rId4"/>
              </a:buBlip>
            </a:pPr>
            <a:r>
              <a:rPr lang="sk-SK" sz="2800" dirty="0" smtClean="0">
                <a:solidFill>
                  <a:srgbClr val="00B050"/>
                </a:solidFill>
                <a:latin typeface="Comic Sans MS" pitchFamily="66" charset="0"/>
              </a:rPr>
              <a:t>Výskumný tím pani Zelenej</a:t>
            </a:r>
          </a:p>
          <a:p>
            <a:pPr>
              <a:buBlip>
                <a:blip r:embed="rId4"/>
              </a:buBlip>
            </a:pPr>
            <a:r>
              <a:rPr lang="sk-SK" sz="2800" dirty="0" smtClean="0">
                <a:solidFill>
                  <a:srgbClr val="00B050"/>
                </a:solidFill>
                <a:latin typeface="Comic Sans MS" pitchFamily="66" charset="0"/>
              </a:rPr>
              <a:t>Výskumný tím pána Zodpovedného</a:t>
            </a:r>
          </a:p>
          <a:p>
            <a:pPr>
              <a:buBlip>
                <a:blip r:embed="rId4"/>
              </a:buBlip>
            </a:pPr>
            <a:endParaRPr lang="sk-SK" sz="3200" dirty="0" smtClean="0">
              <a:latin typeface="Comic Sans MS" pitchFamily="66" charset="0"/>
            </a:endParaRPr>
          </a:p>
          <a:p>
            <a:endParaRPr lang="sk-SK" dirty="0"/>
          </a:p>
        </p:txBody>
      </p:sp>
    </p:spTree>
  </p:cSld>
  <p:clrMapOvr>
    <a:masterClrMapping/>
  </p:clrMapOvr>
  <p:transition advClick="0" advTm="7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85000" lnSpcReduction="20000"/>
          </a:bodyPr>
          <a:lstStyle/>
          <a:p>
            <a:pPr>
              <a:buNone/>
            </a:pPr>
            <a:r>
              <a:rPr lang="sk-SK" sz="3600" b="1" i="1" u="sng" dirty="0" smtClean="0">
                <a:solidFill>
                  <a:srgbClr val="FFC000"/>
                </a:solidFill>
              </a:rPr>
              <a:t>História:</a:t>
            </a:r>
          </a:p>
          <a:p>
            <a:r>
              <a:rPr lang="sk-SK" sz="2800" dirty="0" smtClean="0">
                <a:latin typeface="Arial" pitchFamily="34" charset="0"/>
                <a:cs typeface="Arial" pitchFamily="34" charset="0"/>
              </a:rPr>
              <a:t>princíp elektrochemického palivového článku objavil v roku 1839 waleský fyzik Sir William Grove, ktorému sa ako prvému podarilo vyrobiť z vodíka a kyslíka jednosmerný prúd pri pokuse o obrátenie procesu elektrolýzy</a:t>
            </a:r>
          </a:p>
          <a:p>
            <a:r>
              <a:rPr lang="sk-SK" sz="2800" dirty="0" smtClean="0">
                <a:latin typeface="Arial" pitchFamily="34" charset="0"/>
                <a:cs typeface="Arial" pitchFamily="34" charset="0"/>
              </a:rPr>
              <a:t>v dôsledku nepochopenia významu vynálezu padla téma do zabudnutia a až začiatkom šesťdesiatych rokov 20. storočia bol palivový článok objavený znovu v súvislosti s rozvojom kozmonautiky</a:t>
            </a:r>
          </a:p>
          <a:p>
            <a:r>
              <a:rPr lang="sk-SK" sz="2800" dirty="0" smtClean="0">
                <a:latin typeface="Arial" pitchFamily="34" charset="0"/>
                <a:cs typeface="Arial" pitchFamily="34" charset="0"/>
              </a:rPr>
              <a:t>kozmické lode potrebovali ľahšiu náhradu za ťažké batérie, preto boli do vesmírnych lodí Skylab a Apollo zabudované palivové články, ktoré zásobovali palubné prístroje elektrinou a posádku pitnou vodou</a:t>
            </a:r>
          </a:p>
          <a:p>
            <a:endParaRPr lang="sk-SK" dirty="0"/>
          </a:p>
        </p:txBody>
      </p:sp>
      <p:sp>
        <p:nvSpPr>
          <p:cNvPr id="3" name="Zástupný symbol dátumu 2"/>
          <p:cNvSpPr>
            <a:spLocks noGrp="1"/>
          </p:cNvSpPr>
          <p:nvPr>
            <p:ph type="dt" sz="half" idx="10"/>
          </p:nvPr>
        </p:nvSpPr>
        <p:spPr/>
        <p:txBody>
          <a:bodyPr/>
          <a:lstStyle/>
          <a:p>
            <a:fld id="{182D1917-BCD4-4CC3-A0D6-1F42566C4BB6}"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20</a:t>
            </a:fld>
            <a:endParaRPr lang="cs-CZ" dirty="0"/>
          </a:p>
        </p:txBody>
      </p:sp>
    </p:spTree>
  </p:cSld>
  <p:clrMapOvr>
    <a:masterClrMapping/>
  </p:clrMapOvr>
  <p:transition advClick="0" advTm="7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lstStyle/>
          <a:p>
            <a:r>
              <a:rPr lang="sk-SK" dirty="0" smtClean="0"/>
              <a:t>Článok pozostáva z troch hlavných častí:       </a:t>
            </a:r>
          </a:p>
          <a:p>
            <a:pPr>
              <a:buNone/>
            </a:pPr>
            <a:r>
              <a:rPr lang="sk-SK" sz="2000" b="1" dirty="0" smtClean="0"/>
              <a:t>anóda (1), katóda (2) a elektrolyt (3)</a:t>
            </a:r>
          </a:p>
          <a:p>
            <a:pPr>
              <a:buNone/>
            </a:pPr>
            <a:endParaRPr lang="sk-SK" sz="2000" b="1" dirty="0" smtClean="0"/>
          </a:p>
          <a:p>
            <a:pPr>
              <a:buNone/>
            </a:pPr>
            <a:endParaRPr lang="sk-SK" sz="2000" b="1" dirty="0" smtClean="0"/>
          </a:p>
          <a:p>
            <a:pPr>
              <a:buNone/>
            </a:pPr>
            <a:endParaRPr lang="sk-SK" sz="2000" b="1" dirty="0" smtClean="0"/>
          </a:p>
          <a:p>
            <a:pPr>
              <a:buNone/>
            </a:pPr>
            <a:endParaRPr lang="sk-SK" sz="2000" b="1" dirty="0" smtClean="0"/>
          </a:p>
          <a:p>
            <a:pPr>
              <a:buNone/>
            </a:pPr>
            <a:endParaRPr lang="sk-SK" sz="2000" b="1" dirty="0" smtClean="0"/>
          </a:p>
          <a:p>
            <a:pPr>
              <a:buNone/>
            </a:pPr>
            <a:endParaRPr lang="sk-SK" sz="2000" b="1" dirty="0" smtClean="0"/>
          </a:p>
          <a:p>
            <a:pPr>
              <a:buNone/>
            </a:pPr>
            <a:r>
              <a:rPr lang="sk-SK" sz="1800" dirty="0" smtClean="0"/>
              <a:t>Reakcia na anóde: 2H</a:t>
            </a:r>
            <a:r>
              <a:rPr lang="sk-SK" sz="1800" baseline="-25000" dirty="0" smtClean="0"/>
              <a:t>2  </a:t>
            </a:r>
            <a:r>
              <a:rPr lang="sk-SK" sz="1800" baseline="-25000" dirty="0" smtClean="0">
                <a:latin typeface="Times New Roman"/>
                <a:cs typeface="Times New Roman"/>
              </a:rPr>
              <a:t>→</a:t>
            </a:r>
            <a:r>
              <a:rPr lang="sk-SK" sz="1800" baseline="-25000" dirty="0" smtClean="0"/>
              <a:t>  </a:t>
            </a:r>
            <a:r>
              <a:rPr lang="sk-SK" sz="1800" dirty="0" smtClean="0"/>
              <a:t>4H</a:t>
            </a:r>
            <a:r>
              <a:rPr lang="sk-SK" sz="1800" baseline="30000" dirty="0" smtClean="0"/>
              <a:t>+ </a:t>
            </a:r>
            <a:r>
              <a:rPr lang="sk-SK" sz="1800" dirty="0" smtClean="0"/>
              <a:t>+ 4e</a:t>
            </a:r>
            <a:r>
              <a:rPr lang="sk-SK" sz="1800" baseline="30000" dirty="0" smtClean="0"/>
              <a:t>- </a:t>
            </a:r>
            <a:r>
              <a:rPr lang="sk-SK" sz="1800" dirty="0" smtClean="0"/>
              <a:t>    </a:t>
            </a:r>
          </a:p>
          <a:p>
            <a:pPr>
              <a:buNone/>
            </a:pPr>
            <a:r>
              <a:rPr lang="sk-SK" sz="1800" dirty="0" smtClean="0"/>
              <a:t>Reakcia na katóde: 4H</a:t>
            </a:r>
            <a:r>
              <a:rPr lang="sk-SK" sz="1800" baseline="30000" dirty="0" smtClean="0"/>
              <a:t>+</a:t>
            </a:r>
            <a:r>
              <a:rPr lang="sk-SK" sz="1800" dirty="0" smtClean="0"/>
              <a:t> + 4e</a:t>
            </a:r>
            <a:r>
              <a:rPr lang="sk-SK" sz="1800" baseline="30000" dirty="0" smtClean="0"/>
              <a:t>- </a:t>
            </a:r>
            <a:r>
              <a:rPr lang="sk-SK" sz="1800" baseline="30000" dirty="0" smtClean="0">
                <a:latin typeface="Times New Roman"/>
                <a:cs typeface="Times New Roman"/>
              </a:rPr>
              <a:t>→</a:t>
            </a:r>
            <a:r>
              <a:rPr lang="sk-SK" sz="1800" baseline="30000" dirty="0" smtClean="0"/>
              <a:t>  </a:t>
            </a:r>
            <a:r>
              <a:rPr lang="sk-SK" sz="1800" dirty="0" smtClean="0"/>
              <a:t>2H</a:t>
            </a:r>
            <a:r>
              <a:rPr lang="sk-SK" sz="1800" baseline="-25000" dirty="0" smtClean="0"/>
              <a:t>2</a:t>
            </a:r>
            <a:r>
              <a:rPr lang="sk-SK" sz="1800" dirty="0" smtClean="0"/>
              <a:t>O      </a:t>
            </a:r>
          </a:p>
          <a:p>
            <a:pPr>
              <a:buNone/>
            </a:pPr>
            <a:r>
              <a:rPr lang="sk-SK" sz="1800" dirty="0" smtClean="0"/>
              <a:t>Celkový dej:  2H</a:t>
            </a:r>
            <a:r>
              <a:rPr lang="sk-SK" sz="1800" baseline="-25000" dirty="0" smtClean="0"/>
              <a:t>2</a:t>
            </a:r>
            <a:r>
              <a:rPr lang="sk-SK" sz="1800" dirty="0" smtClean="0"/>
              <a:t>O + O</a:t>
            </a:r>
            <a:r>
              <a:rPr lang="sk-SK" sz="1800" baseline="-25000" dirty="0" smtClean="0"/>
              <a:t>2 </a:t>
            </a:r>
            <a:r>
              <a:rPr lang="sk-SK" sz="1800" dirty="0" smtClean="0">
                <a:latin typeface="Times New Roman"/>
                <a:cs typeface="Times New Roman"/>
              </a:rPr>
              <a:t>→</a:t>
            </a:r>
            <a:r>
              <a:rPr lang="sk-SK" sz="1800" dirty="0" smtClean="0"/>
              <a:t> 2H</a:t>
            </a:r>
            <a:r>
              <a:rPr lang="sk-SK" sz="1800" baseline="-25000" dirty="0" smtClean="0"/>
              <a:t>2</a:t>
            </a:r>
            <a:r>
              <a:rPr lang="sk-SK" sz="1800" dirty="0" smtClean="0"/>
              <a:t>O</a:t>
            </a:r>
          </a:p>
          <a:p>
            <a:pPr>
              <a:buNone/>
            </a:pPr>
            <a:endParaRPr lang="sk-SK" sz="2000" dirty="0"/>
          </a:p>
        </p:txBody>
      </p:sp>
      <p:sp>
        <p:nvSpPr>
          <p:cNvPr id="3" name="Zástupný symbol dátumu 2"/>
          <p:cNvSpPr>
            <a:spLocks noGrp="1"/>
          </p:cNvSpPr>
          <p:nvPr>
            <p:ph type="dt" sz="half" idx="10"/>
          </p:nvPr>
        </p:nvSpPr>
        <p:spPr/>
        <p:txBody>
          <a:bodyPr/>
          <a:lstStyle/>
          <a:p>
            <a:fld id="{1A7C09ED-AE03-4F60-9234-3CD0F345CC69}"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pic>
        <p:nvPicPr>
          <p:cNvPr id="6" name="obrázek 12" descr="http://www.greenprojekt.sk/img/pc1.jpg"/>
          <p:cNvPicPr/>
          <p:nvPr/>
        </p:nvPicPr>
        <p:blipFill>
          <a:blip r:embed="rId2"/>
          <a:srcRect/>
          <a:stretch>
            <a:fillRect/>
          </a:stretch>
        </p:blipFill>
        <p:spPr bwMode="auto">
          <a:xfrm>
            <a:off x="1928794" y="2500306"/>
            <a:ext cx="2286000" cy="1800225"/>
          </a:xfrm>
          <a:prstGeom prst="rect">
            <a:avLst/>
          </a:prstGeom>
          <a:noFill/>
          <a:ln w="9525">
            <a:noFill/>
            <a:miter lim="800000"/>
            <a:headEnd/>
            <a:tailEnd/>
          </a:ln>
        </p:spPr>
      </p:pic>
      <p:pic>
        <p:nvPicPr>
          <p:cNvPr id="7" name="obrázek 7" descr="http://www.greenprojekt.sk/img/graf1.gif"/>
          <p:cNvPicPr/>
          <p:nvPr/>
        </p:nvPicPr>
        <p:blipFill>
          <a:blip r:embed="rId3"/>
          <a:srcRect/>
          <a:stretch>
            <a:fillRect/>
          </a:stretch>
        </p:blipFill>
        <p:spPr bwMode="auto">
          <a:xfrm>
            <a:off x="5572132" y="2214554"/>
            <a:ext cx="2552700" cy="3228975"/>
          </a:xfrm>
          <a:prstGeom prst="rect">
            <a:avLst/>
          </a:prstGeom>
          <a:noFill/>
          <a:ln w="9525">
            <a:noFill/>
            <a:miter lim="800000"/>
            <a:headEnd/>
            <a:tailEnd/>
          </a:ln>
        </p:spPr>
      </p:pic>
      <p:sp>
        <p:nvSpPr>
          <p:cNvPr id="9" name="Zástupný symbol čísla snímky 8"/>
          <p:cNvSpPr>
            <a:spLocks noGrp="1"/>
          </p:cNvSpPr>
          <p:nvPr>
            <p:ph type="sldNum" sz="quarter" idx="12"/>
          </p:nvPr>
        </p:nvSpPr>
        <p:spPr/>
        <p:txBody>
          <a:bodyPr/>
          <a:lstStyle/>
          <a:p>
            <a:fld id="{9ACA0913-D9CC-4DFB-B8F6-2F1074805894}" type="slidenum">
              <a:rPr lang="cs-CZ" smtClean="0"/>
              <a:pPr/>
              <a:t>21</a:t>
            </a:fld>
            <a:endParaRPr lang="cs-CZ" dirty="0"/>
          </a:p>
        </p:txBody>
      </p:sp>
    </p:spTree>
  </p:cSld>
  <p:clrMapOvr>
    <a:masterClrMapping/>
  </p:clrMapOvr>
  <p:transition advClick="0" advTm="7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pPr>
              <a:buNone/>
            </a:pPr>
            <a:r>
              <a:rPr lang="sk-SK" sz="3000" b="1" i="1" u="sng" dirty="0" smtClean="0">
                <a:solidFill>
                  <a:srgbClr val="92D050"/>
                </a:solidFill>
              </a:rPr>
              <a:t>Typy palivových článkov</a:t>
            </a:r>
          </a:p>
          <a:p>
            <a:pPr>
              <a:buNone/>
            </a:pPr>
            <a:r>
              <a:rPr lang="sk-SK" b="1" dirty="0" smtClean="0"/>
              <a:t>  Nízko teplotné články</a:t>
            </a:r>
            <a:endParaRPr lang="sk-SK" dirty="0" smtClean="0"/>
          </a:p>
          <a:p>
            <a:r>
              <a:rPr lang="sk-SK" sz="1800" dirty="0" smtClean="0"/>
              <a:t>prevádzková teplota je kritickým parametrom, ktorý určuje možné použitia každého typu palivového článku</a:t>
            </a:r>
          </a:p>
          <a:p>
            <a:r>
              <a:rPr lang="sk-SK" sz="1800" dirty="0" smtClean="0"/>
              <a:t>nízko teplotný palivový článok (&lt; 200 °C) má rýchlejší nábehový čas, pevnú konštrukciu a nižšiu hmotnosť oproti vysoko teplotným palivovým článkom</a:t>
            </a:r>
          </a:p>
          <a:p>
            <a:r>
              <a:rPr lang="sk-SK" sz="1800" dirty="0" smtClean="0"/>
              <a:t>nízka teplota palivového článku je závislá od drahého katalyzátora (obyčajne je zhotovený z platiny alebo iného drahého kovu), ktorý dosahuje adekvátne reakčné hodnoty, a ako palivo sa využíva čistý vodík </a:t>
            </a:r>
          </a:p>
          <a:p>
            <a:endParaRPr lang="sk-SK" dirty="0"/>
          </a:p>
        </p:txBody>
      </p:sp>
      <p:sp>
        <p:nvSpPr>
          <p:cNvPr id="3" name="Zástupný symbol dátumu 2"/>
          <p:cNvSpPr>
            <a:spLocks noGrp="1"/>
          </p:cNvSpPr>
          <p:nvPr>
            <p:ph type="dt" sz="half" idx="10"/>
          </p:nvPr>
        </p:nvSpPr>
        <p:spPr/>
        <p:txBody>
          <a:bodyPr/>
          <a:lstStyle/>
          <a:p>
            <a:fld id="{15FDB037-904A-4F5C-846F-B7353932EEEE}"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pic>
        <p:nvPicPr>
          <p:cNvPr id="6" name="obrázek 1" descr="http://www.greenprojekt.sk/img/tab9.gif"/>
          <p:cNvPicPr/>
          <p:nvPr/>
        </p:nvPicPr>
        <p:blipFill>
          <a:blip r:embed="rId2"/>
          <a:srcRect/>
          <a:stretch>
            <a:fillRect/>
          </a:stretch>
        </p:blipFill>
        <p:spPr bwMode="auto">
          <a:xfrm>
            <a:off x="2428860" y="4929198"/>
            <a:ext cx="5760720" cy="1163312"/>
          </a:xfrm>
          <a:prstGeom prst="rect">
            <a:avLst/>
          </a:prstGeom>
          <a:noFill/>
          <a:ln w="9525">
            <a:noFill/>
            <a:miter lim="800000"/>
            <a:headEnd/>
            <a:tailEnd/>
          </a:ln>
        </p:spPr>
      </p:pic>
      <p:sp>
        <p:nvSpPr>
          <p:cNvPr id="8" name="Zástupný symbol čísla snímky 7"/>
          <p:cNvSpPr>
            <a:spLocks noGrp="1"/>
          </p:cNvSpPr>
          <p:nvPr>
            <p:ph type="sldNum" sz="quarter" idx="12"/>
          </p:nvPr>
        </p:nvSpPr>
        <p:spPr/>
        <p:txBody>
          <a:bodyPr/>
          <a:lstStyle/>
          <a:p>
            <a:fld id="{9ACA0913-D9CC-4DFB-B8F6-2F1074805894}" type="slidenum">
              <a:rPr lang="cs-CZ" smtClean="0"/>
              <a:pPr/>
              <a:t>22</a:t>
            </a:fld>
            <a:endParaRPr lang="cs-CZ" dirty="0"/>
          </a:p>
        </p:txBody>
      </p:sp>
    </p:spTree>
  </p:cSld>
  <p:clrMapOvr>
    <a:masterClrMapping/>
  </p:clrMapOvr>
  <p:transition advClick="0" advTm="7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pPr>
              <a:buNone/>
            </a:pPr>
            <a:r>
              <a:rPr lang="sk-SK" b="1" dirty="0" smtClean="0"/>
              <a:t> Vysoko teplotné články</a:t>
            </a:r>
            <a:endParaRPr lang="sk-SK" dirty="0" smtClean="0"/>
          </a:p>
          <a:p>
            <a:r>
              <a:rPr lang="sk-SK" sz="2000" dirty="0" smtClean="0"/>
              <a:t>sú oveľa účinnejšie než nízko teplotné palivové články v procese výroby elektrickej energie</a:t>
            </a:r>
          </a:p>
          <a:p>
            <a:r>
              <a:rPr lang="sk-SK" sz="2000" dirty="0" smtClean="0"/>
              <a:t>napriek tomu, vysoká teplota palivového článku si vyžaduje relatívne dlhý ohrievací proces, skôr ako vyrobí elektrickú energiu</a:t>
            </a:r>
          </a:p>
          <a:p>
            <a:r>
              <a:rPr lang="sk-SK" sz="2000" dirty="0" smtClean="0"/>
              <a:t>nevyžadujú si zmenu vysokej prevádzkovej teploty palivového článku, nakoľko možno zemný plyn nahradiť vodíkom</a:t>
            </a:r>
          </a:p>
          <a:p>
            <a:r>
              <a:rPr lang="sk-SK" sz="2000" dirty="0" smtClean="0"/>
              <a:t>poskytujú vysoko teplotné odpadové teplo, ktoré zvyšuje ich účinnosť</a:t>
            </a:r>
          </a:p>
          <a:p>
            <a:endParaRPr lang="sk-SK" dirty="0"/>
          </a:p>
        </p:txBody>
      </p:sp>
      <p:sp>
        <p:nvSpPr>
          <p:cNvPr id="3" name="Zástupný symbol dátumu 2"/>
          <p:cNvSpPr>
            <a:spLocks noGrp="1"/>
          </p:cNvSpPr>
          <p:nvPr>
            <p:ph type="dt" sz="half" idx="10"/>
          </p:nvPr>
        </p:nvSpPr>
        <p:spPr/>
        <p:txBody>
          <a:bodyPr/>
          <a:lstStyle/>
          <a:p>
            <a:fld id="{97F3907E-12E4-466B-A834-0EA3C83505F1}"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pic>
        <p:nvPicPr>
          <p:cNvPr id="7" name="obrázek 4" descr="http://www.greenprojekt.sk/img/tab10.gif"/>
          <p:cNvPicPr/>
          <p:nvPr/>
        </p:nvPicPr>
        <p:blipFill>
          <a:blip r:embed="rId2"/>
          <a:srcRect/>
          <a:stretch>
            <a:fillRect/>
          </a:stretch>
        </p:blipFill>
        <p:spPr bwMode="auto">
          <a:xfrm>
            <a:off x="2285984" y="5000636"/>
            <a:ext cx="5724525" cy="685800"/>
          </a:xfrm>
          <a:prstGeom prst="rect">
            <a:avLst/>
          </a:prstGeom>
          <a:noFill/>
          <a:ln w="9525">
            <a:noFill/>
            <a:miter lim="800000"/>
            <a:headEnd/>
            <a:tailEnd/>
          </a:ln>
        </p:spPr>
      </p:pic>
      <p:sp>
        <p:nvSpPr>
          <p:cNvPr id="9" name="Zástupný symbol čísla snímky 8"/>
          <p:cNvSpPr>
            <a:spLocks noGrp="1"/>
          </p:cNvSpPr>
          <p:nvPr>
            <p:ph type="sldNum" sz="quarter" idx="12"/>
          </p:nvPr>
        </p:nvSpPr>
        <p:spPr/>
        <p:txBody>
          <a:bodyPr/>
          <a:lstStyle/>
          <a:p>
            <a:fld id="{9ACA0913-D9CC-4DFB-B8F6-2F1074805894}" type="slidenum">
              <a:rPr lang="cs-CZ" smtClean="0"/>
              <a:pPr/>
              <a:t>23</a:t>
            </a:fld>
            <a:endParaRPr lang="cs-CZ" dirty="0"/>
          </a:p>
        </p:txBody>
      </p:sp>
    </p:spTree>
  </p:cSld>
  <p:clrMapOvr>
    <a:masterClrMapping/>
  </p:clrMapOvr>
  <p:transition advClick="0" advTm="7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92500" lnSpcReduction="10000"/>
          </a:bodyPr>
          <a:lstStyle/>
          <a:p>
            <a:pPr>
              <a:buNone/>
            </a:pPr>
            <a:r>
              <a:rPr lang="sk-SK" sz="3000" b="1" i="1" u="sng" dirty="0" smtClean="0">
                <a:solidFill>
                  <a:srgbClr val="FFC000"/>
                </a:solidFill>
              </a:rPr>
              <a:t>Výhody:</a:t>
            </a:r>
          </a:p>
          <a:p>
            <a:pPr lvl="0"/>
            <a:r>
              <a:rPr lang="sk-SK" sz="2600" dirty="0" smtClean="0">
                <a:latin typeface="Arial" pitchFamily="34" charset="0"/>
                <a:cs typeface="Arial" pitchFamily="34" charset="0"/>
              </a:rPr>
              <a:t>nepotrebujú konvenčné palivá ako nafta a zemný plyn, čo eliminuje ekonomickú závislosť od politicky nestabilných krajín</a:t>
            </a:r>
          </a:p>
          <a:p>
            <a:pPr lvl="0"/>
            <a:r>
              <a:rPr lang="sk-SK" sz="2600" dirty="0" smtClean="0">
                <a:latin typeface="Arial" pitchFamily="34" charset="0"/>
                <a:cs typeface="Arial" pitchFamily="34" charset="0"/>
              </a:rPr>
              <a:t>vodík je možné produkovať všade, kde je voda a elektrina, teda produkcia takéhoto paliva by mohla byť decentralizovaná</a:t>
            </a:r>
          </a:p>
          <a:p>
            <a:pPr lvl="0"/>
            <a:r>
              <a:rPr lang="sk-SK" sz="2600" dirty="0" smtClean="0">
                <a:latin typeface="Arial" pitchFamily="34" charset="0"/>
                <a:cs typeface="Arial" pitchFamily="34" charset="0"/>
              </a:rPr>
              <a:t>údržba a opravy sú minimálne, lebo neobsahujú žiadne pohyblivé časti</a:t>
            </a:r>
          </a:p>
          <a:p>
            <a:pPr lvl="0"/>
            <a:r>
              <a:rPr lang="sk-SK" sz="2600" dirty="0" smtClean="0">
                <a:latin typeface="Arial" pitchFamily="34" charset="0"/>
                <a:cs typeface="Arial" pitchFamily="34" charset="0"/>
              </a:rPr>
              <a:t>masové rozšírenie by prispelo k zníženiu znečisťovania atmosféry plynmi, ktoré unikajú do ovzdušia pri spaľovaní fosílnych palív v elektrárňach a automobiloch</a:t>
            </a:r>
          </a:p>
          <a:p>
            <a:endParaRPr lang="sk-SK" dirty="0"/>
          </a:p>
        </p:txBody>
      </p:sp>
      <p:sp>
        <p:nvSpPr>
          <p:cNvPr id="3" name="Zástupný symbol dátumu 2"/>
          <p:cNvSpPr>
            <a:spLocks noGrp="1"/>
          </p:cNvSpPr>
          <p:nvPr>
            <p:ph type="dt" sz="half" idx="10"/>
          </p:nvPr>
        </p:nvSpPr>
        <p:spPr/>
        <p:txBody>
          <a:bodyPr/>
          <a:lstStyle/>
          <a:p>
            <a:fld id="{0F2E16F0-23A6-4F14-AEAB-1A4C7BC16D8D}"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24</a:t>
            </a:fld>
            <a:endParaRPr lang="cs-CZ" dirty="0"/>
          </a:p>
        </p:txBody>
      </p:sp>
    </p:spTree>
  </p:cSld>
  <p:clrMapOvr>
    <a:masterClrMapping/>
  </p:clrMapOvr>
  <p:transition advClick="0" advTm="7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62500" lnSpcReduction="20000"/>
          </a:bodyPr>
          <a:lstStyle/>
          <a:p>
            <a:r>
              <a:rPr lang="sk-SK" sz="2900" b="1" i="1" u="sng" dirty="0" smtClean="0">
                <a:solidFill>
                  <a:srgbClr val="92D050"/>
                </a:solidFill>
              </a:rPr>
              <a:t>Konštrukcia PEM palivového článku:</a:t>
            </a:r>
          </a:p>
          <a:p>
            <a:r>
              <a:rPr lang="sk-SK" sz="2900" dirty="0" smtClean="0">
                <a:latin typeface="Arial" pitchFamily="34" charset="0"/>
                <a:cs typeface="Arial" pitchFamily="34" charset="0"/>
              </a:rPr>
              <a:t>Bipolárne dosky tvoria hlavný reťazec vodíkového palivového článku energetického zásobníka, vodivého prúdu medzi článkami, umožňujú vedenie vody a tepla cez článok a poskytujú kanálikom reakčné plyny, menovite vodík a kyslík</a:t>
            </a:r>
          </a:p>
          <a:p>
            <a:r>
              <a:rPr lang="sk-SK" sz="2900" dirty="0" smtClean="0">
                <a:latin typeface="Arial" pitchFamily="34" charset="0"/>
                <a:cs typeface="Arial" pitchFamily="34" charset="0"/>
              </a:rPr>
              <a:t>štandardným materiálom pre bipolárne dosky PEM palivového článku je grafit a grafitové kompozity</a:t>
            </a:r>
          </a:p>
          <a:p>
            <a:r>
              <a:rPr lang="sk-SK" sz="2900" dirty="0" smtClean="0">
                <a:latin typeface="Arial" pitchFamily="34" charset="0"/>
                <a:cs typeface="Arial" pitchFamily="34" charset="0"/>
              </a:rPr>
              <a:t>elektróda v PEM článku pozostáva z dvoch podstatných častí: plynovo difúznej vrstvy a samotnej elektródy</a:t>
            </a:r>
          </a:p>
          <a:p>
            <a:r>
              <a:rPr lang="sk-SK" sz="2900" dirty="0" smtClean="0">
                <a:latin typeface="Arial" pitchFamily="34" charset="0"/>
                <a:cs typeface="Arial" pitchFamily="34" charset="0"/>
              </a:rPr>
              <a:t>elektróda je tvorená latkou z uhlíka s hydrofóbnym povlakom. V mieste elektrochemickej reakcie musia byť elektródy katalytické</a:t>
            </a:r>
          </a:p>
          <a:p>
            <a:r>
              <a:rPr lang="sk-SK" sz="2900" dirty="0" smtClean="0">
                <a:latin typeface="Arial" pitchFamily="34" charset="0"/>
                <a:cs typeface="Arial" pitchFamily="34" charset="0"/>
              </a:rPr>
              <a:t>najlepším katalyzátorom je platina, je označená aj ako najlepší katalyzátor pre obidve reakcie kyslíkovo - oxidačné a kyslíkovo – redukčné</a:t>
            </a:r>
          </a:p>
          <a:p>
            <a:r>
              <a:rPr lang="sk-SK" sz="2900" dirty="0" smtClean="0">
                <a:latin typeface="Arial" pitchFamily="34" charset="0"/>
                <a:cs typeface="Arial" pitchFamily="34" charset="0"/>
              </a:rPr>
              <a:t>podstatným problémom je vysoký obsah platiny (4mg/cm2),vzhľadom na jej cenu a preto v súčasnosti prebiehajú pokusy o zníženie (0,2 mg/cm2) množstva platiny pri zvýšení výkonu</a:t>
            </a:r>
          </a:p>
          <a:p>
            <a:endParaRPr lang="sk-SK" dirty="0"/>
          </a:p>
        </p:txBody>
      </p:sp>
      <p:sp>
        <p:nvSpPr>
          <p:cNvPr id="3" name="Zástupný symbol dátumu 2"/>
          <p:cNvSpPr>
            <a:spLocks noGrp="1"/>
          </p:cNvSpPr>
          <p:nvPr>
            <p:ph type="dt" sz="half" idx="10"/>
          </p:nvPr>
        </p:nvSpPr>
        <p:spPr/>
        <p:txBody>
          <a:bodyPr/>
          <a:lstStyle/>
          <a:p>
            <a:fld id="{63B5DFD6-7865-44A9-88A7-E29FC782F256}"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cs-CZ" dirty="0" smtClean="0"/>
              <a:t>Výskumný tím pána Nováka</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25</a:t>
            </a:fld>
            <a:endParaRPr lang="cs-CZ" dirty="0"/>
          </a:p>
        </p:txBody>
      </p:sp>
    </p:spTree>
  </p:cSld>
  <p:clrMapOvr>
    <a:masterClrMapping/>
  </p:clrMapOvr>
  <p:transition advClick="0" advTm="7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000100" y="1714488"/>
            <a:ext cx="7772400" cy="1829761"/>
          </a:xfrm>
        </p:spPr>
        <p:txBody>
          <a:bodyPr/>
          <a:lstStyle/>
          <a:p>
            <a:r>
              <a:rPr lang="sk-SK" dirty="0" smtClean="0"/>
              <a:t>Autobus na vodík</a:t>
            </a:r>
            <a:endParaRPr lang="sk-SK" dirty="0"/>
          </a:p>
        </p:txBody>
      </p:sp>
      <p:sp>
        <p:nvSpPr>
          <p:cNvPr id="3" name="Podnadpis 2"/>
          <p:cNvSpPr>
            <a:spLocks noGrp="1"/>
          </p:cNvSpPr>
          <p:nvPr>
            <p:ph type="subTitle" idx="1"/>
          </p:nvPr>
        </p:nvSpPr>
        <p:spPr>
          <a:xfrm>
            <a:off x="928662" y="3571876"/>
            <a:ext cx="7772400" cy="1199704"/>
          </a:xfrm>
        </p:spPr>
        <p:txBody>
          <a:bodyPr/>
          <a:lstStyle/>
          <a:p>
            <a:r>
              <a:rPr lang="sk-SK" dirty="0" smtClean="0"/>
              <a:t>Výskumný tím pani Zelenej</a:t>
            </a:r>
            <a:endParaRPr lang="sk-SK" dirty="0"/>
          </a:p>
        </p:txBody>
      </p:sp>
    </p:spTree>
  </p:cSld>
  <p:clrMapOvr>
    <a:masterClrMapping/>
  </p:clrMapOvr>
  <p:transition advClick="0" advTm="7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sk-SK" dirty="0" smtClean="0"/>
              <a:t>Autobus poháňaný vodíkom</a:t>
            </a:r>
            <a:endParaRPr lang="sk-SK" dirty="0"/>
          </a:p>
        </p:txBody>
      </p:sp>
      <p:sp>
        <p:nvSpPr>
          <p:cNvPr id="5" name="Zástupný symbol obsahu 4"/>
          <p:cNvSpPr>
            <a:spLocks noGrp="1"/>
          </p:cNvSpPr>
          <p:nvPr>
            <p:ph idx="1"/>
          </p:nvPr>
        </p:nvSpPr>
        <p:spPr/>
        <p:txBody>
          <a:bodyPr>
            <a:normAutofit fontScale="85000" lnSpcReduction="20000"/>
          </a:bodyPr>
          <a:lstStyle/>
          <a:p>
            <a:pPr>
              <a:buNone/>
            </a:pPr>
            <a:r>
              <a:rPr lang="sk-SK" sz="2800" b="1" i="1" u="sng" dirty="0" smtClean="0">
                <a:solidFill>
                  <a:srgbClr val="FFC000"/>
                </a:solidFill>
              </a:rPr>
              <a:t>Globálne otepľovanie</a:t>
            </a:r>
          </a:p>
          <a:p>
            <a:r>
              <a:rPr lang="sk-SK" dirty="0" smtClean="0">
                <a:latin typeface="Arial" pitchFamily="34" charset="0"/>
                <a:cs typeface="Arial" pitchFamily="34" charset="0"/>
              </a:rPr>
              <a:t>o globálnom otepľovaní hovoríme, keď sa priemerná teplota oceánov a atmosféry počas viacerých rokov zvýši v mierke celej planéty</a:t>
            </a:r>
          </a:p>
          <a:p>
            <a:r>
              <a:rPr lang="sk-SK" dirty="0" smtClean="0">
                <a:latin typeface="Arial" pitchFamily="34" charset="0"/>
                <a:cs typeface="Arial" pitchFamily="34" charset="0"/>
              </a:rPr>
              <a:t>vo všeobecnom význame sa tento termín používa na klimatické zmeny pozorované na konci 20. storočia</a:t>
            </a:r>
          </a:p>
          <a:p>
            <a:r>
              <a:rPr lang="sk-SK" dirty="0" smtClean="0">
                <a:latin typeface="Arial" pitchFamily="34" charset="0"/>
                <a:cs typeface="Arial" pitchFamily="34" charset="0"/>
              </a:rPr>
              <a:t>hoci diskusie ohľadom globálneho otepľovania sa často sústreďujú najmä na teplotu, klimatické zmeny môžu priniesť aj zmeny iných geografických prvkov, zahŕňajúc zvýšenie hladiny morí, extrémne zrážky a iné</a:t>
            </a:r>
          </a:p>
          <a:p>
            <a:r>
              <a:rPr lang="sk-SK" dirty="0" smtClean="0">
                <a:latin typeface="Arial" pitchFamily="34" charset="0"/>
                <a:cs typeface="Arial" pitchFamily="34" charset="0"/>
              </a:rPr>
              <a:t>tieto zmeny môžu spustiť rôzne ničivé javy, ako potopy, suchá, veľké horúčavy a zníženie poľnohospodárskych výnosov, ale aj extrémne okolnosti spôsobujúce masové vyhladenie populácie</a:t>
            </a:r>
            <a:endParaRPr lang="sk-SK" dirty="0">
              <a:latin typeface="Arial" pitchFamily="34" charset="0"/>
              <a:cs typeface="Arial" pitchFamily="34" charset="0"/>
            </a:endParaRPr>
          </a:p>
        </p:txBody>
      </p:sp>
      <p:sp>
        <p:nvSpPr>
          <p:cNvPr id="6" name="Zástupný symbol dátumu 5"/>
          <p:cNvSpPr>
            <a:spLocks noGrp="1"/>
          </p:cNvSpPr>
          <p:nvPr>
            <p:ph type="dt" sz="half" idx="10"/>
          </p:nvPr>
        </p:nvSpPr>
        <p:spPr/>
        <p:txBody>
          <a:bodyPr/>
          <a:lstStyle/>
          <a:p>
            <a:fld id="{44B96EB2-334A-4F91-B5BE-013069B2D068}" type="datetime1">
              <a:rPr lang="cs-CZ" smtClean="0"/>
              <a:pPr/>
              <a:t>25.6.2009</a:t>
            </a:fld>
            <a:endParaRPr lang="cs-CZ" dirty="0"/>
          </a:p>
        </p:txBody>
      </p:sp>
      <p:sp>
        <p:nvSpPr>
          <p:cNvPr id="7" name="Zástupný symbol päty 6"/>
          <p:cNvSpPr>
            <a:spLocks noGrp="1"/>
          </p:cNvSpPr>
          <p:nvPr>
            <p:ph type="ftr" sz="quarter" idx="11"/>
          </p:nvPr>
        </p:nvSpPr>
        <p:spPr/>
        <p:txBody>
          <a:bodyPr/>
          <a:lstStyle/>
          <a:p>
            <a:r>
              <a:rPr lang="sk-SK" dirty="0" smtClean="0"/>
              <a:t>Výskumný tím pani Zelenej</a:t>
            </a:r>
            <a:endParaRPr lang="sk-SK" dirty="0"/>
          </a:p>
        </p:txBody>
      </p:sp>
      <p:sp>
        <p:nvSpPr>
          <p:cNvPr id="9" name="Zástupný symbol čísla snímky 8"/>
          <p:cNvSpPr>
            <a:spLocks noGrp="1"/>
          </p:cNvSpPr>
          <p:nvPr>
            <p:ph type="sldNum" sz="quarter" idx="12"/>
          </p:nvPr>
        </p:nvSpPr>
        <p:spPr/>
        <p:txBody>
          <a:bodyPr/>
          <a:lstStyle/>
          <a:p>
            <a:fld id="{9ACA0913-D9CC-4DFB-B8F6-2F1074805894}" type="slidenum">
              <a:rPr lang="cs-CZ" smtClean="0"/>
              <a:pPr/>
              <a:t>27</a:t>
            </a:fld>
            <a:endParaRPr lang="cs-CZ" dirty="0"/>
          </a:p>
        </p:txBody>
      </p:sp>
    </p:spTree>
  </p:cSld>
  <p:clrMapOvr>
    <a:masterClrMapping/>
  </p:clrMapOvr>
  <p:transition advClick="0" advTm="7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Autobus poháňaný vodíkom</a:t>
            </a:r>
            <a:endParaRPr lang="sk-SK" dirty="0"/>
          </a:p>
        </p:txBody>
      </p:sp>
      <p:sp>
        <p:nvSpPr>
          <p:cNvPr id="3" name="Zástupný symbol obsahu 2"/>
          <p:cNvSpPr>
            <a:spLocks noGrp="1"/>
          </p:cNvSpPr>
          <p:nvPr>
            <p:ph idx="1"/>
          </p:nvPr>
        </p:nvSpPr>
        <p:spPr/>
        <p:txBody>
          <a:bodyPr>
            <a:normAutofit/>
          </a:bodyPr>
          <a:lstStyle/>
          <a:p>
            <a:pPr>
              <a:buNone/>
            </a:pPr>
            <a:r>
              <a:rPr lang="sk-SK" sz="2400" b="1" i="1" u="sng" dirty="0" smtClean="0">
                <a:solidFill>
                  <a:srgbClr val="92D050"/>
                </a:solidFill>
              </a:rPr>
              <a:t>Skleníkový efekt</a:t>
            </a:r>
          </a:p>
          <a:p>
            <a:r>
              <a:rPr lang="sk-SK" dirty="0" smtClean="0"/>
              <a:t>Hlavné prírodné skleníkové plyny - vodná para, oxid uhličitý (CO2), metán (CH4) a oxid dusný (N2O), ktoré sa spolu na zložení atmosféry podieľajú menej než percentom</a:t>
            </a:r>
          </a:p>
          <a:p>
            <a:r>
              <a:rPr lang="sk-SK" dirty="0" smtClean="0"/>
              <a:t>umelé látky spôsobujúce skleníkový efekt -  hydrogenované fluorovodíky (HFC), halogenované uhľovodíky (freóny, CFC), polyfluorovodíky (PFC) a fluorid sírový (SF6)</a:t>
            </a:r>
          </a:p>
          <a:p>
            <a:endParaRPr lang="sk-SK" dirty="0"/>
          </a:p>
        </p:txBody>
      </p:sp>
      <p:sp>
        <p:nvSpPr>
          <p:cNvPr id="4" name="Zástupný symbol dátumu 3"/>
          <p:cNvSpPr>
            <a:spLocks noGrp="1"/>
          </p:cNvSpPr>
          <p:nvPr>
            <p:ph type="dt" sz="half" idx="10"/>
          </p:nvPr>
        </p:nvSpPr>
        <p:spPr/>
        <p:txBody>
          <a:bodyPr/>
          <a:lstStyle/>
          <a:p>
            <a:fld id="{3B27F498-945A-49A2-A07D-FB3FCB6F5B8B}" type="datetime1">
              <a:rPr lang="cs-CZ" smtClean="0"/>
              <a:pPr/>
              <a:t>25.6.2009</a:t>
            </a:fld>
            <a:endParaRPr lang="cs-CZ" dirty="0"/>
          </a:p>
        </p:txBody>
      </p:sp>
      <p:sp>
        <p:nvSpPr>
          <p:cNvPr id="5" name="Zástupný symbol päty 4"/>
          <p:cNvSpPr>
            <a:spLocks noGrp="1"/>
          </p:cNvSpPr>
          <p:nvPr>
            <p:ph type="ftr" sz="quarter" idx="11"/>
          </p:nvPr>
        </p:nvSpPr>
        <p:spPr/>
        <p:txBody>
          <a:bodyPr/>
          <a:lstStyle/>
          <a:p>
            <a:r>
              <a:rPr lang="sk-SK" dirty="0" smtClean="0"/>
              <a:t>Výskumný tím pani Zelenej</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28</a:t>
            </a:fld>
            <a:endParaRPr lang="cs-CZ" dirty="0"/>
          </a:p>
        </p:txBody>
      </p:sp>
    </p:spTree>
  </p:cSld>
  <p:clrMapOvr>
    <a:masterClrMapping/>
  </p:clrMapOvr>
  <p:transition advClick="0" advTm="7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lnSpcReduction="10000"/>
          </a:bodyPr>
          <a:lstStyle/>
          <a:p>
            <a:r>
              <a:rPr lang="sk-SK" dirty="0" smtClean="0"/>
              <a:t>Prečo sa nazýva ozónová vrstva atmosféry ochranou života?</a:t>
            </a:r>
          </a:p>
          <a:p>
            <a:pPr lvl="1">
              <a:buFont typeface="Courier New" pitchFamily="49" charset="0"/>
              <a:buChar char="o"/>
            </a:pPr>
            <a:r>
              <a:rPr lang="sk-SK" sz="2000" dirty="0" smtClean="0"/>
              <a:t>Keby UV lúče prešli na zemský povrch bez straty energie v ozónovej vrstve, boli by mimoriadne nebezpečné pre pozemské organizmy, pretože vysoká energia fotónov spôsobuje vznik rôznych typov rakovinových nádorov kože a poškodenia zraku.</a:t>
            </a:r>
          </a:p>
          <a:p>
            <a:pPr lvl="1">
              <a:buNone/>
            </a:pPr>
            <a:endParaRPr lang="sk-SK" sz="2000" dirty="0" smtClean="0"/>
          </a:p>
          <a:p>
            <a:pPr lvl="1">
              <a:buNone/>
            </a:pPr>
            <a:endParaRPr lang="sk-SK" sz="2000" dirty="0" smtClean="0"/>
          </a:p>
          <a:p>
            <a:r>
              <a:rPr lang="sk-SK" dirty="0" smtClean="0"/>
              <a:t>Čo ohrozuje ozónovú vrstvu?</a:t>
            </a:r>
          </a:p>
          <a:p>
            <a:pPr lvl="1">
              <a:buFont typeface="Courier New" pitchFamily="49" charset="0"/>
              <a:buChar char="o"/>
            </a:pPr>
            <a:r>
              <a:rPr lang="sk-SK" sz="2000" dirty="0" smtClean="0"/>
              <a:t>Prítomnosť organických halogénových zlúčenín alebo samotných halogénov fluóru, chlóru a brómu blokuje reakcie vedúce ku vzniku ozónu, pretože halogénové atómy prednostne reagujú s kyslíkom  a s molekulami ozónu.</a:t>
            </a:r>
          </a:p>
          <a:p>
            <a:endParaRPr lang="sk-SK" dirty="0"/>
          </a:p>
        </p:txBody>
      </p:sp>
      <p:sp>
        <p:nvSpPr>
          <p:cNvPr id="3" name="Zástupný symbol dátumu 2"/>
          <p:cNvSpPr>
            <a:spLocks noGrp="1"/>
          </p:cNvSpPr>
          <p:nvPr>
            <p:ph type="dt" sz="half" idx="10"/>
          </p:nvPr>
        </p:nvSpPr>
        <p:spPr/>
        <p:txBody>
          <a:bodyPr/>
          <a:lstStyle/>
          <a:p>
            <a:fld id="{4D946440-E1E0-4AC9-884C-2F14D68EB7F8}" type="datetime1">
              <a:rPr lang="cs-CZ" smtClean="0"/>
              <a:pPr/>
              <a:t>25.6.2009</a:t>
            </a:fld>
            <a:endParaRPr lang="cs-CZ" dirty="0"/>
          </a:p>
        </p:txBody>
      </p:sp>
      <p:sp>
        <p:nvSpPr>
          <p:cNvPr id="4" name="Zástupný symbol päty 3"/>
          <p:cNvSpPr>
            <a:spLocks noGrp="1"/>
          </p:cNvSpPr>
          <p:nvPr>
            <p:ph type="ftr" sz="quarter" idx="11"/>
          </p:nvPr>
        </p:nvSpPr>
        <p:spPr/>
        <p:txBody>
          <a:bodyPr/>
          <a:lstStyle/>
          <a:p>
            <a:r>
              <a:rPr lang="sk-SK" dirty="0" smtClean="0"/>
              <a:t>Výskumný tím pani Zelenej</a:t>
            </a:r>
            <a:endParaRPr lang="sk-SK"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29</a:t>
            </a:fld>
            <a:endParaRPr lang="cs-CZ" dirty="0"/>
          </a:p>
        </p:txBody>
      </p:sp>
    </p:spTree>
  </p:cSld>
  <p:clrMapOvr>
    <a:masterClrMapping/>
  </p:clrMapOvr>
  <p:transition advClick="0" advTm="7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sk-SK" dirty="0" smtClean="0"/>
              <a:t>Autobus na vodík</a:t>
            </a:r>
            <a:endParaRPr lang="cs-CZ" dirty="0"/>
          </a:p>
        </p:txBody>
      </p:sp>
      <p:sp>
        <p:nvSpPr>
          <p:cNvPr id="3" name="Podnadpis 2"/>
          <p:cNvSpPr>
            <a:spLocks noGrp="1"/>
          </p:cNvSpPr>
          <p:nvPr>
            <p:ph type="subTitle" idx="1"/>
          </p:nvPr>
        </p:nvSpPr>
        <p:spPr/>
        <p:txBody>
          <a:bodyPr/>
          <a:lstStyle/>
          <a:p>
            <a:r>
              <a:rPr lang="sk-SK" dirty="0" smtClean="0"/>
              <a:t>Výskumný tím pani Ružovej</a:t>
            </a:r>
            <a:endParaRPr lang="sk-SK" dirty="0"/>
          </a:p>
        </p:txBody>
      </p:sp>
    </p:spTree>
  </p:cSld>
  <p:clrMapOvr>
    <a:masterClrMapping/>
  </p:clrMapOvr>
  <p:transition advClick="0" advTm="7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Autobus poháňaný vodíkom</a:t>
            </a:r>
            <a:endParaRPr lang="sk-SK" dirty="0"/>
          </a:p>
        </p:txBody>
      </p:sp>
      <p:sp>
        <p:nvSpPr>
          <p:cNvPr id="3" name="Zástupný symbol obsahu 2"/>
          <p:cNvSpPr>
            <a:spLocks noGrp="1"/>
          </p:cNvSpPr>
          <p:nvPr>
            <p:ph idx="1"/>
          </p:nvPr>
        </p:nvSpPr>
        <p:spPr>
          <a:xfrm>
            <a:off x="500034" y="1142984"/>
            <a:ext cx="8229600" cy="5500726"/>
          </a:xfrm>
        </p:spPr>
        <p:txBody>
          <a:bodyPr>
            <a:normAutofit fontScale="92500" lnSpcReduction="20000"/>
          </a:bodyPr>
          <a:lstStyle/>
          <a:p>
            <a:r>
              <a:rPr lang="sk-SK" sz="2200" b="1" i="1" u="sng" dirty="0" smtClean="0">
                <a:solidFill>
                  <a:srgbClr val="FFC000"/>
                </a:solidFill>
              </a:rPr>
              <a:t>Oxid uhličitý</a:t>
            </a:r>
          </a:p>
          <a:p>
            <a:r>
              <a:rPr lang="sk-SK" sz="2200" dirty="0" smtClean="0"/>
              <a:t>VZNIK: </a:t>
            </a:r>
          </a:p>
          <a:p>
            <a:pPr lvl="1">
              <a:buFont typeface="Courier New" pitchFamily="49" charset="0"/>
              <a:buChar char="o"/>
            </a:pPr>
            <a:r>
              <a:rPr lang="sk-SK" sz="1800" dirty="0" smtClean="0"/>
              <a:t>reakciou uhlíka s kyslíkom (spaľovaním):                              	     </a:t>
            </a:r>
          </a:p>
          <a:p>
            <a:pPr lvl="1">
              <a:buNone/>
            </a:pPr>
            <a:r>
              <a:rPr lang="sk-SK" sz="1800" dirty="0"/>
              <a:t> </a:t>
            </a:r>
            <a:r>
              <a:rPr lang="sk-SK" sz="1800" dirty="0" smtClean="0"/>
              <a:t>     C + O₂ → CO₂ </a:t>
            </a:r>
          </a:p>
          <a:p>
            <a:pPr lvl="1">
              <a:buFont typeface="Courier New" pitchFamily="49" charset="0"/>
              <a:buChar char="o"/>
            </a:pPr>
            <a:r>
              <a:rPr lang="sk-SK" sz="1800" dirty="0" smtClean="0"/>
              <a:t>horením oxidu uhoľnatého (napr. svietiplynu):        	       	        </a:t>
            </a:r>
          </a:p>
          <a:p>
            <a:pPr lvl="1">
              <a:buNone/>
            </a:pPr>
            <a:r>
              <a:rPr lang="sk-SK" sz="1800" dirty="0" smtClean="0"/>
              <a:t>      2 CO + O₂ → 2 CO₂ </a:t>
            </a:r>
          </a:p>
          <a:p>
            <a:pPr lvl="1">
              <a:buFont typeface="Courier New" pitchFamily="49" charset="0"/>
              <a:buChar char="o"/>
            </a:pPr>
            <a:r>
              <a:rPr lang="sk-SK" sz="1800" dirty="0" smtClean="0"/>
              <a:t>horením organických látok, napr. metánu:       		 	        CH₄ + 2 O₂ → CO₂ + 2 H₂O</a:t>
            </a:r>
          </a:p>
          <a:p>
            <a:pPr lvl="1">
              <a:buFont typeface="Courier New" pitchFamily="49" charset="0"/>
              <a:buChar char="o"/>
            </a:pPr>
            <a:r>
              <a:rPr lang="sk-SK" sz="1800" dirty="0" smtClean="0"/>
              <a:t>Priemyselne sa vyrába tepelným rozkladom (žíhaním) vápenca (uhličitanu vápenatého):     		            </a:t>
            </a:r>
          </a:p>
          <a:p>
            <a:pPr lvl="1">
              <a:buNone/>
            </a:pPr>
            <a:r>
              <a:rPr lang="sk-SK" sz="1800" dirty="0" smtClean="0"/>
              <a:t>      CaCO₃ → CaO + CO₂ </a:t>
            </a:r>
          </a:p>
          <a:p>
            <a:pPr lvl="1">
              <a:buFont typeface="Courier New" pitchFamily="49" charset="0"/>
              <a:buChar char="o"/>
            </a:pPr>
            <a:r>
              <a:rPr lang="sk-SK" sz="1800" dirty="0" smtClean="0"/>
              <a:t>V laboratóriu reakciou uhličitanov, predovšetkým uhličitanu vápenatého so silnými kyselinami:</a:t>
            </a:r>
            <a:r>
              <a:rPr lang="sk-SK" sz="1800" dirty="0"/>
              <a:t> </a:t>
            </a:r>
            <a:r>
              <a:rPr lang="sk-SK" sz="1800" dirty="0" smtClean="0"/>
              <a:t>               </a:t>
            </a:r>
          </a:p>
          <a:p>
            <a:pPr lvl="1">
              <a:buNone/>
            </a:pPr>
            <a:r>
              <a:rPr lang="sk-SK" sz="1800" dirty="0"/>
              <a:t> </a:t>
            </a:r>
            <a:r>
              <a:rPr lang="sk-SK" sz="1800" dirty="0" smtClean="0"/>
              <a:t>     CaCO₃ + 2 HCl → CO₂ + CaCl₂ + H₂O</a:t>
            </a:r>
          </a:p>
          <a:p>
            <a:r>
              <a:rPr lang="sk-SK" sz="2200" dirty="0" smtClean="0"/>
              <a:t>VLASTNOSTI: </a:t>
            </a:r>
          </a:p>
          <a:p>
            <a:pPr lvl="1">
              <a:buFont typeface="Courier New" pitchFamily="49" charset="0"/>
              <a:buChar char="o"/>
            </a:pPr>
            <a:r>
              <a:rPr lang="sk-SK" sz="1800" dirty="0" smtClean="0"/>
              <a:t>Je bezfarebný, nehorľavý, málo reaktívny, ťažší než vzduch</a:t>
            </a:r>
          </a:p>
          <a:p>
            <a:pPr lvl="1">
              <a:buFont typeface="Courier New" pitchFamily="49" charset="0"/>
              <a:buChar char="o"/>
            </a:pPr>
            <a:r>
              <a:rPr lang="sk-SK" sz="1800" dirty="0" smtClean="0"/>
              <a:t>Pri ochladení pod -80 °C mení plynný oxid uhličitý svoje skupenstvo priamo na pevné (desublimuje) za vzniku bezfarebnej tuhej látky nazývanej suchý ľad</a:t>
            </a:r>
          </a:p>
          <a:p>
            <a:pPr lvl="1">
              <a:buFont typeface="Courier New" pitchFamily="49" charset="0"/>
              <a:buChar char="o"/>
            </a:pPr>
            <a:r>
              <a:rPr lang="sk-SK" sz="1800" dirty="0" smtClean="0"/>
              <a:t>Oxid uhličitý je nedýchateľný a vo vyšších koncentráciách môže spôsobiť stratu vedomia a smrť</a:t>
            </a:r>
          </a:p>
          <a:p>
            <a:endParaRPr lang="sk-SK" dirty="0" smtClean="0"/>
          </a:p>
          <a:p>
            <a:pPr lvl="1">
              <a:buFont typeface="Courier New" pitchFamily="49" charset="0"/>
              <a:buChar char="o"/>
            </a:pPr>
            <a:endParaRPr lang="sk-SK" dirty="0" smtClean="0"/>
          </a:p>
          <a:p>
            <a:endParaRPr lang="sk-SK" dirty="0" smtClean="0"/>
          </a:p>
        </p:txBody>
      </p:sp>
      <p:sp>
        <p:nvSpPr>
          <p:cNvPr id="4" name="Zástupný symbol dátumu 3"/>
          <p:cNvSpPr>
            <a:spLocks noGrp="1"/>
          </p:cNvSpPr>
          <p:nvPr>
            <p:ph type="dt" sz="half" idx="10"/>
          </p:nvPr>
        </p:nvSpPr>
        <p:spPr/>
        <p:txBody>
          <a:bodyPr/>
          <a:lstStyle/>
          <a:p>
            <a:fld id="{17707347-2109-4B53-ACA6-042313A50828}" type="datetime1">
              <a:rPr lang="cs-CZ" smtClean="0"/>
              <a:pPr/>
              <a:t>25.6.2009</a:t>
            </a:fld>
            <a:endParaRPr lang="cs-CZ" dirty="0"/>
          </a:p>
        </p:txBody>
      </p:sp>
      <p:sp>
        <p:nvSpPr>
          <p:cNvPr id="5" name="Zástupný symbol päty 4"/>
          <p:cNvSpPr>
            <a:spLocks noGrp="1"/>
          </p:cNvSpPr>
          <p:nvPr>
            <p:ph type="ftr" sz="quarter" idx="11"/>
          </p:nvPr>
        </p:nvSpPr>
        <p:spPr/>
        <p:txBody>
          <a:bodyPr/>
          <a:lstStyle/>
          <a:p>
            <a:r>
              <a:rPr lang="sk-SK" dirty="0" smtClean="0"/>
              <a:t>Výskumný tím pani Zelenej</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30</a:t>
            </a:fld>
            <a:endParaRPr lang="cs-CZ" dirty="0"/>
          </a:p>
        </p:txBody>
      </p:sp>
    </p:spTree>
  </p:cSld>
  <p:clrMapOvr>
    <a:masterClrMapping/>
  </p:clrMapOvr>
  <p:transition advClick="0" advTm="7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000100" y="1714488"/>
            <a:ext cx="7772400" cy="1829761"/>
          </a:xfrm>
        </p:spPr>
        <p:txBody>
          <a:bodyPr/>
          <a:lstStyle/>
          <a:p>
            <a:r>
              <a:rPr lang="sk-SK" dirty="0" smtClean="0"/>
              <a:t>Autobus na vodík</a:t>
            </a:r>
            <a:endParaRPr lang="sk-SK" dirty="0"/>
          </a:p>
        </p:txBody>
      </p:sp>
      <p:sp>
        <p:nvSpPr>
          <p:cNvPr id="3" name="Podnadpis 2"/>
          <p:cNvSpPr>
            <a:spLocks noGrp="1"/>
          </p:cNvSpPr>
          <p:nvPr>
            <p:ph type="subTitle" idx="1"/>
          </p:nvPr>
        </p:nvSpPr>
        <p:spPr>
          <a:xfrm>
            <a:off x="928662" y="3571876"/>
            <a:ext cx="7772400" cy="1199704"/>
          </a:xfrm>
        </p:spPr>
        <p:txBody>
          <a:bodyPr/>
          <a:lstStyle/>
          <a:p>
            <a:r>
              <a:rPr lang="cs-CZ" dirty="0" smtClean="0"/>
              <a:t>Výskumný tím pána Zodpovědného</a:t>
            </a:r>
            <a:endParaRPr lang="cs-CZ" dirty="0"/>
          </a:p>
        </p:txBody>
      </p:sp>
    </p:spTree>
  </p:cSld>
  <p:clrMapOvr>
    <a:masterClrMapping/>
  </p:clrMapOvr>
  <p:transition advClick="0" advTm="7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a:bodyPr>
          <a:lstStyle/>
          <a:p>
            <a:pPr>
              <a:buNone/>
            </a:pPr>
            <a:r>
              <a:rPr lang="sk-SK" sz="3100" b="1" i="1" u="sng" dirty="0" smtClean="0">
                <a:solidFill>
                  <a:srgbClr val="92D050"/>
                </a:solidFill>
              </a:rPr>
              <a:t>Vodík</a:t>
            </a:r>
          </a:p>
          <a:p>
            <a:pPr>
              <a:buNone/>
            </a:pPr>
            <a:r>
              <a:rPr lang="sk-SK" b="1" dirty="0" smtClean="0"/>
              <a:t>Vlastnosti vodíka</a:t>
            </a:r>
            <a:r>
              <a:rPr lang="sk-SK" dirty="0" smtClean="0"/>
              <a:t>: </a:t>
            </a:r>
            <a:r>
              <a:rPr lang="sk-SK" sz="1500" dirty="0" smtClean="0"/>
              <a:t>nachádza sa v I.A skupine v I. perióde</a:t>
            </a:r>
          </a:p>
          <a:p>
            <a:pPr>
              <a:buNone/>
            </a:pPr>
            <a:r>
              <a:rPr lang="sk-SK" sz="1500" dirty="0" smtClean="0"/>
              <a:t>                        		       má najjednoduchšiu štruktúru</a:t>
            </a:r>
          </a:p>
          <a:p>
            <a:pPr>
              <a:buNone/>
            </a:pPr>
            <a:r>
              <a:rPr lang="sk-SK" sz="1500" dirty="0" smtClean="0"/>
              <a:t>                                                  jadro obsahuje len 1 protón a jeho elektrónový obal                   			                                                   vytvára jediný elektrón</a:t>
            </a:r>
          </a:p>
          <a:p>
            <a:pPr>
              <a:buNone/>
            </a:pPr>
            <a:r>
              <a:rPr lang="sk-SK" sz="1500" dirty="0" smtClean="0"/>
              <a:t>                                                  bezfarebný plyn bez chuti a zápachu</a:t>
            </a:r>
          </a:p>
          <a:p>
            <a:pPr>
              <a:buNone/>
            </a:pPr>
            <a:r>
              <a:rPr lang="sk-SK" sz="1500" dirty="0" smtClean="0"/>
              <a:t>                                                  najľahší plyn je 14,5 krát ľahší ako vzduch</a:t>
            </a:r>
          </a:p>
          <a:p>
            <a:pPr>
              <a:buNone/>
            </a:pPr>
            <a:r>
              <a:rPr lang="sk-SK" sz="1500" dirty="0" smtClean="0"/>
              <a:t>                                                  tepelná vodivosť je 7 krát väčšia ako vzduch</a:t>
            </a:r>
          </a:p>
          <a:p>
            <a:pPr>
              <a:buNone/>
            </a:pPr>
            <a:r>
              <a:rPr lang="sk-SK" sz="1500" dirty="0" smtClean="0"/>
              <a:t>                                                  molekuly vodíka sú extrémne malé</a:t>
            </a:r>
          </a:p>
          <a:p>
            <a:pPr>
              <a:buNone/>
            </a:pPr>
            <a:r>
              <a:rPr lang="sk-SK" b="1" dirty="0" smtClean="0"/>
              <a:t>Izotopy Vodíka:</a:t>
            </a:r>
            <a:r>
              <a:rPr lang="sk-SK" dirty="0" smtClean="0"/>
              <a:t> Prócium, Deutérium, Trícium</a:t>
            </a:r>
          </a:p>
          <a:p>
            <a:pPr>
              <a:buNone/>
            </a:pPr>
            <a:endParaRPr lang="sk-SK" dirty="0"/>
          </a:p>
        </p:txBody>
      </p:sp>
      <p:sp>
        <p:nvSpPr>
          <p:cNvPr id="3" name="Zástupný symbol dátumu 2"/>
          <p:cNvSpPr>
            <a:spLocks noGrp="1"/>
          </p:cNvSpPr>
          <p:nvPr>
            <p:ph type="dt" sz="half" idx="10"/>
          </p:nvPr>
        </p:nvSpPr>
        <p:spPr/>
        <p:txBody>
          <a:bodyPr/>
          <a:lstStyle/>
          <a:p>
            <a:fld id="{6504F7F0-974C-470F-BE6B-53FE8046286E}" type="datetime1">
              <a:rPr lang="cs-CZ" smtClean="0"/>
              <a:pPr/>
              <a:t>25.6.2009</a:t>
            </a:fld>
            <a:endParaRPr lang="cs-CZ" dirty="0"/>
          </a:p>
        </p:txBody>
      </p:sp>
      <p:sp>
        <p:nvSpPr>
          <p:cNvPr id="4" name="Zástupný symbol päty 3"/>
          <p:cNvSpPr>
            <a:spLocks noGrp="1"/>
          </p:cNvSpPr>
          <p:nvPr>
            <p:ph type="ftr" sz="quarter" idx="11"/>
          </p:nvPr>
        </p:nvSpPr>
        <p:spPr>
          <a:xfrm>
            <a:off x="4143372" y="6407944"/>
            <a:ext cx="2587381" cy="365125"/>
          </a:xfrm>
        </p:spPr>
        <p:txBody>
          <a:bodyPr/>
          <a:lstStyle/>
          <a:p>
            <a:r>
              <a:rPr lang="cs-CZ" dirty="0" smtClean="0"/>
              <a:t>Výskumný tím pána Zodpovědného</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32</a:t>
            </a:fld>
            <a:endParaRPr lang="cs-CZ" dirty="0"/>
          </a:p>
        </p:txBody>
      </p:sp>
    </p:spTree>
  </p:cSld>
  <p:clrMapOvr>
    <a:masterClrMapping/>
  </p:clrMapOvr>
  <p:transition advClick="0" advTm="7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70000" lnSpcReduction="20000"/>
          </a:bodyPr>
          <a:lstStyle/>
          <a:p>
            <a:pPr>
              <a:buNone/>
            </a:pPr>
            <a:r>
              <a:rPr lang="sk-SK" sz="2900" b="1" i="1" u="sng" dirty="0" smtClean="0">
                <a:solidFill>
                  <a:srgbClr val="FFC000"/>
                </a:solidFill>
              </a:rPr>
              <a:t>Objaviteľ vodíka: </a:t>
            </a:r>
          </a:p>
          <a:p>
            <a:r>
              <a:rPr lang="sk-SK" dirty="0" smtClean="0"/>
              <a:t>1671 R. Boyle, no za oficiálneho objaviteľa, ktorý ho aj popísal bol Henrich Cawedish v roku 1766</a:t>
            </a:r>
          </a:p>
          <a:p>
            <a:pPr>
              <a:buNone/>
            </a:pPr>
            <a:r>
              <a:rPr lang="sk-SK" b="1" dirty="0" smtClean="0"/>
              <a:t>Pomenovanie vodíka: </a:t>
            </a:r>
          </a:p>
          <a:p>
            <a:r>
              <a:rPr lang="sk-SK" dirty="0" smtClean="0"/>
              <a:t>A. Lavoisier pomenoval vodík hydrogénium z týchto dvoch gréckych slov:       voda= hydór; vytváram=gennaó</a:t>
            </a:r>
          </a:p>
          <a:p>
            <a:pPr>
              <a:buNone/>
            </a:pPr>
            <a:r>
              <a:rPr lang="sk-SK" b="1" dirty="0" smtClean="0"/>
              <a:t>Číselné údaje:</a:t>
            </a:r>
            <a:endParaRPr lang="sk-SK" dirty="0" smtClean="0"/>
          </a:p>
          <a:p>
            <a:r>
              <a:rPr lang="sk-SK" i="1" u="sng" dirty="0" smtClean="0"/>
              <a:t>Teplota varu vodíka</a:t>
            </a:r>
            <a:r>
              <a:rPr lang="sk-SK" b="1" i="1" u="sng" dirty="0" smtClean="0"/>
              <a:t>:</a:t>
            </a:r>
            <a:r>
              <a:rPr lang="sk-SK" i="1" u="sng" dirty="0" smtClean="0"/>
              <a:t> </a:t>
            </a:r>
            <a:r>
              <a:rPr lang="sk-SK" dirty="0" smtClean="0"/>
              <a:t>20,28K (-252,87°C)</a:t>
            </a:r>
          </a:p>
          <a:p>
            <a:r>
              <a:rPr lang="sk-SK" i="1" u="sng" dirty="0" smtClean="0"/>
              <a:t>Hustota vodíka v g.dm</a:t>
            </a:r>
            <a:r>
              <a:rPr lang="sk-SK" sz="1700" i="1" u="sng" dirty="0" smtClean="0"/>
              <a:t>-3</a:t>
            </a:r>
            <a:r>
              <a:rPr lang="sk-SK" i="1" u="sng" dirty="0" smtClean="0"/>
              <a:t> pri teplote 20°C</a:t>
            </a:r>
            <a:r>
              <a:rPr lang="sk-SK" b="1" i="1" u="sng" dirty="0" smtClean="0"/>
              <a:t>:</a:t>
            </a:r>
            <a:r>
              <a:rPr lang="sk-SK" dirty="0" smtClean="0"/>
              <a:t> 82,6 g/dm3</a:t>
            </a:r>
          </a:p>
          <a:p>
            <a:r>
              <a:rPr lang="sk-SK" i="1" u="sng" dirty="0" smtClean="0"/>
              <a:t>Označenie tlakových fliaš, v kt. je uskladnený vodík</a:t>
            </a:r>
            <a:r>
              <a:rPr lang="sk-SK" b="1" i="1" u="sng" dirty="0" smtClean="0"/>
              <a:t>:</a:t>
            </a:r>
            <a:r>
              <a:rPr lang="sk-SK" i="1" u="sng" dirty="0" smtClean="0"/>
              <a:t> </a:t>
            </a:r>
            <a:r>
              <a:rPr lang="sk-SK" dirty="0" smtClean="0"/>
              <a:t>červený pruh</a:t>
            </a:r>
          </a:p>
          <a:p>
            <a:r>
              <a:rPr lang="sk-SK" i="1" u="sng" dirty="0" smtClean="0"/>
              <a:t>Množstvo vodíka vo vesmíre</a:t>
            </a:r>
            <a:r>
              <a:rPr lang="sk-SK" b="1" i="1" u="sng" dirty="0" smtClean="0"/>
              <a:t>:</a:t>
            </a:r>
            <a:r>
              <a:rPr lang="sk-SK" i="1" u="sng" dirty="0" smtClean="0"/>
              <a:t> </a:t>
            </a:r>
            <a:r>
              <a:rPr lang="sk-SK" dirty="0" smtClean="0"/>
              <a:t>99,9844%</a:t>
            </a:r>
          </a:p>
          <a:p>
            <a:r>
              <a:rPr lang="sk-SK" i="1" u="sng" dirty="0" smtClean="0"/>
              <a:t>Vlastnosť vodíka využívaná vo vzducholodiach</a:t>
            </a:r>
            <a:r>
              <a:rPr lang="sk-SK" b="1" i="1" u="sng" dirty="0" smtClean="0"/>
              <a:t>:</a:t>
            </a:r>
            <a:r>
              <a:rPr lang="sk-SK" i="1" u="sng" dirty="0" smtClean="0"/>
              <a:t> </a:t>
            </a:r>
            <a:r>
              <a:rPr lang="sk-SK" dirty="0" smtClean="0"/>
              <a:t>nízka hustota</a:t>
            </a:r>
          </a:p>
          <a:p>
            <a:r>
              <a:rPr lang="sk-SK" u="sng" dirty="0" smtClean="0"/>
              <a:t>Dôvod nahradenia vodíka héliom vo vzducholodiach</a:t>
            </a:r>
            <a:r>
              <a:rPr lang="sk-SK" b="1" u="sng" dirty="0" smtClean="0"/>
              <a:t>:</a:t>
            </a:r>
            <a:r>
              <a:rPr lang="sk-SK" u="sng" dirty="0" smtClean="0"/>
              <a:t> </a:t>
            </a:r>
            <a:r>
              <a:rPr lang="sk-SK" dirty="0" smtClean="0"/>
              <a:t>pretože vodík je výbušný a pravdepodobne spôsobil nehodu Hindenburg</a:t>
            </a:r>
          </a:p>
          <a:p>
            <a:endParaRPr lang="sk-SK" dirty="0"/>
          </a:p>
        </p:txBody>
      </p:sp>
      <p:sp>
        <p:nvSpPr>
          <p:cNvPr id="3" name="Zástupný symbol dátumu 2"/>
          <p:cNvSpPr>
            <a:spLocks noGrp="1"/>
          </p:cNvSpPr>
          <p:nvPr>
            <p:ph type="dt" sz="half" idx="10"/>
          </p:nvPr>
        </p:nvSpPr>
        <p:spPr/>
        <p:txBody>
          <a:bodyPr/>
          <a:lstStyle/>
          <a:p>
            <a:fld id="{2468C34F-7010-4F85-BFD8-585305FEEF2C}" type="datetime1">
              <a:rPr lang="cs-CZ" smtClean="0"/>
              <a:pPr/>
              <a:t>25.6.2009</a:t>
            </a:fld>
            <a:endParaRPr lang="cs-CZ" dirty="0"/>
          </a:p>
        </p:txBody>
      </p:sp>
      <p:sp>
        <p:nvSpPr>
          <p:cNvPr id="4" name="Zástupný symbol päty 3"/>
          <p:cNvSpPr>
            <a:spLocks noGrp="1"/>
          </p:cNvSpPr>
          <p:nvPr>
            <p:ph type="ftr" sz="quarter" idx="11"/>
          </p:nvPr>
        </p:nvSpPr>
        <p:spPr>
          <a:xfrm>
            <a:off x="4214810" y="6407944"/>
            <a:ext cx="2515943" cy="365125"/>
          </a:xfrm>
        </p:spPr>
        <p:txBody>
          <a:bodyPr/>
          <a:lstStyle/>
          <a:p>
            <a:r>
              <a:rPr lang="cs-CZ" dirty="0" smtClean="0"/>
              <a:t>Výskumný tím pána Zodpovědného</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33</a:t>
            </a:fld>
            <a:endParaRPr lang="cs-CZ" dirty="0"/>
          </a:p>
        </p:txBody>
      </p:sp>
    </p:spTree>
  </p:cSld>
  <p:clrMapOvr>
    <a:masterClrMapping/>
  </p:clrMapOvr>
  <p:transition advClick="0" advTm="7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70000" lnSpcReduction="20000"/>
          </a:bodyPr>
          <a:lstStyle/>
          <a:p>
            <a:r>
              <a:rPr lang="sk-SK" b="1" dirty="0" smtClean="0"/>
              <a:t>Nehoda vzducholode Hindenburg:</a:t>
            </a:r>
            <a:r>
              <a:rPr lang="sk-SK" dirty="0" smtClean="0"/>
              <a:t> poznáme viacero teórii o tejto nehode avšak táto je najpravdepodobnejšia:</a:t>
            </a:r>
          </a:p>
          <a:p>
            <a:pPr>
              <a:buNone/>
            </a:pPr>
            <a:r>
              <a:rPr lang="sk-SK" dirty="0" smtClean="0"/>
              <a:t>     Vzducholoď nebola konštruovaná, aby sa na nej mohol el. náboj rozprestrieť. Poťah bol od hliníkovej kostry oddelený nevodivými šnúrami z ramien. Pri prelete nad frontom, kde lana zvlhli a stali sa vodivými. Pri trení vzducholode o vzduch vznikol el. náboj. Vo chvíli, kedy sa kotviace laná pripojené ku kostre dotkli zeme, uzemnila sa tým celá hliníková kostra; medzi poťahom a kostrou preskočil el. výboj</a:t>
            </a:r>
            <a:r>
              <a:rPr lang="sk-SK" b="1" dirty="0" smtClean="0"/>
              <a:t> </a:t>
            </a:r>
            <a:endParaRPr lang="sk-SK" dirty="0" smtClean="0"/>
          </a:p>
          <a:p>
            <a:r>
              <a:rPr lang="sk-SK" b="1" dirty="0" smtClean="0"/>
              <a:t>3 metódy uskladňovania vodíka:</a:t>
            </a:r>
            <a:r>
              <a:rPr lang="sk-SK" dirty="0" smtClean="0"/>
              <a:t>         1.v stlačenej forme</a:t>
            </a:r>
          </a:p>
          <a:p>
            <a:r>
              <a:rPr lang="sk-SK" dirty="0" smtClean="0"/>
              <a:t>                                                           2. v kvapalnom stave</a:t>
            </a:r>
          </a:p>
          <a:p>
            <a:r>
              <a:rPr lang="sk-SK" dirty="0" smtClean="0"/>
              <a:t>                                                           3. v kovových hybridoch</a:t>
            </a:r>
          </a:p>
          <a:p>
            <a:r>
              <a:rPr lang="sk-SK" b="1" dirty="0" smtClean="0"/>
              <a:t>Metóda využiteľná pre vodík ako palivo pre palivové články:</a:t>
            </a:r>
            <a:r>
              <a:rPr lang="sk-SK" dirty="0" smtClean="0"/>
              <a:t> </a:t>
            </a:r>
          </a:p>
          <a:p>
            <a:pPr>
              <a:buNone/>
            </a:pPr>
            <a:r>
              <a:rPr lang="sk-SK" dirty="0" smtClean="0"/>
              <a:t>                			</a:t>
            </a:r>
          </a:p>
          <a:p>
            <a:pPr>
              <a:buNone/>
            </a:pPr>
            <a:r>
              <a:rPr lang="sk-SK" dirty="0" smtClean="0"/>
              <a:t>                                                               v kovových hybridoch</a:t>
            </a:r>
          </a:p>
          <a:p>
            <a:endParaRPr lang="sk-SK" dirty="0"/>
          </a:p>
        </p:txBody>
      </p:sp>
      <p:sp>
        <p:nvSpPr>
          <p:cNvPr id="3" name="Zástupný symbol dátumu 2"/>
          <p:cNvSpPr>
            <a:spLocks noGrp="1"/>
          </p:cNvSpPr>
          <p:nvPr>
            <p:ph type="dt" sz="half" idx="10"/>
          </p:nvPr>
        </p:nvSpPr>
        <p:spPr/>
        <p:txBody>
          <a:bodyPr/>
          <a:lstStyle/>
          <a:p>
            <a:fld id="{5F3AEA03-A6E8-42D4-8281-414FE851693A}" type="datetime1">
              <a:rPr lang="cs-CZ" smtClean="0"/>
              <a:pPr/>
              <a:t>25.6.2009</a:t>
            </a:fld>
            <a:endParaRPr lang="cs-CZ" dirty="0"/>
          </a:p>
        </p:txBody>
      </p:sp>
      <p:sp>
        <p:nvSpPr>
          <p:cNvPr id="4" name="Zástupný symbol päty 3"/>
          <p:cNvSpPr>
            <a:spLocks noGrp="1"/>
          </p:cNvSpPr>
          <p:nvPr>
            <p:ph type="ftr" sz="quarter" idx="11"/>
          </p:nvPr>
        </p:nvSpPr>
        <p:spPr>
          <a:xfrm>
            <a:off x="4143372" y="6407944"/>
            <a:ext cx="2587381" cy="365125"/>
          </a:xfrm>
        </p:spPr>
        <p:txBody>
          <a:bodyPr/>
          <a:lstStyle/>
          <a:p>
            <a:r>
              <a:rPr lang="cs-CZ" dirty="0" smtClean="0"/>
              <a:t>Výskumný tím pána Zodpovědného</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34</a:t>
            </a:fld>
            <a:endParaRPr lang="cs-CZ" dirty="0"/>
          </a:p>
        </p:txBody>
      </p:sp>
    </p:spTree>
  </p:cSld>
  <p:clrMapOvr>
    <a:masterClrMapping/>
  </p:clrMapOvr>
  <p:transition advClick="0" advTm="7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47500" lnSpcReduction="20000"/>
          </a:bodyPr>
          <a:lstStyle/>
          <a:p>
            <a:r>
              <a:rPr lang="sk-SK" b="1" dirty="0" smtClean="0"/>
              <a:t>Podmienky potrebné k jadrovej fúzii vodíka</a:t>
            </a:r>
            <a:r>
              <a:rPr lang="sk-SK" dirty="0" smtClean="0"/>
              <a:t>: </a:t>
            </a:r>
          </a:p>
          <a:p>
            <a:pPr>
              <a:buNone/>
            </a:pPr>
            <a:r>
              <a:rPr lang="sk-SK" dirty="0" smtClean="0"/>
              <a:t>                                                                                1.  2 jadra sa musia zlúčiť, t.j. musia sa 					 pohybovať obrovskou rýchlosťou a byt 							         blízko seba</a:t>
            </a:r>
          </a:p>
          <a:p>
            <a:pPr>
              <a:buNone/>
            </a:pPr>
            <a:r>
              <a:rPr lang="sk-SK" dirty="0" smtClean="0"/>
              <a:t>                                                                                 2. získanie deutéria, k. sa spolu s tríciom 					                   využíva vo vodíkovej bombe</a:t>
            </a:r>
          </a:p>
          <a:p>
            <a:r>
              <a:rPr lang="sk-SK" dirty="0" smtClean="0"/>
              <a:t> </a:t>
            </a:r>
          </a:p>
          <a:p>
            <a:r>
              <a:rPr lang="sk-SK" b="1" dirty="0" smtClean="0"/>
              <a:t>Bezpečnosť vodíkových palivových článkov v automobiloch:</a:t>
            </a:r>
            <a:r>
              <a:rPr lang="sk-SK" dirty="0" smtClean="0"/>
              <a:t> vodík potrebuje k horeniu veľmi veľa kyslíka, kt. v jeho blízkosti nie je, teda je takmer nepravdepodobne, aby došlo k výbuchu.</a:t>
            </a:r>
          </a:p>
          <a:p>
            <a:r>
              <a:rPr lang="sk-SK" dirty="0" smtClean="0"/>
              <a:t> </a:t>
            </a:r>
          </a:p>
          <a:p>
            <a:r>
              <a:rPr lang="sk-SK" b="1" dirty="0" smtClean="0"/>
              <a:t>Iné alternatívne paliva:  </a:t>
            </a:r>
            <a:r>
              <a:rPr lang="sk-SK" u="sng" dirty="0" smtClean="0"/>
              <a:t>metanol</a:t>
            </a:r>
            <a:r>
              <a:rPr lang="sk-SK" dirty="0" smtClean="0"/>
              <a:t> + má vyššie oktánové číslo ako benzín(cca 105), tým pádom ma aj lepšiu účinnosť motora</a:t>
            </a:r>
          </a:p>
          <a:p>
            <a:pPr lvl="0"/>
            <a:r>
              <a:rPr lang="sk-SK" dirty="0" smtClean="0"/>
              <a:t>Toxicita metanou pri vdýchnutí</a:t>
            </a:r>
          </a:p>
          <a:p>
            <a:pPr>
              <a:buNone/>
            </a:pPr>
            <a:r>
              <a:rPr lang="sk-SK" dirty="0" smtClean="0"/>
              <a:t>                                          </a:t>
            </a:r>
            <a:r>
              <a:rPr lang="sk-SK" u="sng" dirty="0" smtClean="0"/>
              <a:t>Propán-bután</a:t>
            </a:r>
            <a:r>
              <a:rPr lang="sk-SK" dirty="0" smtClean="0"/>
              <a:t> + má vyššie oktanové číslo ako benzín</a:t>
            </a:r>
          </a:p>
          <a:p>
            <a:pPr>
              <a:buNone/>
            </a:pPr>
            <a:r>
              <a:rPr lang="sk-SK" dirty="0" smtClean="0"/>
              <a:t>                                                                        Nízka cena</a:t>
            </a:r>
          </a:p>
          <a:p>
            <a:pPr>
              <a:buNone/>
            </a:pPr>
            <a:r>
              <a:rPr lang="sk-SK" dirty="0" smtClean="0"/>
              <a:t>                                                                        Bežné sa využíva v autobusoch a osobných 							    vozidlách</a:t>
            </a:r>
          </a:p>
          <a:p>
            <a:pPr>
              <a:buNone/>
            </a:pPr>
            <a:r>
              <a:rPr lang="sk-SK" dirty="0" smtClean="0"/>
              <a:t>                                           </a:t>
            </a:r>
            <a:r>
              <a:rPr lang="sk-SK" u="sng" dirty="0" smtClean="0"/>
              <a:t>Etanol-</a:t>
            </a:r>
            <a:r>
              <a:rPr lang="sk-SK" dirty="0" smtClean="0"/>
              <a:t> výpary majú nežiaduce účinky na ľudský organizmus</a:t>
            </a:r>
          </a:p>
          <a:p>
            <a:pPr>
              <a:buNone/>
            </a:pPr>
            <a:r>
              <a:rPr lang="sk-SK" dirty="0" smtClean="0"/>
              <a:t>                                           </a:t>
            </a:r>
            <a:r>
              <a:rPr lang="sk-SK" u="sng" dirty="0" smtClean="0"/>
              <a:t>Zemný plyn-</a:t>
            </a:r>
            <a:r>
              <a:rPr lang="sk-SK" dirty="0" smtClean="0"/>
              <a:t> nízke riziko požiaru</a:t>
            </a:r>
          </a:p>
          <a:p>
            <a:pPr>
              <a:buNone/>
            </a:pPr>
            <a:r>
              <a:rPr lang="sk-SK" dirty="0" smtClean="0"/>
              <a:t>                                      </a:t>
            </a:r>
          </a:p>
          <a:p>
            <a:endParaRPr lang="sk-SK" dirty="0"/>
          </a:p>
        </p:txBody>
      </p:sp>
      <p:sp>
        <p:nvSpPr>
          <p:cNvPr id="3" name="Zástupný symbol dátumu 2"/>
          <p:cNvSpPr>
            <a:spLocks noGrp="1"/>
          </p:cNvSpPr>
          <p:nvPr>
            <p:ph type="dt" sz="half" idx="10"/>
          </p:nvPr>
        </p:nvSpPr>
        <p:spPr/>
        <p:txBody>
          <a:bodyPr/>
          <a:lstStyle/>
          <a:p>
            <a:fld id="{D06F62F9-276A-4CB2-8AE1-C9FF5B698B97}" type="datetime1">
              <a:rPr lang="cs-CZ" smtClean="0"/>
              <a:pPr/>
              <a:t>25.6.2009</a:t>
            </a:fld>
            <a:endParaRPr lang="cs-CZ" dirty="0"/>
          </a:p>
        </p:txBody>
      </p:sp>
      <p:sp>
        <p:nvSpPr>
          <p:cNvPr id="4" name="Zástupný symbol päty 3"/>
          <p:cNvSpPr>
            <a:spLocks noGrp="1"/>
          </p:cNvSpPr>
          <p:nvPr>
            <p:ph type="ftr" sz="quarter" idx="11"/>
          </p:nvPr>
        </p:nvSpPr>
        <p:spPr>
          <a:xfrm>
            <a:off x="4143372" y="6407944"/>
            <a:ext cx="2587381" cy="365125"/>
          </a:xfrm>
        </p:spPr>
        <p:txBody>
          <a:bodyPr/>
          <a:lstStyle/>
          <a:p>
            <a:r>
              <a:rPr lang="cs-CZ" dirty="0" smtClean="0"/>
              <a:t>Výskumný tím pána Zodpovědného</a:t>
            </a:r>
            <a:endParaRPr lang="cs-CZ" dirty="0"/>
          </a:p>
        </p:txBody>
      </p:sp>
      <p:sp>
        <p:nvSpPr>
          <p:cNvPr id="5" name="Nadpis 4"/>
          <p:cNvSpPr>
            <a:spLocks noGrp="1"/>
          </p:cNvSpPr>
          <p:nvPr>
            <p:ph type="title"/>
          </p:nvPr>
        </p:nvSpPr>
        <p:spPr/>
        <p:txBody>
          <a:bodyPr/>
          <a:lstStyle/>
          <a:p>
            <a:r>
              <a:rPr lang="sk-SK" dirty="0" smtClean="0"/>
              <a:t>Autobus poháňaný vodíkom</a:t>
            </a:r>
            <a:endParaRPr lang="sk-SK"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35</a:t>
            </a:fld>
            <a:endParaRPr lang="cs-CZ" dirty="0"/>
          </a:p>
        </p:txBody>
      </p:sp>
    </p:spTree>
  </p:cSld>
  <p:clrMapOvr>
    <a:masterClrMapping/>
  </p:clrMapOvr>
  <p:transition advClick="0" advTm="7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Ďakujeme za pozornosť </a:t>
            </a:r>
            <a:r>
              <a:rPr lang="sk-SK" dirty="0" smtClean="0">
                <a:sym typeface="Wingdings" pitchFamily="2" charset="2"/>
              </a:rPr>
              <a:t></a:t>
            </a:r>
            <a:endParaRPr lang="cs-CZ" dirty="0"/>
          </a:p>
        </p:txBody>
      </p:sp>
      <p:sp>
        <p:nvSpPr>
          <p:cNvPr id="3" name="Zástupný symbol textu 2"/>
          <p:cNvSpPr>
            <a:spLocks noGrp="1"/>
          </p:cNvSpPr>
          <p:nvPr>
            <p:ph type="body" idx="1"/>
          </p:nvPr>
        </p:nvSpPr>
        <p:spPr>
          <a:xfrm>
            <a:off x="3857620" y="3071810"/>
            <a:ext cx="4572000" cy="1857388"/>
          </a:xfrm>
        </p:spPr>
        <p:txBody>
          <a:bodyPr>
            <a:normAutofit fontScale="92500" lnSpcReduction="10000"/>
          </a:bodyPr>
          <a:lstStyle/>
          <a:p>
            <a:r>
              <a:rPr lang="sk-SK" dirty="0" smtClean="0"/>
              <a:t>Michaela Rojáková 1.C</a:t>
            </a:r>
          </a:p>
          <a:p>
            <a:r>
              <a:rPr lang="sk-SK" dirty="0" smtClean="0"/>
              <a:t>Roman Senaj 1.C</a:t>
            </a:r>
          </a:p>
          <a:p>
            <a:r>
              <a:rPr lang="sk-SK" dirty="0" smtClean="0"/>
              <a:t>Mária Leščinská 1.C</a:t>
            </a:r>
          </a:p>
          <a:p>
            <a:r>
              <a:rPr lang="sk-SK" dirty="0" smtClean="0"/>
              <a:t>Kristína Vargová 1.C</a:t>
            </a:r>
          </a:p>
          <a:p>
            <a:r>
              <a:rPr lang="sk-SK" dirty="0" smtClean="0"/>
              <a:t>Barbora Krišová 1.C</a:t>
            </a:r>
          </a:p>
          <a:p>
            <a:endParaRPr lang="sk-SK" dirty="0" smtClean="0"/>
          </a:p>
        </p:txBody>
      </p:sp>
    </p:spTree>
  </p:cSld>
  <p:clrMapOvr>
    <a:masterClrMapping/>
  </p:clrMapOvr>
  <p:transition advClick="0" advTm="7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rázek 4" descr="vodikovy autobus.jpg"/>
          <p:cNvPicPr>
            <a:picLocks noChangeAspect="1"/>
          </p:cNvPicPr>
          <p:nvPr/>
        </p:nvPicPr>
        <p:blipFill>
          <a:blip r:embed="rId2"/>
          <a:srcRect t="11140" r="14140" b="3445"/>
          <a:stretch>
            <a:fillRect/>
          </a:stretch>
        </p:blipFill>
        <p:spPr bwMode="auto">
          <a:xfrm>
            <a:off x="4786313" y="3910013"/>
            <a:ext cx="4357687" cy="2947987"/>
          </a:xfrm>
          <a:prstGeom prst="rect">
            <a:avLst/>
          </a:prstGeom>
          <a:noFill/>
          <a:ln w="9525">
            <a:noFill/>
            <a:miter lim="800000"/>
            <a:headEnd/>
            <a:tailEnd/>
          </a:ln>
        </p:spPr>
      </p:pic>
      <p:pic>
        <p:nvPicPr>
          <p:cNvPr id="2051" name="Obrázek 3" descr="bus vyuziva palivove clanky.jpg"/>
          <p:cNvPicPr>
            <a:picLocks noChangeAspect="1"/>
          </p:cNvPicPr>
          <p:nvPr/>
        </p:nvPicPr>
        <p:blipFill>
          <a:blip r:embed="rId3"/>
          <a:srcRect r="10204"/>
          <a:stretch>
            <a:fillRect/>
          </a:stretch>
        </p:blipFill>
        <p:spPr bwMode="auto">
          <a:xfrm>
            <a:off x="0" y="0"/>
            <a:ext cx="4071938" cy="3214688"/>
          </a:xfrm>
          <a:prstGeom prst="rect">
            <a:avLst/>
          </a:prstGeom>
          <a:noFill/>
          <a:ln w="9525">
            <a:noFill/>
            <a:miter lim="800000"/>
            <a:headEnd/>
            <a:tailEnd/>
          </a:ln>
        </p:spPr>
      </p:pic>
      <p:sp>
        <p:nvSpPr>
          <p:cNvPr id="2" name="Nadpis 1"/>
          <p:cNvSpPr>
            <a:spLocks noGrp="1"/>
          </p:cNvSpPr>
          <p:nvPr>
            <p:ph type="ctrTitle"/>
          </p:nvPr>
        </p:nvSpPr>
        <p:spPr>
          <a:xfrm>
            <a:off x="4071938" y="428624"/>
            <a:ext cx="4857750" cy="2786062"/>
          </a:xfrm>
        </p:spPr>
        <p:txBody>
          <a:bodyPr rtlCol="0">
            <a:noAutofit/>
          </a:bodyPr>
          <a:lstStyle/>
          <a:p>
            <a:pPr eaLnBrk="1" fontAlgn="auto" hangingPunct="1">
              <a:spcAft>
                <a:spcPts val="0"/>
              </a:spcAft>
              <a:defRPr/>
            </a:pPr>
            <a:r>
              <a:rPr lang="sk-SK" sz="6600" dirty="0" smtClean="0">
                <a:solidFill>
                  <a:schemeClr val="accent5">
                    <a:lumMod val="50000"/>
                  </a:schemeClr>
                </a:solidFill>
              </a:rPr>
              <a:t>Vodík- palivo budúcnosti</a:t>
            </a:r>
          </a:p>
        </p:txBody>
      </p:sp>
      <p:sp>
        <p:nvSpPr>
          <p:cNvPr id="3" name="Podnadpis 2"/>
          <p:cNvSpPr>
            <a:spLocks noGrp="1"/>
          </p:cNvSpPr>
          <p:nvPr>
            <p:ph type="subTitle" idx="1"/>
          </p:nvPr>
        </p:nvSpPr>
        <p:spPr>
          <a:xfrm>
            <a:off x="214313" y="3571876"/>
            <a:ext cx="4286250" cy="1466850"/>
          </a:xfrm>
        </p:spPr>
        <p:txBody>
          <a:bodyPr rtlCol="0">
            <a:noAutofit/>
          </a:bodyPr>
          <a:lstStyle/>
          <a:p>
            <a:pPr eaLnBrk="1" fontAlgn="auto" hangingPunct="1">
              <a:spcAft>
                <a:spcPts val="0"/>
              </a:spcAft>
              <a:buFont typeface="Arial" pitchFamily="34" charset="0"/>
              <a:buNone/>
              <a:defRPr/>
            </a:pPr>
            <a:r>
              <a:rPr lang="sk-SK" sz="5400" dirty="0" smtClean="0">
                <a:solidFill>
                  <a:schemeClr val="accent5">
                    <a:lumMod val="50000"/>
                  </a:schemeClr>
                </a:solidFill>
              </a:rPr>
              <a:t>Vodíkové autobusy</a:t>
            </a:r>
          </a:p>
        </p:txBody>
      </p:sp>
    </p:spTree>
  </p:cSld>
  <p:clrMapOvr>
    <a:masterClrMapping/>
  </p:clrMapOvr>
  <p:transition advClick="0" advTm="7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xfrm>
            <a:off x="285750" y="142875"/>
            <a:ext cx="5757863" cy="1203325"/>
          </a:xfrm>
        </p:spPr>
        <p:txBody>
          <a:bodyPr/>
          <a:lstStyle/>
          <a:p>
            <a:pPr eaLnBrk="1" hangingPunct="1"/>
            <a:r>
              <a:rPr lang="sk-SK" sz="6000" dirty="0" smtClean="0"/>
              <a:t>Pani Ružová</a:t>
            </a:r>
          </a:p>
        </p:txBody>
      </p:sp>
      <p:pic>
        <p:nvPicPr>
          <p:cNvPr id="3075" name="Zástupný symbol pro obsah 3" descr="simpson.jpeg"/>
          <p:cNvPicPr>
            <a:picLocks noGrp="1" noChangeAspect="1"/>
          </p:cNvPicPr>
          <p:nvPr>
            <p:ph idx="1"/>
          </p:nvPr>
        </p:nvPicPr>
        <p:blipFill>
          <a:blip r:embed="rId2"/>
          <a:srcRect r="-2667" b="3999"/>
          <a:stretch>
            <a:fillRect/>
          </a:stretch>
        </p:blipFill>
        <p:spPr>
          <a:xfrm>
            <a:off x="7024688" y="214313"/>
            <a:ext cx="2062162" cy="1928812"/>
          </a:xfrm>
        </p:spPr>
      </p:pic>
      <p:sp>
        <p:nvSpPr>
          <p:cNvPr id="3076" name="TextovéPole 4"/>
          <p:cNvSpPr txBox="1">
            <a:spLocks noChangeArrowheads="1"/>
          </p:cNvSpPr>
          <p:nvPr/>
        </p:nvSpPr>
        <p:spPr bwMode="auto">
          <a:xfrm>
            <a:off x="214313" y="1857375"/>
            <a:ext cx="8072437" cy="2032000"/>
          </a:xfrm>
          <a:prstGeom prst="rect">
            <a:avLst/>
          </a:prstGeom>
          <a:noFill/>
          <a:ln w="9525">
            <a:noFill/>
            <a:miter lim="800000"/>
            <a:headEnd/>
            <a:tailEnd/>
          </a:ln>
        </p:spPr>
        <p:txBody>
          <a:bodyPr>
            <a:spAutoFit/>
          </a:bodyPr>
          <a:lstStyle/>
          <a:p>
            <a:r>
              <a:rPr lang="sk-SK">
                <a:latin typeface="Calibri" pitchFamily="34" charset="0"/>
              </a:rPr>
              <a:t>- technologické, logistické a politické</a:t>
            </a:r>
            <a:br>
              <a:rPr lang="sk-SK">
                <a:latin typeface="Calibri" pitchFamily="34" charset="0"/>
              </a:rPr>
            </a:br>
            <a:r>
              <a:rPr lang="sk-SK">
                <a:latin typeface="Calibri" pitchFamily="34" charset="0"/>
              </a:rPr>
              <a:t>-výroba vodíkových článkov a technológia získavania vodíka je príliš drahá</a:t>
            </a:r>
          </a:p>
          <a:p>
            <a:pPr>
              <a:buFontTx/>
              <a:buChar char="-"/>
            </a:pPr>
            <a:r>
              <a:rPr lang="sk-SK">
                <a:latin typeface="Calibri" pitchFamily="34" charset="0"/>
              </a:rPr>
              <a:t>vodíkový motor je zatiaľ päť- až šesťkrát drahší než spaľovací</a:t>
            </a:r>
          </a:p>
          <a:p>
            <a:pPr>
              <a:buFontTx/>
              <a:buChar char="-"/>
            </a:pPr>
            <a:r>
              <a:rPr lang="sk-SK">
                <a:latin typeface="Calibri" pitchFamily="34" charset="0"/>
              </a:rPr>
              <a:t>vybudovanie potrebnej infraštruktúry:</a:t>
            </a:r>
            <a:br>
              <a:rPr lang="sk-SK">
                <a:latin typeface="Calibri" pitchFamily="34" charset="0"/>
              </a:rPr>
            </a:br>
            <a:r>
              <a:rPr lang="sk-SK">
                <a:latin typeface="Calibri" pitchFamily="34" charset="0"/>
              </a:rPr>
              <a:t>     -predovšetkým sieť vodíkových čerpacích staníc (mala by stáť každých 50 km,</a:t>
            </a:r>
            <a:br>
              <a:rPr lang="sk-SK">
                <a:latin typeface="Calibri" pitchFamily="34" charset="0"/>
              </a:rPr>
            </a:br>
            <a:r>
              <a:rPr lang="sk-SK">
                <a:latin typeface="Calibri" pitchFamily="34" charset="0"/>
              </a:rPr>
              <a:t>      pričom celkové náklady by nemali presiahnuť 30 miliónov eur)</a:t>
            </a:r>
          </a:p>
          <a:p>
            <a:endParaRPr lang="sk-SK">
              <a:latin typeface="Calibri" pitchFamily="34" charset="0"/>
            </a:endParaRPr>
          </a:p>
        </p:txBody>
      </p:sp>
      <p:sp>
        <p:nvSpPr>
          <p:cNvPr id="3077" name="TextovéPole 5"/>
          <p:cNvSpPr txBox="1">
            <a:spLocks noChangeArrowheads="1"/>
          </p:cNvSpPr>
          <p:nvPr/>
        </p:nvSpPr>
        <p:spPr bwMode="auto">
          <a:xfrm>
            <a:off x="357188" y="1285875"/>
            <a:ext cx="5929312" cy="800100"/>
          </a:xfrm>
          <a:prstGeom prst="rect">
            <a:avLst/>
          </a:prstGeom>
          <a:noFill/>
          <a:ln w="9525">
            <a:noFill/>
            <a:miter lim="800000"/>
            <a:headEnd/>
            <a:tailEnd/>
          </a:ln>
        </p:spPr>
        <p:txBody>
          <a:bodyPr>
            <a:spAutoFit/>
          </a:bodyPr>
          <a:lstStyle/>
          <a:p>
            <a:r>
              <a:rPr lang="sk-SK" sz="2800">
                <a:latin typeface="Calibri" pitchFamily="34" charset="0"/>
              </a:rPr>
              <a:t>Problémy vodíkového autobusu:</a:t>
            </a:r>
          </a:p>
          <a:p>
            <a:endParaRPr lang="sk-SK">
              <a:latin typeface="Calibri" pitchFamily="34" charset="0"/>
            </a:endParaRPr>
          </a:p>
        </p:txBody>
      </p:sp>
      <p:sp>
        <p:nvSpPr>
          <p:cNvPr id="3078" name="TextovéPole 6"/>
          <p:cNvSpPr txBox="1">
            <a:spLocks noChangeArrowheads="1"/>
          </p:cNvSpPr>
          <p:nvPr/>
        </p:nvSpPr>
        <p:spPr bwMode="auto">
          <a:xfrm>
            <a:off x="285750" y="3714750"/>
            <a:ext cx="4357688" cy="523875"/>
          </a:xfrm>
          <a:prstGeom prst="rect">
            <a:avLst/>
          </a:prstGeom>
          <a:noFill/>
          <a:ln w="9525">
            <a:noFill/>
            <a:miter lim="800000"/>
            <a:headEnd/>
            <a:tailEnd/>
          </a:ln>
        </p:spPr>
        <p:txBody>
          <a:bodyPr>
            <a:spAutoFit/>
          </a:bodyPr>
          <a:lstStyle/>
          <a:p>
            <a:r>
              <a:rPr lang="sk-SK" sz="2800">
                <a:latin typeface="Calibri" pitchFamily="34" charset="0"/>
              </a:rPr>
              <a:t>Cena vodíkového autobusu:</a:t>
            </a:r>
          </a:p>
        </p:txBody>
      </p:sp>
      <p:sp>
        <p:nvSpPr>
          <p:cNvPr id="3079" name="TextovéPole 7"/>
          <p:cNvSpPr txBox="1">
            <a:spLocks noChangeArrowheads="1"/>
          </p:cNvSpPr>
          <p:nvPr/>
        </p:nvSpPr>
        <p:spPr bwMode="auto">
          <a:xfrm>
            <a:off x="214313" y="4286250"/>
            <a:ext cx="8643937" cy="2032000"/>
          </a:xfrm>
          <a:prstGeom prst="rect">
            <a:avLst/>
          </a:prstGeom>
          <a:noFill/>
          <a:ln w="9525">
            <a:noFill/>
            <a:miter lim="800000"/>
            <a:headEnd/>
            <a:tailEnd/>
          </a:ln>
        </p:spPr>
        <p:txBody>
          <a:bodyPr>
            <a:spAutoFit/>
          </a:bodyPr>
          <a:lstStyle/>
          <a:p>
            <a:r>
              <a:rPr lang="sk-SK">
                <a:latin typeface="Calibri" pitchFamily="34" charset="0"/>
              </a:rPr>
              <a:t>-náklady na projekt v ČR sú cca 83 miliónov CZK</a:t>
            </a:r>
          </a:p>
          <a:p>
            <a:r>
              <a:rPr lang="sk-SK">
                <a:latin typeface="Calibri" pitchFamily="34" charset="0"/>
              </a:rPr>
              <a:t>-cena kilometra jazdy vodíkovým autobusom je porovnateľná s cenou kilometra naftového</a:t>
            </a:r>
            <a:br>
              <a:rPr lang="sk-SK">
                <a:latin typeface="Calibri" pitchFamily="34" charset="0"/>
              </a:rPr>
            </a:br>
            <a:r>
              <a:rPr lang="sk-SK">
                <a:latin typeface="Calibri" pitchFamily="34" charset="0"/>
              </a:rPr>
              <a:t>  autobusu</a:t>
            </a:r>
            <a:br>
              <a:rPr lang="sk-SK">
                <a:latin typeface="Calibri" pitchFamily="34" charset="0"/>
              </a:rPr>
            </a:br>
            <a:r>
              <a:rPr lang="sk-SK">
                <a:latin typeface="Calibri" pitchFamily="34" charset="0"/>
              </a:rPr>
              <a:t>-ak predpokladáme, že ceny klasických palív budú vzrastať, potom výhodnosť vodíka ako</a:t>
            </a:r>
            <a:br>
              <a:rPr lang="sk-SK">
                <a:latin typeface="Calibri" pitchFamily="34" charset="0"/>
              </a:rPr>
            </a:br>
            <a:r>
              <a:rPr lang="sk-SK">
                <a:latin typeface="Calibri" pitchFamily="34" charset="0"/>
              </a:rPr>
              <a:t>  paliva bude stále väčšia, pretože náklady na jeho výrobu sú prakticky konštantné</a:t>
            </a:r>
          </a:p>
          <a:p>
            <a:r>
              <a:rPr lang="sk-SK">
                <a:latin typeface="Calibri" pitchFamily="34" charset="0"/>
              </a:rPr>
              <a:t>-vysoké investičné náklady</a:t>
            </a:r>
          </a:p>
          <a:p>
            <a:r>
              <a:rPr lang="sk-SK">
                <a:latin typeface="Calibri" pitchFamily="34" charset="0"/>
              </a:rPr>
              <a:t>-závisí na cene vstupnej suroviny (z ktorej sa vyrába vodík) – plynu alebo elektriny</a:t>
            </a:r>
          </a:p>
        </p:txBody>
      </p:sp>
    </p:spTree>
  </p:cSld>
  <p:clrMapOvr>
    <a:masterClrMapping/>
  </p:clrMapOvr>
  <p:transition advClick="0" advTm="7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88" y="357188"/>
            <a:ext cx="4757737" cy="631825"/>
          </a:xfrm>
        </p:spPr>
        <p:txBody>
          <a:bodyPr rtlCol="0">
            <a:normAutofit fontScale="90000"/>
          </a:bodyPr>
          <a:lstStyle/>
          <a:p>
            <a:pPr eaLnBrk="1" fontAlgn="auto" hangingPunct="1">
              <a:spcAft>
                <a:spcPts val="0"/>
              </a:spcAft>
              <a:defRPr/>
            </a:pPr>
            <a:r>
              <a:rPr lang="sk-SK" sz="2800" dirty="0" smtClean="0"/>
              <a:t>Výhody </a:t>
            </a:r>
            <a:r>
              <a:rPr lang="sk-SK" sz="2800" dirty="0" smtClean="0">
                <a:latin typeface="+mn-lt"/>
              </a:rPr>
              <a:t>vodíkového</a:t>
            </a:r>
            <a:r>
              <a:rPr lang="sk-SK" sz="2800" dirty="0" smtClean="0"/>
              <a:t> autobusu:</a:t>
            </a:r>
          </a:p>
        </p:txBody>
      </p:sp>
      <p:pic>
        <p:nvPicPr>
          <p:cNvPr id="4099" name="Zástupný symbol pro obsah 3" descr="simpson.jpeg"/>
          <p:cNvPicPr>
            <a:picLocks noGrp="1" noChangeAspect="1"/>
          </p:cNvPicPr>
          <p:nvPr>
            <p:ph idx="1"/>
          </p:nvPr>
        </p:nvPicPr>
        <p:blipFill>
          <a:blip r:embed="rId2"/>
          <a:srcRect b="5882"/>
          <a:stretch>
            <a:fillRect/>
          </a:stretch>
        </p:blipFill>
        <p:spPr>
          <a:xfrm>
            <a:off x="6357938" y="357188"/>
            <a:ext cx="2428875" cy="2286000"/>
          </a:xfrm>
        </p:spPr>
      </p:pic>
      <p:sp>
        <p:nvSpPr>
          <p:cNvPr id="4100" name="TextovéPole 4"/>
          <p:cNvSpPr txBox="1">
            <a:spLocks noChangeArrowheads="1"/>
          </p:cNvSpPr>
          <p:nvPr/>
        </p:nvSpPr>
        <p:spPr bwMode="auto">
          <a:xfrm>
            <a:off x="214313" y="1071563"/>
            <a:ext cx="7143750" cy="5602287"/>
          </a:xfrm>
          <a:prstGeom prst="rect">
            <a:avLst/>
          </a:prstGeom>
          <a:noFill/>
          <a:ln w="9525">
            <a:noFill/>
            <a:miter lim="800000"/>
            <a:headEnd/>
            <a:tailEnd/>
          </a:ln>
        </p:spPr>
        <p:txBody>
          <a:bodyPr>
            <a:spAutoFit/>
          </a:bodyPr>
          <a:lstStyle/>
          <a:p>
            <a:r>
              <a:rPr lang="sk-SK" sz="2800">
                <a:latin typeface="Calibri" pitchFamily="34" charset="0"/>
                <a:sym typeface="Wingdings" pitchFamily="2" charset="2"/>
              </a:rPr>
              <a:t></a:t>
            </a:r>
            <a:r>
              <a:rPr lang="sk-SK">
                <a:latin typeface="Calibri" pitchFamily="34" charset="0"/>
                <a:sym typeface="Wingdings" pitchFamily="2" charset="2"/>
              </a:rPr>
              <a:t> Jediný odpadový produkt je voda (čistá destilovaná)</a:t>
            </a:r>
            <a:r>
              <a:rPr lang="sk-SK" sz="3600">
                <a:latin typeface="Calibri" pitchFamily="34" charset="0"/>
                <a:sym typeface="Wingdings" pitchFamily="2" charset="2"/>
              </a:rPr>
              <a:t/>
            </a:r>
            <a:br>
              <a:rPr lang="sk-SK" sz="3600">
                <a:latin typeface="Calibri" pitchFamily="34" charset="0"/>
                <a:sym typeface="Wingdings" pitchFamily="2" charset="2"/>
              </a:rPr>
            </a:br>
            <a:r>
              <a:rPr lang="sk-SK" sz="2800">
                <a:latin typeface="Calibri" pitchFamily="34" charset="0"/>
                <a:sym typeface="Wingdings" pitchFamily="2" charset="2"/>
              </a:rPr>
              <a:t></a:t>
            </a:r>
            <a:r>
              <a:rPr lang="sk-SK" sz="3600">
                <a:latin typeface="Calibri" pitchFamily="34" charset="0"/>
                <a:sym typeface="Wingdings" pitchFamily="2" charset="2"/>
              </a:rPr>
              <a:t> </a:t>
            </a:r>
            <a:r>
              <a:rPr lang="sk-SK">
                <a:latin typeface="Calibri" pitchFamily="34" charset="0"/>
              </a:rPr>
              <a:t>nulové emisie (len vodná para)</a:t>
            </a:r>
          </a:p>
          <a:p>
            <a:r>
              <a:rPr lang="sk-SK" sz="2800">
                <a:latin typeface="Calibri" pitchFamily="34" charset="0"/>
                <a:sym typeface="Wingdings" pitchFamily="2" charset="2"/>
              </a:rPr>
              <a:t></a:t>
            </a:r>
            <a:r>
              <a:rPr lang="sk-SK" sz="3600">
                <a:latin typeface="Calibri" pitchFamily="34" charset="0"/>
                <a:sym typeface="Wingdings" pitchFamily="2" charset="2"/>
              </a:rPr>
              <a:t> </a:t>
            </a:r>
            <a:r>
              <a:rPr lang="sk-SK">
                <a:latin typeface="Calibri" pitchFamily="34" charset="0"/>
                <a:sym typeface="Wingdings" pitchFamily="2" charset="2"/>
              </a:rPr>
              <a:t>tichý</a:t>
            </a:r>
            <a:r>
              <a:rPr lang="sk-SK">
                <a:latin typeface="Calibri" pitchFamily="34" charset="0"/>
              </a:rPr>
              <a:t>,  jeho hluk sa dá porovnať so zvukom trolejbusu</a:t>
            </a:r>
          </a:p>
          <a:p>
            <a:endParaRPr lang="sk-SK">
              <a:latin typeface="Calibri" pitchFamily="34" charset="0"/>
            </a:endParaRPr>
          </a:p>
          <a:p>
            <a:r>
              <a:rPr lang="sk-SK" sz="2800">
                <a:latin typeface="Calibri" pitchFamily="34" charset="0"/>
                <a:sym typeface="Wingdings" pitchFamily="2" charset="2"/>
              </a:rPr>
              <a:t>   </a:t>
            </a:r>
          </a:p>
          <a:p>
            <a:r>
              <a:rPr lang="sk-SK" sz="2800">
                <a:latin typeface="Calibri" pitchFamily="34" charset="0"/>
                <a:sym typeface="Wingdings" pitchFamily="2" charset="2"/>
              </a:rPr>
              <a:t>    Nevýhody vodíkového autobusu:</a:t>
            </a:r>
          </a:p>
          <a:p>
            <a:r>
              <a:rPr lang="sk-SK" sz="2800">
                <a:latin typeface="Calibri" pitchFamily="34" charset="0"/>
                <a:sym typeface="Wingdings" pitchFamily="2" charset="2"/>
              </a:rPr>
              <a:t> </a:t>
            </a:r>
            <a:r>
              <a:rPr lang="sk-SK">
                <a:latin typeface="Calibri" pitchFamily="34" charset="0"/>
              </a:rPr>
              <a:t>Citlivosť na niektoré prímesi v palivách, prípadne v okysličovadle </a:t>
            </a:r>
          </a:p>
          <a:p>
            <a:r>
              <a:rPr lang="sk-SK" sz="2800">
                <a:latin typeface="Calibri" pitchFamily="34" charset="0"/>
                <a:sym typeface="Wingdings" pitchFamily="2" charset="2"/>
              </a:rPr>
              <a:t> </a:t>
            </a:r>
            <a:r>
              <a:rPr lang="sk-SK">
                <a:latin typeface="Calibri" pitchFamily="34" charset="0"/>
                <a:sym typeface="Wingdings" pitchFamily="2" charset="2"/>
              </a:rPr>
              <a:t>P</a:t>
            </a:r>
            <a:r>
              <a:rPr lang="sk-SK">
                <a:latin typeface="Calibri" pitchFamily="34" charset="0"/>
              </a:rPr>
              <a:t>ri styku s kyslíkom vytvára vysoko výbušnú zmes</a:t>
            </a:r>
          </a:p>
          <a:p>
            <a:r>
              <a:rPr lang="sk-SK" sz="2800">
                <a:latin typeface="Calibri" pitchFamily="34" charset="0"/>
                <a:sym typeface="Wingdings" pitchFamily="2" charset="2"/>
              </a:rPr>
              <a:t> </a:t>
            </a:r>
            <a:r>
              <a:rPr lang="sk-SK">
                <a:latin typeface="Calibri" pitchFamily="34" charset="0"/>
              </a:rPr>
              <a:t>Vysoké investičné náklady </a:t>
            </a:r>
          </a:p>
          <a:p>
            <a:r>
              <a:rPr lang="sk-SK" sz="2800">
                <a:latin typeface="Calibri" pitchFamily="34" charset="0"/>
                <a:sym typeface="Wingdings" pitchFamily="2" charset="2"/>
              </a:rPr>
              <a:t> </a:t>
            </a:r>
            <a:r>
              <a:rPr lang="sk-SK">
                <a:latin typeface="Calibri" pitchFamily="34" charset="0"/>
              </a:rPr>
              <a:t>Dosiaľ príliš nízka životnosť </a:t>
            </a:r>
          </a:p>
          <a:p>
            <a:r>
              <a:rPr lang="sk-SK" sz="2800">
                <a:latin typeface="Calibri" pitchFamily="34" charset="0"/>
                <a:sym typeface="Wingdings" pitchFamily="2" charset="2"/>
              </a:rPr>
              <a:t></a:t>
            </a:r>
            <a:r>
              <a:rPr lang="sk-SK">
                <a:latin typeface="Calibri" pitchFamily="34" charset="0"/>
                <a:sym typeface="Wingdings" pitchFamily="2" charset="2"/>
              </a:rPr>
              <a:t> </a:t>
            </a:r>
            <a:r>
              <a:rPr lang="sk-SK">
                <a:latin typeface="Calibri" pitchFamily="34" charset="0"/>
              </a:rPr>
              <a:t>Účinnosť klesá s dobou prevádzky</a:t>
            </a:r>
          </a:p>
          <a:p>
            <a:endParaRPr lang="sk-SK" sz="3600">
              <a:latin typeface="Calibri" pitchFamily="34" charset="0"/>
            </a:endParaRPr>
          </a:p>
        </p:txBody>
      </p:sp>
      <p:sp>
        <p:nvSpPr>
          <p:cNvPr id="4101" name="TextovéPole 5"/>
          <p:cNvSpPr txBox="1">
            <a:spLocks noChangeArrowheads="1"/>
          </p:cNvSpPr>
          <p:nvPr/>
        </p:nvSpPr>
        <p:spPr bwMode="auto">
          <a:xfrm>
            <a:off x="5143500" y="6215063"/>
            <a:ext cx="3714750" cy="369887"/>
          </a:xfrm>
          <a:prstGeom prst="rect">
            <a:avLst/>
          </a:prstGeom>
          <a:noFill/>
          <a:ln w="9525">
            <a:noFill/>
            <a:miter lim="800000"/>
            <a:headEnd/>
            <a:tailEnd/>
          </a:ln>
        </p:spPr>
        <p:txBody>
          <a:bodyPr>
            <a:spAutoFit/>
          </a:bodyPr>
          <a:lstStyle/>
          <a:p>
            <a:r>
              <a:rPr lang="sk-SK">
                <a:latin typeface="Calibri" pitchFamily="34" charset="0"/>
              </a:rPr>
              <a:t>Spracovala: Zuzana Dvorščáková 1.C</a:t>
            </a:r>
          </a:p>
        </p:txBody>
      </p:sp>
    </p:spTree>
  </p:cSld>
  <p:clrMapOvr>
    <a:masterClrMapping/>
  </p:clrMapOvr>
  <p:transition advClick="0" advTm="7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lnSpcReduction="10000"/>
          </a:bodyPr>
          <a:lstStyle/>
          <a:p>
            <a:r>
              <a:rPr lang="sk-SK" dirty="0" smtClean="0"/>
              <a:t> V Čechách:</a:t>
            </a:r>
          </a:p>
          <a:p>
            <a:pPr lvl="1"/>
            <a:r>
              <a:rPr lang="sk-SK" dirty="0" smtClean="0"/>
              <a:t> zdrojom vodíka je </a:t>
            </a:r>
            <a:r>
              <a:rPr lang="cs-CZ" dirty="0" smtClean="0"/>
              <a:t>Spolana Neratovice</a:t>
            </a:r>
            <a:r>
              <a:rPr lang="en-US" dirty="0" smtClean="0"/>
              <a:t>; </a:t>
            </a:r>
            <a:r>
              <a:rPr lang="sk-SK" dirty="0" smtClean="0"/>
              <a:t>vzniká tam ako nevyužitý vedľajší produkt</a:t>
            </a:r>
            <a:endParaRPr lang="cs-CZ" dirty="0" smtClean="0"/>
          </a:p>
          <a:p>
            <a:pPr lvl="1"/>
            <a:r>
              <a:rPr lang="sk-SK" dirty="0" smtClean="0"/>
              <a:t> je ho potrebné čistiť</a:t>
            </a:r>
          </a:p>
          <a:p>
            <a:pPr lvl="1"/>
            <a:r>
              <a:rPr lang="sk-SK" dirty="0" smtClean="0"/>
              <a:t> vodík bude uskladnený v plynnom stave pri tlaku 35MPa v 8 tlakových fľašiach v objemom 205l </a:t>
            </a:r>
            <a:r>
              <a:rPr lang="cs-CZ" dirty="0" smtClean="0"/>
              <a:t>(=41kg H</a:t>
            </a:r>
            <a:r>
              <a:rPr lang="cs-CZ" baseline="-25000" dirty="0" smtClean="0"/>
              <a:t>2</a:t>
            </a:r>
            <a:r>
              <a:rPr lang="cs-CZ" dirty="0" smtClean="0"/>
              <a:t>)</a:t>
            </a:r>
            <a:r>
              <a:rPr lang="en-US" dirty="0" smtClean="0"/>
              <a:t> </a:t>
            </a:r>
            <a:r>
              <a:rPr lang="sk-SK" dirty="0" smtClean="0"/>
              <a:t>na streche autobusu</a:t>
            </a:r>
          </a:p>
          <a:p>
            <a:pPr lvl="1"/>
            <a:r>
              <a:rPr lang="sk-SK" dirty="0" smtClean="0"/>
              <a:t> </a:t>
            </a:r>
            <a:r>
              <a:rPr lang="cs-CZ" dirty="0" smtClean="0"/>
              <a:t>základným zdrojom energie bude </a:t>
            </a:r>
            <a:r>
              <a:rPr lang="sk-SK" dirty="0" smtClean="0"/>
              <a:t>elektrina</a:t>
            </a:r>
            <a:r>
              <a:rPr lang="cs-CZ" dirty="0" smtClean="0"/>
              <a:t> z palivových </a:t>
            </a:r>
            <a:r>
              <a:rPr lang="sk-SK" dirty="0" smtClean="0"/>
              <a:t>článkov</a:t>
            </a:r>
            <a:r>
              <a:rPr lang="cs-CZ" dirty="0" smtClean="0"/>
              <a:t> (výkon cca 100kW)</a:t>
            </a:r>
          </a:p>
          <a:p>
            <a:pPr lvl="1"/>
            <a:r>
              <a:rPr lang="cs-CZ" dirty="0" smtClean="0"/>
              <a:t>baterie </a:t>
            </a:r>
            <a:r>
              <a:rPr lang="sk-SK" dirty="0" smtClean="0"/>
              <a:t>NiCd</a:t>
            </a:r>
            <a:r>
              <a:rPr lang="cs-CZ" dirty="0" smtClean="0"/>
              <a:t> pro </a:t>
            </a:r>
            <a:r>
              <a:rPr lang="sk-SK" dirty="0" smtClean="0"/>
              <a:t>rekuperaciou</a:t>
            </a:r>
            <a:r>
              <a:rPr lang="cs-CZ" dirty="0" smtClean="0"/>
              <a:t> energie </a:t>
            </a:r>
            <a:r>
              <a:rPr lang="sk-SK" dirty="0" smtClean="0"/>
              <a:t>pri brzdení </a:t>
            </a:r>
            <a:r>
              <a:rPr lang="cs-CZ" dirty="0" smtClean="0"/>
              <a:t>a </a:t>
            </a:r>
            <a:r>
              <a:rPr lang="sk-SK" dirty="0" smtClean="0"/>
              <a:t>ultrakapacitory k pokrytiu prúdových špičiek pri rozjazde</a:t>
            </a:r>
          </a:p>
          <a:p>
            <a:pPr lvl="1"/>
            <a:r>
              <a:rPr lang="sk-SK" dirty="0" smtClean="0"/>
              <a:t>e</a:t>
            </a:r>
            <a:r>
              <a:rPr lang="cs-CZ" dirty="0" smtClean="0"/>
              <a:t>lektrický pohon vyvinie Škoda Electric </a:t>
            </a:r>
            <a:endParaRPr lang="sk-SK" dirty="0" smtClean="0"/>
          </a:p>
        </p:txBody>
      </p:sp>
      <p:sp>
        <p:nvSpPr>
          <p:cNvPr id="3" name="Nadpis 2"/>
          <p:cNvSpPr>
            <a:spLocks noGrp="1"/>
          </p:cNvSpPr>
          <p:nvPr>
            <p:ph type="title"/>
          </p:nvPr>
        </p:nvSpPr>
        <p:spPr/>
        <p:txBody>
          <a:bodyPr/>
          <a:lstStyle/>
          <a:p>
            <a:r>
              <a:rPr lang="sk-SK" dirty="0" smtClean="0"/>
              <a:t>Autobus poháňaný vodíkom</a:t>
            </a:r>
            <a:endParaRPr lang="cs-CZ" dirty="0"/>
          </a:p>
        </p:txBody>
      </p:sp>
      <p:sp>
        <p:nvSpPr>
          <p:cNvPr id="4" name="Zástupný symbol päty 3"/>
          <p:cNvSpPr>
            <a:spLocks noGrp="1"/>
          </p:cNvSpPr>
          <p:nvPr>
            <p:ph type="ftr" sz="quarter" idx="11"/>
          </p:nvPr>
        </p:nvSpPr>
        <p:spPr/>
        <p:txBody>
          <a:bodyPr/>
          <a:lstStyle/>
          <a:p>
            <a:r>
              <a:rPr lang="cs-CZ" dirty="0" smtClean="0"/>
              <a:t>Výskumný tím pani Ružovej</a:t>
            </a:r>
            <a:endParaRPr lang="cs-CZ" dirty="0"/>
          </a:p>
        </p:txBody>
      </p:sp>
      <p:sp>
        <p:nvSpPr>
          <p:cNvPr id="6" name="Zástupný symbol dátumu 5"/>
          <p:cNvSpPr>
            <a:spLocks noGrp="1"/>
          </p:cNvSpPr>
          <p:nvPr>
            <p:ph type="dt" sz="half" idx="10"/>
          </p:nvPr>
        </p:nvSpPr>
        <p:spPr/>
        <p:txBody>
          <a:bodyPr/>
          <a:lstStyle/>
          <a:p>
            <a:fld id="{7344A101-A577-47EE-86BB-9F2FFBFEE9A8}" type="datetime1">
              <a:rPr lang="cs-CZ" smtClean="0"/>
              <a:pPr/>
              <a:t>25.6.2009</a:t>
            </a:fld>
            <a:endParaRPr lang="cs-CZ" dirty="0"/>
          </a:p>
        </p:txBody>
      </p:sp>
      <p:sp>
        <p:nvSpPr>
          <p:cNvPr id="8" name="Zástupný symbol čísla snímky 7"/>
          <p:cNvSpPr>
            <a:spLocks noGrp="1"/>
          </p:cNvSpPr>
          <p:nvPr>
            <p:ph type="sldNum" sz="quarter" idx="12"/>
          </p:nvPr>
        </p:nvSpPr>
        <p:spPr/>
        <p:txBody>
          <a:bodyPr/>
          <a:lstStyle/>
          <a:p>
            <a:fld id="{9ACA0913-D9CC-4DFB-B8F6-2F1074805894}" type="slidenum">
              <a:rPr lang="cs-CZ" smtClean="0"/>
              <a:pPr/>
              <a:t>4</a:t>
            </a:fld>
            <a:endParaRPr lang="cs-CZ" dirty="0"/>
          </a:p>
        </p:txBody>
      </p:sp>
    </p:spTree>
  </p:cSld>
  <p:clrMapOvr>
    <a:masterClrMapping/>
  </p:clrMapOvr>
  <p:transition advClick="0" advTm="7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BlokTextu 1"/>
          <p:cNvSpPr txBox="1">
            <a:spLocks noChangeArrowheads="1"/>
          </p:cNvSpPr>
          <p:nvPr/>
        </p:nvSpPr>
        <p:spPr bwMode="auto">
          <a:xfrm>
            <a:off x="428625" y="357188"/>
            <a:ext cx="7286625" cy="6124575"/>
          </a:xfrm>
          <a:prstGeom prst="rect">
            <a:avLst/>
          </a:prstGeom>
          <a:noFill/>
          <a:ln w="9525">
            <a:noFill/>
            <a:miter lim="800000"/>
            <a:headEnd/>
            <a:tailEnd/>
          </a:ln>
        </p:spPr>
        <p:txBody>
          <a:bodyPr>
            <a:spAutoFit/>
          </a:bodyPr>
          <a:lstStyle/>
          <a:p>
            <a:r>
              <a:rPr lang="sk-SK" sz="3200">
                <a:solidFill>
                  <a:srgbClr val="04F6F6"/>
                </a:solidFill>
                <a:latin typeface="Forte" pitchFamily="66" charset="0"/>
              </a:rPr>
              <a:t>Vodík- palivo budúcnosti (úlohy)</a:t>
            </a:r>
          </a:p>
          <a:p>
            <a:endParaRPr lang="sk-SK"/>
          </a:p>
          <a:p>
            <a:pPr>
              <a:buFontTx/>
              <a:buBlip>
                <a:blip r:embed="rId2"/>
              </a:buBlip>
            </a:pPr>
            <a:r>
              <a:rPr lang="sk-SK"/>
              <a:t> elektrónová konfigurácia atómu vodíka je 1 s1 </a:t>
            </a:r>
          </a:p>
          <a:p>
            <a:pPr>
              <a:buFontTx/>
              <a:buBlip>
                <a:blip r:embed="rId2"/>
              </a:buBlip>
            </a:pPr>
            <a:r>
              <a:rPr lang="sk-SK"/>
              <a:t> svoju konfiguráciu stabilizuje tým, že vytvára molekuly H2</a:t>
            </a:r>
          </a:p>
          <a:p>
            <a:pPr>
              <a:buFontTx/>
              <a:buBlip>
                <a:blip r:embed="rId2"/>
              </a:buBlip>
            </a:pPr>
            <a:r>
              <a:rPr lang="sk-SK"/>
              <a:t> v prírode sa nachádza najmä v molekule vody, vytvára však aj molekulu amoniaku, kyseliny sírovej, hydroxidu sodného</a:t>
            </a:r>
          </a:p>
          <a:p>
            <a:pPr>
              <a:buFontTx/>
              <a:buBlip>
                <a:blip r:embed="rId2"/>
              </a:buBlip>
            </a:pPr>
            <a:r>
              <a:rPr lang="sk-SK"/>
              <a:t> najjednoduchšie zlúčeniny vodíka sú HYDRIDY- binárne </a:t>
            </a:r>
          </a:p>
          <a:p>
            <a:r>
              <a:rPr lang="sk-SK"/>
              <a:t>zlúčeniny vodíka s inými prvkami, kde tvorí vodík iba jednu </a:t>
            </a:r>
          </a:p>
          <a:p>
            <a:r>
              <a:rPr lang="sk-SK"/>
              <a:t>kovalentnú väzbu alebo anión H- (H2S, NaH)</a:t>
            </a:r>
          </a:p>
          <a:p>
            <a:pPr>
              <a:buFontTx/>
              <a:buBlip>
                <a:blip r:embed="rId2"/>
              </a:buBlip>
            </a:pPr>
            <a:r>
              <a:rPr lang="sk-SK"/>
              <a:t> z hľadiska polarity sa hybridy delia na iónové a kovalentné</a:t>
            </a:r>
          </a:p>
          <a:p>
            <a:pPr>
              <a:buFontTx/>
              <a:buBlip>
                <a:blip r:embed="rId3"/>
              </a:buBlip>
            </a:pPr>
            <a:r>
              <a:rPr lang="sk-SK"/>
              <a:t> IÓNOVÉ- obsahujú hydridový anión H- spojený s príslušným  kovovým katiónom iónovou väzbou </a:t>
            </a:r>
            <a:r>
              <a:rPr lang="sk-SK">
                <a:sym typeface="Wingdings" pitchFamily="2" charset="2"/>
              </a:rPr>
              <a:t> pevné látky s vysokou teplotou topenia</a:t>
            </a:r>
          </a:p>
          <a:p>
            <a:pPr>
              <a:buFontTx/>
              <a:buBlip>
                <a:blip r:embed="rId3"/>
              </a:buBlip>
            </a:pPr>
            <a:r>
              <a:rPr lang="sk-SK">
                <a:sym typeface="Wingdings" pitchFamily="2" charset="2"/>
              </a:rPr>
              <a:t> KOVALENTNÉ- medzi vodíkom a viazaným atómom je kovalentná väzba (okrem vody sú všetky kovalentné hydridy pri bežných podmienkach plynné látky)</a:t>
            </a:r>
            <a:r>
              <a:rPr lang="en-US">
                <a:sym typeface="Wingdings" pitchFamily="2" charset="2"/>
              </a:rPr>
              <a:t>; </a:t>
            </a:r>
            <a:r>
              <a:rPr lang="sk-SK">
                <a:sym typeface="Wingdings" pitchFamily="2" charset="2"/>
              </a:rPr>
              <a:t>hydridy s nepolárnou kovalentnou väzbou nereagujú s vodou a s polárnou kovalentnou väzbou reagujú s vodou a pri reakcii sa uvoľňuje katión H+</a:t>
            </a:r>
          </a:p>
          <a:p>
            <a:endParaRPr lang="sk-SK">
              <a:sym typeface="Wingdings" pitchFamily="2" charset="2"/>
            </a:endParaRPr>
          </a:p>
          <a:p>
            <a:endParaRPr lang="sk-SK">
              <a:sym typeface="Wingdings" pitchFamily="2" charset="2"/>
            </a:endParaRPr>
          </a:p>
          <a:p>
            <a:endParaRPr lang="sk-SK"/>
          </a:p>
        </p:txBody>
      </p:sp>
      <p:pic>
        <p:nvPicPr>
          <p:cNvPr id="5123" name="Obrázok 2" descr="marge_simpson-0.gif"/>
          <p:cNvPicPr>
            <a:picLocks noChangeAspect="1"/>
          </p:cNvPicPr>
          <p:nvPr/>
        </p:nvPicPr>
        <p:blipFill>
          <a:blip r:embed="rId4"/>
          <a:srcRect/>
          <a:stretch>
            <a:fillRect/>
          </a:stretch>
        </p:blipFill>
        <p:spPr bwMode="auto">
          <a:xfrm>
            <a:off x="7215188" y="214313"/>
            <a:ext cx="1714500" cy="340995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BlokTextu 2"/>
          <p:cNvSpPr txBox="1">
            <a:spLocks noChangeArrowheads="1"/>
          </p:cNvSpPr>
          <p:nvPr/>
        </p:nvSpPr>
        <p:spPr bwMode="auto">
          <a:xfrm>
            <a:off x="285750" y="285750"/>
            <a:ext cx="8501063" cy="5416550"/>
          </a:xfrm>
          <a:prstGeom prst="rect">
            <a:avLst/>
          </a:prstGeom>
          <a:noFill/>
          <a:ln w="9525">
            <a:noFill/>
            <a:miter lim="800000"/>
            <a:headEnd/>
            <a:tailEnd/>
          </a:ln>
        </p:spPr>
        <p:txBody>
          <a:bodyPr>
            <a:spAutoFit/>
          </a:bodyPr>
          <a:lstStyle/>
          <a:p>
            <a:r>
              <a:rPr lang="sk-SK" sz="3600">
                <a:solidFill>
                  <a:srgbClr val="00B0F0"/>
                </a:solidFill>
                <a:latin typeface="Bodoni MT" pitchFamily="18" charset="0"/>
              </a:rPr>
              <a:t>VODÍK AKO PALIVO</a:t>
            </a:r>
          </a:p>
          <a:p>
            <a:pPr>
              <a:buFontTx/>
              <a:buChar char="-"/>
            </a:pPr>
            <a:r>
              <a:rPr lang="sk-SK"/>
              <a:t> zdrojom paliva je vodíková zlúčenina, ktorá pri zahriati uvoľňuje vodík </a:t>
            </a:r>
            <a:r>
              <a:rPr lang="sk-SK">
                <a:sym typeface="Wingdings" pitchFamily="2" charset="2"/>
              </a:rPr>
              <a:t> neznečisťuje prostredie, lebo pri spaľovaní vodíka vzniká voda</a:t>
            </a:r>
          </a:p>
          <a:p>
            <a:endParaRPr lang="sk-SK">
              <a:sym typeface="Wingdings" pitchFamily="2" charset="2"/>
            </a:endParaRPr>
          </a:p>
          <a:p>
            <a:r>
              <a:rPr lang="sk-SK" sz="2000">
                <a:solidFill>
                  <a:srgbClr val="FFC000"/>
                </a:solidFill>
                <a:latin typeface="Arial Black" pitchFamily="34" charset="0"/>
                <a:sym typeface="Wingdings" pitchFamily="2" charset="2"/>
              </a:rPr>
              <a:t>Výroba vodíka:</a:t>
            </a:r>
          </a:p>
          <a:p>
            <a:endParaRPr lang="sk-SK" sz="2000">
              <a:solidFill>
                <a:srgbClr val="FFC000"/>
              </a:solidFill>
              <a:latin typeface="Arial Black" pitchFamily="34" charset="0"/>
              <a:sym typeface="Wingdings" pitchFamily="2" charset="2"/>
            </a:endParaRPr>
          </a:p>
          <a:p>
            <a:pPr>
              <a:buFontTx/>
              <a:buBlip>
                <a:blip r:embed="rId2"/>
              </a:buBlip>
            </a:pPr>
            <a:r>
              <a:rPr lang="sk-SK">
                <a:sym typeface="Wingdings" pitchFamily="2" charset="2"/>
              </a:rPr>
              <a:t> LABORATÓRNE</a:t>
            </a:r>
          </a:p>
          <a:p>
            <a:pPr>
              <a:buFontTx/>
              <a:buBlip>
                <a:blip r:embed="rId3"/>
              </a:buBlip>
            </a:pPr>
            <a:r>
              <a:rPr lang="sk-SK">
                <a:sym typeface="Wingdings" pitchFamily="2" charset="2"/>
              </a:rPr>
              <a:t> reakciou neušľachtilých kovov s kyselinami alebo hydroxidov v tzv. Kippovom prístroji</a:t>
            </a:r>
          </a:p>
          <a:p>
            <a:r>
              <a:rPr lang="sk-SK">
                <a:sym typeface="Wingdings" pitchFamily="2" charset="2"/>
              </a:rPr>
              <a:t>Zn + 2HCl → ZnCl2 + H2</a:t>
            </a:r>
          </a:p>
          <a:p>
            <a:r>
              <a:rPr lang="sk-SK">
                <a:sym typeface="Wingdings" pitchFamily="2" charset="2"/>
              </a:rPr>
              <a:t>Zn + 2 NaOH + 2 H2O → Na2[Zn(OH)4] + H2</a:t>
            </a:r>
          </a:p>
          <a:p>
            <a:pPr>
              <a:buFontTx/>
              <a:buBlip>
                <a:blip r:embed="rId3"/>
              </a:buBlip>
            </a:pPr>
            <a:r>
              <a:rPr lang="sk-SK">
                <a:sym typeface="Wingdings" pitchFamily="2" charset="2"/>
              </a:rPr>
              <a:t> elektrolýzou vody, ktorá obsahuje malé množstvo H2SO4 </a:t>
            </a:r>
          </a:p>
          <a:p>
            <a:r>
              <a:rPr lang="sk-SK">
                <a:sym typeface="Wingdings" pitchFamily="2" charset="2"/>
              </a:rPr>
              <a:t>alebo NaOH na zvýšenie vodivosti. Elektrolýza sa uskutočňuje</a:t>
            </a:r>
          </a:p>
          <a:p>
            <a:r>
              <a:rPr lang="sk-SK">
                <a:sym typeface="Wingdings" pitchFamily="2" charset="2"/>
              </a:rPr>
              <a:t> v Hoffmanovom prístroji, kde sa vodík vylučuje na katóde.</a:t>
            </a:r>
          </a:p>
          <a:p>
            <a:r>
              <a:rPr lang="sk-SK">
                <a:sym typeface="Wingdings" pitchFamily="2" charset="2"/>
              </a:rPr>
              <a:t>2 H3O+ + 2e− → 2 H2O + H2</a:t>
            </a:r>
          </a:p>
          <a:p>
            <a:r>
              <a:rPr lang="sk-SK">
                <a:sym typeface="Wingdings" pitchFamily="2" charset="2"/>
              </a:rPr>
              <a:t>2 Na + 2 H2O → 2 NaOH + H2</a:t>
            </a:r>
          </a:p>
          <a:p>
            <a:r>
              <a:rPr lang="sk-SK">
                <a:sym typeface="Wingdings" pitchFamily="2" charset="2"/>
              </a:rPr>
              <a:t>3 Fe + 4 H2O → Fe3O4 + 4 H2</a:t>
            </a:r>
          </a:p>
          <a:p>
            <a:endParaRPr lang="sk-SK"/>
          </a:p>
        </p:txBody>
      </p:sp>
      <p:pic>
        <p:nvPicPr>
          <p:cNvPr id="6147" name="Obrázok 3" descr="charak2.gif"/>
          <p:cNvPicPr>
            <a:picLocks noChangeAspect="1"/>
          </p:cNvPicPr>
          <p:nvPr/>
        </p:nvPicPr>
        <p:blipFill>
          <a:blip r:embed="rId4"/>
          <a:srcRect/>
          <a:stretch>
            <a:fillRect/>
          </a:stretch>
        </p:blipFill>
        <p:spPr bwMode="auto">
          <a:xfrm>
            <a:off x="7339039" y="3286125"/>
            <a:ext cx="1019175" cy="3133725"/>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lokTextu 1"/>
          <p:cNvSpPr txBox="1">
            <a:spLocks noChangeArrowheads="1"/>
          </p:cNvSpPr>
          <p:nvPr/>
        </p:nvSpPr>
        <p:spPr bwMode="auto">
          <a:xfrm>
            <a:off x="357188" y="285750"/>
            <a:ext cx="8429625" cy="2586038"/>
          </a:xfrm>
          <a:prstGeom prst="rect">
            <a:avLst/>
          </a:prstGeom>
          <a:noFill/>
          <a:ln w="9525">
            <a:noFill/>
            <a:miter lim="800000"/>
            <a:headEnd/>
            <a:tailEnd/>
          </a:ln>
        </p:spPr>
        <p:txBody>
          <a:bodyPr>
            <a:spAutoFit/>
          </a:bodyPr>
          <a:lstStyle/>
          <a:p>
            <a:pPr>
              <a:buFontTx/>
              <a:buBlip>
                <a:blip r:embed="rId2"/>
              </a:buBlip>
            </a:pPr>
            <a:r>
              <a:rPr lang="sk-SK"/>
              <a:t> PRIEMYSELNE</a:t>
            </a:r>
          </a:p>
          <a:p>
            <a:pPr>
              <a:buFontTx/>
              <a:buBlip>
                <a:blip r:embed="rId3"/>
              </a:buBlip>
            </a:pPr>
            <a:r>
              <a:rPr lang="sk-SK"/>
              <a:t> termický rozklad metánu pri veľmi vysokej teplote (1 200 °C): CH4 → C + 2 H2</a:t>
            </a:r>
          </a:p>
          <a:p>
            <a:pPr>
              <a:buFontTx/>
              <a:buBlip>
                <a:blip r:embed="rId3"/>
              </a:buBlip>
            </a:pPr>
            <a:r>
              <a:rPr lang="sk-SK"/>
              <a:t> reakciou vodného plynu s vodnou parou za prítomnosti katalyzátorov a pri teplote 300 °C </a:t>
            </a:r>
            <a:r>
              <a:rPr lang="sk-SK">
                <a:sym typeface="Wingdings" pitchFamily="2" charset="2"/>
              </a:rPr>
              <a:t> </a:t>
            </a:r>
            <a:r>
              <a:rPr lang="sk-SK"/>
              <a:t>čistý vodík, ktorý sa používa napríklad k stuhovaniu : CO + H2 + H2O(g) → CO2 + 2 H2</a:t>
            </a:r>
          </a:p>
          <a:p>
            <a:pPr>
              <a:buFontTx/>
              <a:buBlip>
                <a:blip r:embed="rId3"/>
              </a:buBlip>
            </a:pPr>
            <a:r>
              <a:rPr lang="sk-SK"/>
              <a:t> reakciou vodnej pary s horúcim koksom za teploty 1 000 °C (vzniká vodný plyn): C(s) + H2O(g) → CO(g) + H2(g)</a:t>
            </a:r>
          </a:p>
          <a:p>
            <a:pPr>
              <a:buFontTx/>
              <a:buBlip>
                <a:blip r:embed="rId3"/>
              </a:buBlip>
            </a:pPr>
            <a:r>
              <a:rPr lang="sk-SK"/>
              <a:t> vznik vodíka ako vedľajší produkt pri výrobe hydroxidu sodného (NaOH) – elektrolýza vodného roztoku NaCl: 2 NaHgx + 2 H2O → 2 NaOH + H2 + 2x Hg</a:t>
            </a:r>
          </a:p>
        </p:txBody>
      </p:sp>
      <p:pic>
        <p:nvPicPr>
          <p:cNvPr id="7171" name="Obrázok 2" descr="10657088.png"/>
          <p:cNvPicPr>
            <a:picLocks noChangeAspect="1"/>
          </p:cNvPicPr>
          <p:nvPr/>
        </p:nvPicPr>
        <p:blipFill>
          <a:blip r:embed="rId4"/>
          <a:srcRect/>
          <a:stretch>
            <a:fillRect/>
          </a:stretch>
        </p:blipFill>
        <p:spPr bwMode="auto">
          <a:xfrm>
            <a:off x="1928794" y="3398861"/>
            <a:ext cx="2251075" cy="3387725"/>
          </a:xfrm>
          <a:prstGeom prst="rect">
            <a:avLst/>
          </a:prstGeom>
          <a:noFill/>
          <a:ln w="9525">
            <a:noFill/>
            <a:miter lim="800000"/>
            <a:headEnd/>
            <a:tailEnd/>
          </a:ln>
        </p:spPr>
      </p:pic>
      <p:sp>
        <p:nvSpPr>
          <p:cNvPr id="7172" name="BlokTextu 3"/>
          <p:cNvSpPr txBox="1">
            <a:spLocks noChangeArrowheads="1"/>
          </p:cNvSpPr>
          <p:nvPr/>
        </p:nvSpPr>
        <p:spPr bwMode="auto">
          <a:xfrm>
            <a:off x="4357688" y="6215063"/>
            <a:ext cx="4786312" cy="369887"/>
          </a:xfrm>
          <a:prstGeom prst="rect">
            <a:avLst/>
          </a:prstGeom>
          <a:noFill/>
          <a:ln w="9525">
            <a:noFill/>
            <a:miter lim="800000"/>
            <a:headEnd/>
            <a:tailEnd/>
          </a:ln>
        </p:spPr>
        <p:txBody>
          <a:bodyPr>
            <a:spAutoFit/>
          </a:bodyPr>
          <a:lstStyle/>
          <a:p>
            <a:r>
              <a:rPr lang="sk-SK">
                <a:latin typeface="Berlin Sans FB Demi" pitchFamily="34" charset="0"/>
              </a:rPr>
              <a:t>Spracovala: Veronika Drotárová</a:t>
            </a:r>
          </a:p>
        </p:txBody>
      </p:sp>
    </p:spTree>
  </p:cSld>
  <p:clrMapOvr>
    <a:masterClrMapping/>
  </p:clrMapOvr>
  <p:transition advClick="0" advTm="7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a:xfrm>
            <a:off x="428625" y="0"/>
            <a:ext cx="5715011" cy="917575"/>
          </a:xfrm>
        </p:spPr>
        <p:txBody>
          <a:bodyPr>
            <a:normAutofit/>
          </a:bodyPr>
          <a:lstStyle/>
          <a:p>
            <a:r>
              <a:rPr lang="sk-SK" sz="4800" dirty="0" smtClean="0"/>
              <a:t>Pán Zodpovedný</a:t>
            </a:r>
          </a:p>
        </p:txBody>
      </p:sp>
      <p:sp>
        <p:nvSpPr>
          <p:cNvPr id="3" name="Obdĺžnik 2"/>
          <p:cNvSpPr/>
          <p:nvPr/>
        </p:nvSpPr>
        <p:spPr>
          <a:xfrm>
            <a:off x="500063" y="714375"/>
            <a:ext cx="2076450" cy="400050"/>
          </a:xfrm>
          <a:prstGeom prst="rect">
            <a:avLst/>
          </a:prstGeom>
        </p:spPr>
        <p:txBody>
          <a:bodyPr wrap="none">
            <a:spAutoFit/>
          </a:bodyPr>
          <a:lstStyle/>
          <a:p>
            <a:pPr>
              <a:defRPr/>
            </a:pPr>
            <a:r>
              <a:rPr lang="sk-SK" sz="2000" b="1" dirty="0">
                <a:effectLst>
                  <a:outerShdw blurRad="38100" dist="38100" dir="2700000" algn="tl">
                    <a:srgbClr val="000000">
                      <a:alpha val="43137"/>
                    </a:srgbClr>
                  </a:outerShdw>
                </a:effectLst>
                <a:latin typeface="Calibri" pitchFamily="34" charset="0"/>
              </a:rPr>
              <a:t>Vodík - vlastnosti</a:t>
            </a:r>
          </a:p>
        </p:txBody>
      </p:sp>
      <p:sp>
        <p:nvSpPr>
          <p:cNvPr id="8196" name="Obdĺžnik 3"/>
          <p:cNvSpPr>
            <a:spLocks noChangeArrowheads="1"/>
          </p:cNvSpPr>
          <p:nvPr/>
        </p:nvSpPr>
        <p:spPr bwMode="auto">
          <a:xfrm>
            <a:off x="428625" y="1000125"/>
            <a:ext cx="8358188" cy="2586038"/>
          </a:xfrm>
          <a:prstGeom prst="rect">
            <a:avLst/>
          </a:prstGeom>
          <a:noFill/>
          <a:ln w="9525">
            <a:noFill/>
            <a:miter lim="800000"/>
            <a:headEnd/>
            <a:tailEnd/>
          </a:ln>
        </p:spPr>
        <p:txBody>
          <a:bodyPr>
            <a:spAutoFit/>
          </a:bodyPr>
          <a:lstStyle/>
          <a:p>
            <a:pPr>
              <a:buFont typeface="Wingdings" pitchFamily="2" charset="2"/>
              <a:buChar char="Ø"/>
            </a:pPr>
            <a:r>
              <a:rPr lang="sk-SK" sz="1600">
                <a:latin typeface="Calibri" pitchFamily="34" charset="0"/>
              </a:rPr>
              <a:t>najjednoduchší chemický prvok</a:t>
            </a:r>
          </a:p>
          <a:p>
            <a:pPr>
              <a:buFont typeface="Wingdings" pitchFamily="2" charset="2"/>
              <a:buChar char="Ø"/>
            </a:pPr>
            <a:r>
              <a:rPr lang="sk-SK" sz="1600">
                <a:latin typeface="Calibri" pitchFamily="34" charset="0"/>
              </a:rPr>
              <a:t>plyn bez farby, chuti a zápachu</a:t>
            </a:r>
          </a:p>
          <a:p>
            <a:pPr>
              <a:buFont typeface="Wingdings" pitchFamily="2" charset="2"/>
              <a:buChar char="Ø"/>
            </a:pPr>
            <a:r>
              <a:rPr lang="sk-SK" sz="1600">
                <a:latin typeface="Calibri" pitchFamily="34" charset="0"/>
              </a:rPr>
              <a:t>14,5-krát ľahší ako vzduch</a:t>
            </a:r>
          </a:p>
          <a:p>
            <a:pPr>
              <a:buFont typeface="Wingdings" pitchFamily="2" charset="2"/>
              <a:buChar char="Ø"/>
            </a:pPr>
            <a:r>
              <a:rPr lang="sk-SK" sz="1600">
                <a:latin typeface="Calibri" pitchFamily="34" charset="0"/>
              </a:rPr>
              <a:t>tepelná vodivosť je 7-krát väčšia ako vzduchu</a:t>
            </a:r>
          </a:p>
          <a:p>
            <a:pPr>
              <a:buFont typeface="Wingdings" pitchFamily="2" charset="2"/>
              <a:buChar char="Ø"/>
            </a:pPr>
            <a:r>
              <a:rPr lang="sk-SK" sz="1600">
                <a:latin typeface="Calibri" pitchFamily="34" charset="0"/>
              </a:rPr>
              <a:t>obrovská rýchlosť H</a:t>
            </a:r>
            <a:r>
              <a:rPr lang="sk-SK" sz="1100">
                <a:latin typeface="Calibri" pitchFamily="34" charset="0"/>
              </a:rPr>
              <a:t>2</a:t>
            </a:r>
            <a:r>
              <a:rPr lang="sk-SK" sz="1600">
                <a:latin typeface="Calibri" pitchFamily="34" charset="0"/>
              </a:rPr>
              <a:t> - 1800m/s</a:t>
            </a:r>
          </a:p>
          <a:p>
            <a:pPr>
              <a:buFont typeface="Wingdings" pitchFamily="2" charset="2"/>
              <a:buChar char="Ø"/>
            </a:pPr>
            <a:r>
              <a:rPr lang="sk-SK" sz="1600">
                <a:latin typeface="Calibri" pitchFamily="34" charset="0"/>
              </a:rPr>
              <a:t>molekulový H</a:t>
            </a:r>
            <a:r>
              <a:rPr lang="sk-SK" sz="1100">
                <a:latin typeface="Calibri" pitchFamily="34" charset="0"/>
              </a:rPr>
              <a:t>2</a:t>
            </a:r>
            <a:r>
              <a:rPr lang="sk-SK" sz="1600">
                <a:latin typeface="Calibri" pitchFamily="34" charset="0"/>
              </a:rPr>
              <a:t> pomerne stabilný, málo reaktívny </a:t>
            </a:r>
          </a:p>
          <a:p>
            <a:r>
              <a:rPr lang="sk-SK" sz="1600">
                <a:latin typeface="Calibri" pitchFamily="34" charset="0"/>
              </a:rPr>
              <a:t>(vďaka vysokej energii väzieb)</a:t>
            </a:r>
          </a:p>
          <a:p>
            <a:pPr>
              <a:buFont typeface="Wingdings" pitchFamily="2" charset="2"/>
              <a:buChar char="Ø"/>
            </a:pPr>
            <a:r>
              <a:rPr lang="sk-SK" sz="1600">
                <a:latin typeface="Calibri" pitchFamily="34" charset="0"/>
              </a:rPr>
              <a:t>atomárny vodík - veľmi reaktívny</a:t>
            </a:r>
          </a:p>
          <a:p>
            <a:pPr>
              <a:buFont typeface="Wingdings" pitchFamily="2" charset="2"/>
              <a:buChar char="Ø"/>
            </a:pPr>
            <a:r>
              <a:rPr lang="sk-SK" sz="1600">
                <a:latin typeface="Calibri" pitchFamily="34" charset="0"/>
              </a:rPr>
              <a:t>extrémne malé molekuly - prejdú poréznymi látkami</a:t>
            </a:r>
          </a:p>
          <a:p>
            <a:endParaRPr lang="sk-SK">
              <a:latin typeface="Calibri" pitchFamily="34" charset="0"/>
            </a:endParaRPr>
          </a:p>
        </p:txBody>
      </p:sp>
      <p:sp>
        <p:nvSpPr>
          <p:cNvPr id="5" name="Obdĺžnik 4"/>
          <p:cNvSpPr/>
          <p:nvPr/>
        </p:nvSpPr>
        <p:spPr>
          <a:xfrm>
            <a:off x="571500" y="3214688"/>
            <a:ext cx="2071688" cy="369887"/>
          </a:xfrm>
          <a:prstGeom prst="rect">
            <a:avLst/>
          </a:prstGeom>
        </p:spPr>
        <p:txBody>
          <a:bodyPr>
            <a:spAutoFit/>
          </a:bodyPr>
          <a:lstStyle/>
          <a:p>
            <a:pPr>
              <a:defRPr/>
            </a:pPr>
            <a:r>
              <a:rPr lang="sk-SK" b="1" dirty="0">
                <a:effectLst>
                  <a:outerShdw blurRad="38100" dist="38100" dir="2700000" algn="tl">
                    <a:srgbClr val="000000">
                      <a:alpha val="43137"/>
                    </a:srgbClr>
                  </a:outerShdw>
                </a:effectLst>
                <a:latin typeface="Calibri" pitchFamily="34" charset="0"/>
              </a:rPr>
              <a:t>Kto objavil vodík?</a:t>
            </a:r>
          </a:p>
        </p:txBody>
      </p:sp>
      <p:sp>
        <p:nvSpPr>
          <p:cNvPr id="8198" name="Obdĺžnik 5"/>
          <p:cNvSpPr>
            <a:spLocks noChangeArrowheads="1"/>
          </p:cNvSpPr>
          <p:nvPr/>
        </p:nvSpPr>
        <p:spPr bwMode="auto">
          <a:xfrm>
            <a:off x="571500" y="3571875"/>
            <a:ext cx="8358188" cy="338138"/>
          </a:xfrm>
          <a:prstGeom prst="rect">
            <a:avLst/>
          </a:prstGeom>
          <a:noFill/>
          <a:ln w="9525">
            <a:noFill/>
            <a:miter lim="800000"/>
            <a:headEnd/>
            <a:tailEnd/>
          </a:ln>
        </p:spPr>
        <p:txBody>
          <a:bodyPr>
            <a:spAutoFit/>
          </a:bodyPr>
          <a:lstStyle/>
          <a:p>
            <a:r>
              <a:rPr lang="sk-SK" sz="1600">
                <a:latin typeface="Calibri" pitchFamily="34" charset="0"/>
              </a:rPr>
              <a:t>1766 - Henry Cavendish</a:t>
            </a:r>
          </a:p>
        </p:txBody>
      </p:sp>
      <p:sp>
        <p:nvSpPr>
          <p:cNvPr id="7" name="Obdĺžnik 6"/>
          <p:cNvSpPr/>
          <p:nvPr/>
        </p:nvSpPr>
        <p:spPr>
          <a:xfrm>
            <a:off x="500063" y="3929063"/>
            <a:ext cx="8643937" cy="2000250"/>
          </a:xfrm>
          <a:prstGeom prst="rect">
            <a:avLst/>
          </a:prstGeom>
        </p:spPr>
        <p:txBody>
          <a:bodyPr>
            <a:spAutoFit/>
          </a:bodyPr>
          <a:lstStyle/>
          <a:p>
            <a:pPr>
              <a:defRPr/>
            </a:pPr>
            <a:r>
              <a:rPr lang="sk-SK" b="1" dirty="0">
                <a:effectLst>
                  <a:outerShdw blurRad="38100" dist="38100" dir="2700000" algn="tl">
                    <a:srgbClr val="000000">
                      <a:alpha val="43137"/>
                    </a:srgbClr>
                  </a:outerShdw>
                </a:effectLst>
                <a:latin typeface="Calibri" pitchFamily="34" charset="0"/>
              </a:rPr>
              <a:t>Pomenovanie vodíka od Antoine </a:t>
            </a:r>
            <a:r>
              <a:rPr lang="sk-SK" b="1" dirty="0">
                <a:effectLst>
                  <a:glow rad="101600">
                    <a:srgbClr val="00B0F0">
                      <a:alpha val="60000"/>
                    </a:srgbClr>
                  </a:glow>
                  <a:outerShdw blurRad="38100" dist="38100" dir="2700000" algn="tl">
                    <a:srgbClr val="000000">
                      <a:alpha val="43137"/>
                    </a:srgbClr>
                  </a:outerShdw>
                </a:effectLst>
                <a:latin typeface="Calibri" pitchFamily="34" charset="0"/>
              </a:rPr>
              <a:t>Lavoisier</a:t>
            </a:r>
          </a:p>
          <a:p>
            <a:pPr>
              <a:defRPr/>
            </a:pPr>
            <a:r>
              <a:rPr lang="sk-SK" sz="1600" dirty="0">
                <a:latin typeface="Calibri" pitchFamily="34" charset="0"/>
              </a:rPr>
              <a:t>hydór (=voda)+ gennaó (=vytváram)= </a:t>
            </a:r>
            <a:r>
              <a:rPr lang="sk-SK" sz="1600" dirty="0">
                <a:effectLst>
                  <a:glow rad="101600">
                    <a:srgbClr val="64BEE6">
                      <a:alpha val="60000"/>
                    </a:srgbClr>
                  </a:glow>
                  <a:outerShdw blurRad="38100" dist="38100" dir="2700000" algn="tl">
                    <a:srgbClr val="000000">
                      <a:alpha val="43137"/>
                    </a:srgbClr>
                  </a:outerShdw>
                </a:effectLst>
                <a:latin typeface="Calibri" pitchFamily="34" charset="0"/>
              </a:rPr>
              <a:t>hydrogenium</a:t>
            </a:r>
            <a:endParaRPr lang="sk-SK" dirty="0">
              <a:effectLst>
                <a:glow rad="101600">
                  <a:srgbClr val="64BEE6">
                    <a:alpha val="60000"/>
                  </a:srgbClr>
                </a:glow>
                <a:outerShdw blurRad="38100" dist="38100" dir="2700000" algn="tl">
                  <a:srgbClr val="000000">
                    <a:alpha val="43137"/>
                  </a:srgbClr>
                </a:outerShdw>
              </a:effectLst>
              <a:latin typeface="Calibri" pitchFamily="34" charset="0"/>
            </a:endParaRPr>
          </a:p>
          <a:p>
            <a:pPr>
              <a:defRPr/>
            </a:pPr>
            <a:endParaRPr lang="sk-SK" dirty="0">
              <a:latin typeface="Calibri" pitchFamily="34" charset="0"/>
            </a:endParaRPr>
          </a:p>
          <a:p>
            <a:pPr>
              <a:defRPr/>
            </a:pPr>
            <a:r>
              <a:rPr lang="sk-SK" dirty="0">
                <a:latin typeface="Calibri" pitchFamily="34" charset="0"/>
              </a:rPr>
              <a:t> </a:t>
            </a:r>
            <a:endParaRPr lang="sk-SK" sz="2000" b="1" dirty="0">
              <a:effectLst>
                <a:outerShdw blurRad="38100" dist="38100" dir="2700000" algn="tl">
                  <a:srgbClr val="000000">
                    <a:alpha val="43137"/>
                  </a:srgbClr>
                </a:outerShdw>
              </a:effectLst>
              <a:latin typeface="Calibri" pitchFamily="34" charset="0"/>
            </a:endParaRPr>
          </a:p>
          <a:p>
            <a:pPr>
              <a:defRPr/>
            </a:pPr>
            <a:endParaRPr lang="sk-SK" sz="1200" dirty="0">
              <a:effectLst>
                <a:outerShdw blurRad="38100" dist="38100" dir="2700000" algn="tl">
                  <a:srgbClr val="000000">
                    <a:alpha val="43137"/>
                  </a:srgbClr>
                </a:outerShdw>
              </a:effectLst>
              <a:latin typeface="Calibri" pitchFamily="34" charset="0"/>
            </a:endParaRPr>
          </a:p>
          <a:p>
            <a:pPr>
              <a:defRPr/>
            </a:pPr>
            <a:endParaRPr lang="sk-SK" dirty="0">
              <a:effectLst>
                <a:outerShdw blurRad="38100" dist="38100" dir="2700000" algn="tl">
                  <a:srgbClr val="000000">
                    <a:alpha val="43137"/>
                  </a:srgbClr>
                </a:outerShdw>
              </a:effectLst>
              <a:latin typeface="Calibri" pitchFamily="34" charset="0"/>
            </a:endParaRPr>
          </a:p>
          <a:p>
            <a:pPr>
              <a:defRPr/>
            </a:pPr>
            <a:r>
              <a:rPr lang="sk-SK" dirty="0">
                <a:latin typeface="Calibri" pitchFamily="34" charset="0"/>
              </a:rPr>
              <a:t> </a:t>
            </a:r>
          </a:p>
        </p:txBody>
      </p:sp>
      <p:sp>
        <p:nvSpPr>
          <p:cNvPr id="8" name="Obdĺžnik 7"/>
          <p:cNvSpPr/>
          <p:nvPr/>
        </p:nvSpPr>
        <p:spPr>
          <a:xfrm>
            <a:off x="5715000" y="4857750"/>
            <a:ext cx="2867025" cy="615950"/>
          </a:xfrm>
          <a:prstGeom prst="rect">
            <a:avLst/>
          </a:prstGeom>
        </p:spPr>
        <p:txBody>
          <a:bodyPr wrap="none">
            <a:spAutoFit/>
          </a:bodyPr>
          <a:lstStyle/>
          <a:p>
            <a:pPr>
              <a:defRPr/>
            </a:pPr>
            <a:r>
              <a:rPr lang="sk-SK" b="1" dirty="0">
                <a:effectLst>
                  <a:outerShdw blurRad="38100" dist="38100" dir="2700000" algn="tl">
                    <a:srgbClr val="000000">
                      <a:alpha val="43137"/>
                    </a:srgbClr>
                  </a:outerShdw>
                </a:effectLst>
                <a:latin typeface="Calibri" pitchFamily="34" charset="0"/>
              </a:rPr>
              <a:t>Teplota varu vodíka</a:t>
            </a:r>
          </a:p>
          <a:p>
            <a:pPr>
              <a:defRPr/>
            </a:pPr>
            <a:r>
              <a:rPr lang="sk-SK" sz="1600" dirty="0">
                <a:latin typeface="Calibri" pitchFamily="34" charset="0"/>
              </a:rPr>
              <a:t>-252.87 °C (pri tlaku 101.325 Pa)</a:t>
            </a:r>
          </a:p>
        </p:txBody>
      </p:sp>
      <p:sp>
        <p:nvSpPr>
          <p:cNvPr id="9" name="Obdĺžnik 8"/>
          <p:cNvSpPr/>
          <p:nvPr/>
        </p:nvSpPr>
        <p:spPr>
          <a:xfrm>
            <a:off x="5786438" y="4000500"/>
            <a:ext cx="2474912" cy="615950"/>
          </a:xfrm>
          <a:prstGeom prst="rect">
            <a:avLst/>
          </a:prstGeom>
        </p:spPr>
        <p:txBody>
          <a:bodyPr wrap="none">
            <a:spAutoFit/>
          </a:bodyPr>
          <a:lstStyle/>
          <a:p>
            <a:pPr>
              <a:defRPr/>
            </a:pPr>
            <a:r>
              <a:rPr lang="sk-SK" b="1" dirty="0">
                <a:effectLst>
                  <a:outerShdw blurRad="38100" dist="38100" dir="2700000" algn="tl">
                    <a:srgbClr val="000000">
                      <a:alpha val="43137"/>
                    </a:srgbClr>
                  </a:outerShdw>
                </a:effectLst>
                <a:latin typeface="Calibri" pitchFamily="34" charset="0"/>
              </a:rPr>
              <a:t>Hustota  vodíka pri 20°C</a:t>
            </a:r>
          </a:p>
          <a:p>
            <a:pPr>
              <a:defRPr/>
            </a:pPr>
            <a:r>
              <a:rPr lang="sk-SK" sz="1600" dirty="0">
                <a:latin typeface="Calibri" pitchFamily="34" charset="0"/>
              </a:rPr>
              <a:t>89,88 g·dm−3</a:t>
            </a:r>
          </a:p>
        </p:txBody>
      </p:sp>
      <p:sp>
        <p:nvSpPr>
          <p:cNvPr id="10" name="Obdĺžnik 9"/>
          <p:cNvSpPr/>
          <p:nvPr/>
        </p:nvSpPr>
        <p:spPr>
          <a:xfrm>
            <a:off x="500034" y="4429132"/>
            <a:ext cx="6500858" cy="400110"/>
          </a:xfrm>
          <a:prstGeom prst="rect">
            <a:avLst/>
          </a:prstGeom>
        </p:spPr>
        <p:txBody>
          <a:bodyPr>
            <a:spAutoFit/>
          </a:bodyPr>
          <a:lstStyle/>
          <a:p>
            <a:pPr>
              <a:buFont typeface="Wingdings" pitchFamily="2" charset="2"/>
              <a:buChar char="Ø"/>
              <a:defRPr/>
            </a:pPr>
            <a:r>
              <a:rPr lang="sk-SK" sz="1600" dirty="0">
                <a:latin typeface="Calibri" pitchFamily="34" charset="0"/>
              </a:rPr>
              <a:t>oceľová </a:t>
            </a:r>
            <a:r>
              <a:rPr lang="sk-SK" sz="1600" dirty="0">
                <a:effectLst>
                  <a:glow rad="101600">
                    <a:srgbClr val="64BEE6">
                      <a:alpha val="60000"/>
                    </a:srgbClr>
                  </a:glow>
                </a:effectLst>
                <a:latin typeface="Calibri" pitchFamily="34" charset="0"/>
              </a:rPr>
              <a:t>fľaša vodíka sa označuje</a:t>
            </a:r>
            <a:r>
              <a:rPr lang="sk-SK"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rgbClr val="64BEE6">
                      <a:alpha val="60000"/>
                    </a:srgbClr>
                  </a:glow>
                </a:effectLst>
                <a:latin typeface="Calibri" pitchFamily="34" charset="0"/>
              </a:rPr>
              <a:t> </a:t>
            </a:r>
            <a:r>
              <a:rPr lang="sk-SK"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rPr>
              <a:t>ČERVENÝM </a:t>
            </a:r>
            <a:r>
              <a:rPr lang="sk-SK" sz="1600" b="1" dirty="0">
                <a:effectLst>
                  <a:outerShdw blurRad="38100" dist="38100" dir="2700000" algn="tl">
                    <a:srgbClr val="000000">
                      <a:alpha val="43137"/>
                    </a:srgbClr>
                  </a:outerShdw>
                </a:effectLst>
                <a:latin typeface="Calibri" pitchFamily="34" charset="0"/>
              </a:rPr>
              <a:t>pruhom</a:t>
            </a:r>
            <a:endParaRPr lang="sk-SK" sz="1400" dirty="0"/>
          </a:p>
        </p:txBody>
      </p:sp>
      <p:sp>
        <p:nvSpPr>
          <p:cNvPr id="11" name="Obdĺžnik 10"/>
          <p:cNvSpPr/>
          <p:nvPr/>
        </p:nvSpPr>
        <p:spPr>
          <a:xfrm>
            <a:off x="500034" y="4826675"/>
            <a:ext cx="8429684" cy="2031325"/>
          </a:xfrm>
          <a:prstGeom prst="rect">
            <a:avLst/>
          </a:prstGeom>
        </p:spPr>
        <p:txBody>
          <a:bodyPr>
            <a:spAutoFit/>
          </a:bodyPr>
          <a:lstStyle/>
          <a:p>
            <a:pPr>
              <a:buFont typeface="Wingdings" pitchFamily="2" charset="2"/>
              <a:buChar char="Ø"/>
              <a:defRPr/>
            </a:pPr>
            <a:r>
              <a:rPr lang="sk-SK" sz="1400" dirty="0"/>
              <a:t>vo vesmíre </a:t>
            </a:r>
            <a:r>
              <a:rPr lang="sk-SK" sz="1400" dirty="0">
                <a:effectLst>
                  <a:glow rad="101600">
                    <a:srgbClr val="64BEE6">
                      <a:alpha val="60000"/>
                    </a:srgbClr>
                  </a:glow>
                </a:effectLst>
              </a:rPr>
              <a:t>je </a:t>
            </a:r>
            <a:r>
              <a:rPr lang="sk-SK" sz="1400" dirty="0">
                <a:effectLst>
                  <a:glow rad="101600">
                    <a:srgbClr val="64BEE6">
                      <a:alpha val="60000"/>
                    </a:srgbClr>
                  </a:glow>
                </a:effectLst>
                <a:latin typeface="Calibri" pitchFamily="34" charset="0"/>
              </a:rPr>
              <a:t>98 </a:t>
            </a:r>
            <a:r>
              <a:rPr lang="sk-SK" sz="1600" dirty="0">
                <a:effectLst>
                  <a:glow rad="101600">
                    <a:srgbClr val="64BEE6">
                      <a:alpha val="60000"/>
                    </a:srgbClr>
                  </a:glow>
                </a:effectLst>
                <a:latin typeface="Calibri" pitchFamily="34" charset="0"/>
              </a:rPr>
              <a:t>% vodíka</a:t>
            </a:r>
            <a:endParaRPr lang="sk-SK" dirty="0">
              <a:effectLst>
                <a:glow rad="101600">
                  <a:srgbClr val="64BEE6">
                    <a:alpha val="60000"/>
                  </a:srgbClr>
                </a:glow>
              </a:effectLst>
              <a:latin typeface="Calibri" pitchFamily="34" charset="0"/>
            </a:endParaRPr>
          </a:p>
          <a:p>
            <a:pPr>
              <a:defRPr/>
            </a:pPr>
            <a:r>
              <a:rPr lang="sk-SK" sz="1600" dirty="0">
                <a:latin typeface="Calibri" pitchFamily="34" charset="0"/>
              </a:rPr>
              <a:t> </a:t>
            </a:r>
            <a:r>
              <a:rPr lang="sk-SK" b="1" dirty="0">
                <a:effectLst>
                  <a:glow rad="101600">
                    <a:srgbClr val="64BEE6">
                      <a:alpha val="60000"/>
                    </a:srgbClr>
                  </a:glow>
                  <a:outerShdw blurRad="38100" dist="38100" dir="2700000" algn="tl">
                    <a:srgbClr val="000000">
                      <a:alpha val="43137"/>
                    </a:srgbClr>
                  </a:outerShdw>
                </a:effectLst>
                <a:latin typeface="Calibri" pitchFamily="34" charset="0"/>
              </a:rPr>
              <a:t>Vzducholode s vodíkovým palivom</a:t>
            </a:r>
            <a:endParaRPr lang="sk-SK" sz="2000" b="1" dirty="0">
              <a:effectLst>
                <a:glow rad="101600">
                  <a:srgbClr val="64BEE6">
                    <a:alpha val="60000"/>
                  </a:srgbClr>
                </a:glow>
                <a:outerShdw blurRad="38100" dist="38100" dir="2700000" algn="tl">
                  <a:srgbClr val="000000">
                    <a:alpha val="43137"/>
                  </a:srgbClr>
                </a:outerShdw>
              </a:effectLst>
              <a:latin typeface="Calibri" pitchFamily="34" charset="0"/>
            </a:endParaRPr>
          </a:p>
          <a:p>
            <a:pPr>
              <a:defRPr/>
            </a:pPr>
            <a:r>
              <a:rPr lang="sk-SK" dirty="0">
                <a:latin typeface="Calibri" pitchFamily="34" charset="0"/>
              </a:rPr>
              <a:t>Dôvody </a:t>
            </a:r>
            <a:r>
              <a:rPr lang="sk-SK" dirty="0">
                <a:effectLst>
                  <a:glow rad="101600">
                    <a:srgbClr val="64BEE6">
                      <a:alpha val="60000"/>
                    </a:srgbClr>
                  </a:glow>
                </a:effectLst>
                <a:latin typeface="Calibri" pitchFamily="34" charset="0"/>
              </a:rPr>
              <a:t>používania:  - 14.5-krát ľahší ako </a:t>
            </a:r>
            <a:r>
              <a:rPr lang="sk-SK" dirty="0">
                <a:latin typeface="Calibri" pitchFamily="34" charset="0"/>
              </a:rPr>
              <a:t>vzduch</a:t>
            </a:r>
          </a:p>
          <a:p>
            <a:pPr>
              <a:defRPr/>
            </a:pPr>
            <a:r>
              <a:rPr lang="sk-SK" dirty="0">
                <a:latin typeface="Calibri" pitchFamily="34" charset="0"/>
              </a:rPr>
              <a:t>   -lacnejší ako </a:t>
            </a:r>
            <a:r>
              <a:rPr lang="sk-SK" dirty="0">
                <a:effectLst>
                  <a:glow rad="101600">
                    <a:srgbClr val="64BEE6">
                      <a:alpha val="60000"/>
                    </a:srgbClr>
                  </a:glow>
                </a:effectLst>
                <a:latin typeface="Calibri" pitchFamily="34" charset="0"/>
              </a:rPr>
              <a:t>bezpečné hélium</a:t>
            </a:r>
          </a:p>
          <a:p>
            <a:pPr>
              <a:defRPr/>
            </a:pPr>
            <a:r>
              <a:rPr lang="sk-SK" dirty="0">
                <a:latin typeface="Calibri" pitchFamily="34" charset="0"/>
              </a:rPr>
              <a:t>  - mal väčší vztlak </a:t>
            </a:r>
            <a:r>
              <a:rPr lang="sk-SK" dirty="0">
                <a:effectLst>
                  <a:glow rad="101600">
                    <a:srgbClr val="64BEE6">
                      <a:alpha val="60000"/>
                    </a:srgbClr>
                  </a:glow>
                </a:effectLst>
                <a:latin typeface="Calibri" pitchFamily="34" charset="0"/>
              </a:rPr>
              <a:t>(teda vodíková vzducholoď </a:t>
            </a:r>
            <a:r>
              <a:rPr lang="sk-SK" dirty="0">
                <a:latin typeface="Calibri" pitchFamily="34" charset="0"/>
              </a:rPr>
              <a:t>prepravila viac cestujúcich ako héliová)</a:t>
            </a:r>
          </a:p>
          <a:p>
            <a:pPr>
              <a:defRPr/>
            </a:pPr>
            <a:r>
              <a:rPr lang="sk-SK" dirty="0">
                <a:latin typeface="Calibri" pitchFamily="34" charset="0"/>
              </a:rPr>
              <a:t>Dôvod nahradenia </a:t>
            </a:r>
            <a:r>
              <a:rPr lang="sk-SK" dirty="0">
                <a:effectLst>
                  <a:glow rad="101600">
                    <a:srgbClr val="64BEE6">
                      <a:alpha val="60000"/>
                    </a:srgbClr>
                  </a:glow>
                </a:effectLst>
                <a:latin typeface="Calibri" pitchFamily="34" charset="0"/>
              </a:rPr>
              <a:t>paliva vodíka za hélium: </a:t>
            </a:r>
          </a:p>
          <a:p>
            <a:pPr>
              <a:defRPr/>
            </a:pPr>
            <a:r>
              <a:rPr lang="sk-SK" dirty="0">
                <a:effectLst>
                  <a:glow rad="101600">
                    <a:srgbClr val="64BEE6">
                      <a:alpha val="60000"/>
                    </a:srgbClr>
                  </a:glow>
                </a:effectLst>
                <a:latin typeface="Calibri" pitchFamily="34" charset="0"/>
              </a:rPr>
              <a:t>   - </a:t>
            </a:r>
            <a:r>
              <a:rPr lang="sk-SK" dirty="0">
                <a:latin typeface="Calibri" pitchFamily="34" charset="0"/>
              </a:rPr>
              <a:t>hélium nevytvára </a:t>
            </a:r>
            <a:r>
              <a:rPr lang="sk-SK" dirty="0">
                <a:effectLst>
                  <a:glow rad="101600">
                    <a:srgbClr val="64BEE6">
                      <a:alpha val="60000"/>
                    </a:srgbClr>
                  </a:glow>
                </a:effectLst>
                <a:latin typeface="Calibri" pitchFamily="34" charset="0"/>
              </a:rPr>
              <a:t>so vzduchom výbušnú </a:t>
            </a:r>
            <a:r>
              <a:rPr lang="sk-SK" dirty="0">
                <a:latin typeface="Calibri" pitchFamily="34" charset="0"/>
              </a:rPr>
              <a:t>zmes</a:t>
            </a:r>
            <a:endParaRPr lang="sk-SK" sz="1600" dirty="0"/>
          </a:p>
        </p:txBody>
      </p:sp>
      <p:pic>
        <p:nvPicPr>
          <p:cNvPr id="12" name="Obrázok 11" descr="homer-simpson-248x300.gif"/>
          <p:cNvPicPr>
            <a:picLocks noChangeAspect="1"/>
          </p:cNvPicPr>
          <p:nvPr/>
        </p:nvPicPr>
        <p:blipFill>
          <a:blip r:embed="rId3"/>
          <a:stretch>
            <a:fillRect/>
          </a:stretch>
        </p:blipFill>
        <p:spPr>
          <a:xfrm>
            <a:off x="5572132" y="142852"/>
            <a:ext cx="3071834" cy="3715928"/>
          </a:xfrm>
          <a:prstGeom prst="rect">
            <a:avLst/>
          </a:prstGeom>
          <a:effectLst>
            <a:softEdge rad="63500"/>
          </a:effectLst>
        </p:spPr>
      </p:pic>
    </p:spTree>
  </p:cSld>
  <p:clrMapOvr>
    <a:masterClrMapping/>
  </p:clrMapOvr>
  <p:transition advClick="0" advTm="7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142875" y="0"/>
            <a:ext cx="3071813" cy="1230313"/>
          </a:xfrm>
          <a:prstGeom prst="rect">
            <a:avLst/>
          </a:prstGeom>
        </p:spPr>
        <p:txBody>
          <a:bodyPr>
            <a:spAutoFit/>
          </a:bodyPr>
          <a:lstStyle/>
          <a:p>
            <a:pPr>
              <a:defRPr/>
            </a:pPr>
            <a:r>
              <a:rPr lang="sk-SK" sz="2800" b="1" dirty="0">
                <a:effectLst>
                  <a:outerShdw blurRad="38100" dist="38100" dir="2700000" algn="tl">
                    <a:srgbClr val="000000">
                      <a:alpha val="43137"/>
                    </a:srgbClr>
                  </a:outerShdw>
                </a:effectLst>
              </a:rPr>
              <a:t>Uskladňovanie</a:t>
            </a:r>
          </a:p>
          <a:p>
            <a:pPr>
              <a:defRPr/>
            </a:pPr>
            <a:r>
              <a:rPr lang="sk-SK" sz="2800" b="1" dirty="0">
                <a:effectLst>
                  <a:outerShdw blurRad="38100" dist="38100" dir="2700000" algn="tl">
                    <a:srgbClr val="000000">
                      <a:alpha val="43137"/>
                    </a:srgbClr>
                  </a:outerShdw>
                </a:effectLst>
              </a:rPr>
              <a:t>      vodíka                  </a:t>
            </a:r>
            <a:r>
              <a:rPr lang="sk-SK" b="1" dirty="0">
                <a:effectLst>
                  <a:outerShdw blurRad="38100" dist="38100" dir="2700000" algn="tl">
                    <a:srgbClr val="000000">
                      <a:alpha val="43137"/>
                    </a:srgbClr>
                  </a:outerShdw>
                </a:effectLst>
              </a:rPr>
              <a:t/>
            </a:r>
            <a:br>
              <a:rPr lang="sk-SK" b="1" dirty="0">
                <a:effectLst>
                  <a:outerShdw blurRad="38100" dist="38100" dir="2700000" algn="tl">
                    <a:srgbClr val="000000">
                      <a:alpha val="43137"/>
                    </a:srgbClr>
                  </a:outerShdw>
                </a:effectLst>
              </a:rPr>
            </a:br>
            <a:endParaRPr lang="sk-SK" dirty="0"/>
          </a:p>
        </p:txBody>
      </p:sp>
      <p:sp>
        <p:nvSpPr>
          <p:cNvPr id="5" name="BlokTextu 4"/>
          <p:cNvSpPr txBox="1"/>
          <p:nvPr/>
        </p:nvSpPr>
        <p:spPr>
          <a:xfrm>
            <a:off x="4286248" y="214290"/>
            <a:ext cx="5143504" cy="1077218"/>
          </a:xfrm>
          <a:prstGeom prst="rect">
            <a:avLst/>
          </a:prstGeom>
          <a:noFill/>
        </p:spPr>
        <p:txBody>
          <a:bodyPr>
            <a:spAutoFit/>
          </a:bodyPr>
          <a:lstStyle/>
          <a:p>
            <a:pPr marL="342900" indent="-342900">
              <a:buFont typeface="+mj-lt"/>
              <a:buAutoNum type="arabicPeriod"/>
              <a:defRPr/>
            </a:pPr>
            <a:r>
              <a:rPr lang="sk-SK" sz="1600" dirty="0">
                <a:effectLst>
                  <a:glow rad="101600">
                    <a:schemeClr val="bg1">
                      <a:lumMod val="65000"/>
                      <a:lumOff val="35000"/>
                      <a:alpha val="60000"/>
                    </a:schemeClr>
                  </a:glow>
                </a:effectLst>
              </a:rPr>
              <a:t>v stlačenej forme ako plyn v oceľových fľašiach</a:t>
            </a:r>
          </a:p>
          <a:p>
            <a:pPr marL="342900" indent="-342900">
              <a:buFont typeface="+mj-lt"/>
              <a:buAutoNum type="arabicPeriod"/>
              <a:defRPr/>
            </a:pPr>
            <a:r>
              <a:rPr lang="sk-SK" sz="1600" dirty="0">
                <a:effectLst>
                  <a:glow rad="101600">
                    <a:schemeClr val="bg1">
                      <a:lumMod val="65000"/>
                      <a:lumOff val="35000"/>
                      <a:alpha val="60000"/>
                    </a:schemeClr>
                  </a:glow>
                </a:effectLst>
              </a:rPr>
              <a:t>v kvapalnom stave vo viacvrstvových nádobách</a:t>
            </a:r>
          </a:p>
          <a:p>
            <a:pPr marL="342900" indent="-342900">
              <a:buFont typeface="+mj-lt"/>
              <a:buAutoNum type="arabicPeriod"/>
              <a:defRPr/>
            </a:pPr>
            <a:r>
              <a:rPr lang="sk-SK" sz="1600" dirty="0">
                <a:effectLst>
                  <a:glow rad="101600">
                    <a:schemeClr val="bg1">
                      <a:lumMod val="65000"/>
                      <a:lumOff val="35000"/>
                      <a:alpha val="60000"/>
                    </a:schemeClr>
                  </a:glow>
                </a:effectLst>
              </a:rPr>
              <a:t>v kovových a tekutých hydridoch a uhlíkových </a:t>
            </a:r>
          </a:p>
          <a:p>
            <a:pPr marL="342900" indent="-342900">
              <a:defRPr/>
            </a:pPr>
            <a:r>
              <a:rPr lang="sk-SK" sz="1600" dirty="0">
                <a:effectLst>
                  <a:glow rad="101600">
                    <a:schemeClr val="bg1">
                      <a:lumMod val="65000"/>
                      <a:lumOff val="35000"/>
                      <a:alpha val="60000"/>
                    </a:schemeClr>
                  </a:glow>
                </a:effectLst>
              </a:rPr>
              <a:t>      absorpčných zlúčeninách obsahujúcich vodík</a:t>
            </a:r>
          </a:p>
        </p:txBody>
      </p:sp>
      <p:sp>
        <p:nvSpPr>
          <p:cNvPr id="6" name="BlokTextu 5"/>
          <p:cNvSpPr txBox="1"/>
          <p:nvPr/>
        </p:nvSpPr>
        <p:spPr>
          <a:xfrm>
            <a:off x="4143373" y="1996284"/>
            <a:ext cx="4786316" cy="4647426"/>
          </a:xfrm>
          <a:prstGeom prst="rect">
            <a:avLst/>
          </a:prstGeom>
          <a:noFill/>
        </p:spPr>
        <p:txBody>
          <a:bodyPr wrap="square">
            <a:spAutoFit/>
          </a:bodyPr>
          <a:lstStyle/>
          <a:p>
            <a:pPr>
              <a:defRPr/>
            </a:pPr>
            <a:r>
              <a:rPr lang="sk-SK" sz="1600" u="sng" dirty="0">
                <a:effectLst>
                  <a:glow rad="101600">
                    <a:schemeClr val="bg1">
                      <a:lumMod val="65000"/>
                      <a:lumOff val="35000"/>
                      <a:alpha val="60000"/>
                    </a:schemeClr>
                  </a:glow>
                  <a:outerShdw blurRad="38100" dist="38100" dir="2700000" algn="tl">
                    <a:srgbClr val="000000">
                      <a:alpha val="43137"/>
                    </a:srgbClr>
                  </a:outerShdw>
                </a:effectLst>
              </a:rPr>
              <a:t>Iné palivá  použiteľné na pohon autobusu</a:t>
            </a:r>
          </a:p>
          <a:p>
            <a:pPr>
              <a:buFont typeface="Arial" pitchFamily="34" charset="0"/>
              <a:buChar cha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benzín, nafta</a:t>
            </a:r>
          </a:p>
          <a:p>
            <a:pPr>
              <a:buFont typeface="Arial" pitchFamily="34" charset="0"/>
              <a:buChar cha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zemný plyn  </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 bežne známy ako fosílne palivo</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 vyššia účinnosť motora (=menší obsah</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emisií vo výfukových plynoch)</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 netoxický, neznečisťuje pôdu ani vodu</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 má charakteristický, nepríjemný  zápach</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 nehorí pri koncentrácii pod 5% </a:t>
            </a:r>
          </a:p>
          <a:p>
            <a:pPr>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a  nad 15% objemu zmesi so vzduchom</a:t>
            </a:r>
          </a:p>
          <a:p>
            <a:pPr algn="just">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Veľa ľudí si myslí, že vodík je najnebezpečnejšie palivo. Ten je však so vzduchom výbušný iba v uzavretom priestore, kde sa nemá možnosť rozptýliť a tým, že sa jeho atómy pohybujú obrovskou rýchlosťou, sa okamžite vznieti a vybuchne. </a:t>
            </a:r>
          </a:p>
          <a:p>
            <a:pPr algn="just">
              <a:defRPr/>
            </a:pPr>
            <a:r>
              <a:rPr lang="sk-SK" sz="1400" dirty="0">
                <a:effectLst>
                  <a:glow rad="101600">
                    <a:schemeClr val="bg1">
                      <a:lumMod val="65000"/>
                      <a:lumOff val="35000"/>
                      <a:alpha val="60000"/>
                    </a:schemeClr>
                  </a:glow>
                  <a:outerShdw blurRad="38100" dist="38100" dir="2700000" algn="tl">
                    <a:srgbClr val="000000">
                      <a:alpha val="43137"/>
                    </a:srgbClr>
                  </a:outerShdw>
                </a:effectLst>
              </a:rPr>
              <a:t>     Úplnou pravdou je, že všetky palivá sú nebezpečné, horľavé a výbušné. Prísne testovanie viedlo k presvedčeniu medzi mnohými expertmi, že vodík je práve tak nebezpečný ako benzín, nafta a  zemný plyn a v mnohých prípadoch je bezpečnejší.</a:t>
            </a:r>
          </a:p>
        </p:txBody>
      </p:sp>
      <p:pic>
        <p:nvPicPr>
          <p:cNvPr id="7" name="Obrázok 6" descr="HomerSimpson46.gif"/>
          <p:cNvPicPr>
            <a:picLocks noChangeAspect="1"/>
          </p:cNvPicPr>
          <p:nvPr/>
        </p:nvPicPr>
        <p:blipFill>
          <a:blip r:embed="rId2"/>
          <a:stretch>
            <a:fillRect/>
          </a:stretch>
        </p:blipFill>
        <p:spPr>
          <a:xfrm>
            <a:off x="142844" y="857232"/>
            <a:ext cx="3768354" cy="5357850"/>
          </a:xfrm>
          <a:prstGeom prst="cloud">
            <a:avLst/>
          </a:prstGeom>
          <a:effectLst>
            <a:softEdge rad="63500"/>
          </a:effectLst>
        </p:spPr>
      </p:pic>
      <p:sp>
        <p:nvSpPr>
          <p:cNvPr id="8" name="Ovál 7"/>
          <p:cNvSpPr/>
          <p:nvPr/>
        </p:nvSpPr>
        <p:spPr>
          <a:xfrm>
            <a:off x="4143375" y="142875"/>
            <a:ext cx="285750" cy="214313"/>
          </a:xfrm>
          <a:prstGeom prst="ellipse">
            <a:avLst/>
          </a:prstGeom>
          <a:solidFill>
            <a:schemeClr val="tx1"/>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9" name="Ovál 8"/>
          <p:cNvSpPr/>
          <p:nvPr/>
        </p:nvSpPr>
        <p:spPr>
          <a:xfrm>
            <a:off x="3714750" y="285750"/>
            <a:ext cx="428625" cy="285750"/>
          </a:xfrm>
          <a:prstGeom prst="ellipse">
            <a:avLst/>
          </a:prstGeom>
          <a:solidFill>
            <a:schemeClr val="tx1"/>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0" name="Ovál 9"/>
          <p:cNvSpPr/>
          <p:nvPr/>
        </p:nvSpPr>
        <p:spPr>
          <a:xfrm>
            <a:off x="3143250" y="500063"/>
            <a:ext cx="571500" cy="428625"/>
          </a:xfrm>
          <a:prstGeom prst="ellipse">
            <a:avLst/>
          </a:prstGeom>
          <a:solidFill>
            <a:schemeClr val="tx1"/>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transition advClick="0" advTm="7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625" y="0"/>
            <a:ext cx="8229600" cy="857250"/>
          </a:xfrm>
        </p:spPr>
        <p:txBody>
          <a:bodyPr>
            <a:normAutofit fontScale="90000"/>
          </a:bodyPr>
          <a:lstStyle/>
          <a:p>
            <a:pPr>
              <a:defRPr/>
            </a:pPr>
            <a:r>
              <a:rPr lang="sk-SK" b="1" dirty="0" smtClean="0">
                <a:effectLst>
                  <a:outerShdw blurRad="38100" dist="38100" dir="2700000" algn="tl">
                    <a:srgbClr val="000000">
                      <a:alpha val="43137"/>
                    </a:srgbClr>
                  </a:outerShdw>
                </a:effectLst>
              </a:rPr>
              <a:t>Výbuch vzducholode Hindenburg</a:t>
            </a:r>
            <a:endParaRPr lang="sk-SK" b="1" dirty="0">
              <a:effectLst>
                <a:outerShdw blurRad="38100" dist="38100" dir="2700000" algn="tl">
                  <a:srgbClr val="000000">
                    <a:alpha val="43137"/>
                  </a:srgbClr>
                </a:outerShdw>
              </a:effectLst>
            </a:endParaRPr>
          </a:p>
        </p:txBody>
      </p:sp>
      <p:sp>
        <p:nvSpPr>
          <p:cNvPr id="3" name="BlokTextu 2"/>
          <p:cNvSpPr txBox="1"/>
          <p:nvPr/>
        </p:nvSpPr>
        <p:spPr>
          <a:xfrm>
            <a:off x="142874" y="928688"/>
            <a:ext cx="8715405" cy="5170646"/>
          </a:xfrm>
          <a:prstGeom prst="rect">
            <a:avLst/>
          </a:prstGeom>
          <a:noFill/>
        </p:spPr>
        <p:txBody>
          <a:bodyPr wrap="square">
            <a:spAutoFit/>
          </a:bodyPr>
          <a:lstStyle/>
          <a:p>
            <a:pPr>
              <a:buFontTx/>
              <a:buChar char="-"/>
              <a:defRPr/>
            </a:pPr>
            <a:r>
              <a:rPr lang="sk-SK" sz="1400" dirty="0"/>
              <a:t>vzducholode - pokladané za symbol Nemecka a nacistickej moci</a:t>
            </a:r>
          </a:p>
          <a:p>
            <a:pPr>
              <a:buFontTx/>
              <a:buChar char="-"/>
              <a:defRPr/>
            </a:pPr>
            <a:r>
              <a:rPr lang="sk-SK" sz="1400" dirty="0"/>
              <a:t>niesla spolu 133 ľudí, interiér bol luxusný, na palube hral dokonca pianista, cena letenky bola porovnateľná s lacnejším automobilom</a:t>
            </a:r>
          </a:p>
          <a:p>
            <a:pPr>
              <a:buFontTx/>
              <a:buChar char="-"/>
              <a:defRPr/>
            </a:pPr>
            <a:r>
              <a:rPr lang="sk-SK" sz="1400" dirty="0"/>
              <a:t>bola zničená požiarom 6. mája 1937 pri pristávaní na letisku Lakehurst (New Jersey USA), kedy sa vznietil požiar v jej zadnej časti</a:t>
            </a:r>
          </a:p>
          <a:p>
            <a:pPr>
              <a:buFontTx/>
              <a:buChar char="-"/>
              <a:defRPr/>
            </a:pPr>
            <a:r>
              <a:rPr lang="sk-SK" sz="1400" dirty="0"/>
              <a:t>k tejto udalosti sa viaže mnoho spravodajského materiálu, keďže vzducholoď bola očakávaná množstvom zástupcov z médií</a:t>
            </a:r>
          </a:p>
          <a:p>
            <a:pPr>
              <a:defRPr/>
            </a:pPr>
            <a:endParaRPr lang="sk-SK" sz="2000" b="1" dirty="0">
              <a:effectLst>
                <a:outerShdw blurRad="38100" dist="38100" dir="2700000" algn="tl">
                  <a:srgbClr val="000000">
                    <a:alpha val="43137"/>
                  </a:srgbClr>
                </a:outerShdw>
              </a:effectLst>
            </a:endParaRPr>
          </a:p>
          <a:p>
            <a:pPr>
              <a:defRPr/>
            </a:pPr>
            <a:r>
              <a:rPr lang="sk-SK" sz="2000" b="1" dirty="0">
                <a:effectLst>
                  <a:outerShdw blurRad="38100" dist="38100" dir="2700000" algn="tl">
                    <a:srgbClr val="000000">
                      <a:alpha val="43137"/>
                    </a:srgbClr>
                  </a:outerShdw>
                </a:effectLst>
              </a:rPr>
              <a:t>Prečo sa to vlastne stalo?</a:t>
            </a:r>
          </a:p>
          <a:p>
            <a:pPr>
              <a:defRPr/>
            </a:pPr>
            <a:r>
              <a:rPr lang="sk-SK" sz="1600" dirty="0">
                <a:effectLst>
                  <a:outerShdw blurRad="38100" dist="38100" dir="2700000" algn="tl">
                    <a:srgbClr val="000000">
                      <a:alpha val="43137"/>
                    </a:srgbClr>
                  </a:outerShdw>
                </a:effectLst>
              </a:rPr>
              <a:t>Tak o tomto existuje niekoľko teórií:</a:t>
            </a:r>
          </a:p>
          <a:p>
            <a:pPr>
              <a:defRPr/>
            </a:pPr>
            <a:endParaRPr lang="sk-SK" sz="1400" dirty="0">
              <a:effectLst>
                <a:outerShdw blurRad="38100" dist="38100" dir="2700000" algn="tl">
                  <a:srgbClr val="000000">
                    <a:alpha val="43137"/>
                  </a:srgbClr>
                </a:outerShdw>
              </a:effectLst>
            </a:endParaRPr>
          </a:p>
          <a:p>
            <a:pPr>
              <a:defRPr/>
            </a:pPr>
            <a:r>
              <a:rPr lang="sk-SK" sz="1400" dirty="0">
                <a:effectLst>
                  <a:outerShdw blurRad="38100" dist="38100" dir="2700000" algn="tl">
                    <a:srgbClr val="000000">
                      <a:alpha val="43137"/>
                    </a:srgbClr>
                  </a:outerShdw>
                </a:effectLst>
              </a:rPr>
              <a:t>-sabotáž  zo strany protivníkov nacistov - bez dôkazov</a:t>
            </a:r>
          </a:p>
          <a:p>
            <a:pPr>
              <a:defRPr/>
            </a:pPr>
            <a:r>
              <a:rPr lang="sk-SK" sz="1400" dirty="0">
                <a:effectLst>
                  <a:outerShdw blurRad="38100" dist="38100" dir="2700000" algn="tl">
                    <a:srgbClr val="000000">
                      <a:alpha val="43137"/>
                    </a:srgbClr>
                  </a:outerShdw>
                </a:effectLst>
              </a:rPr>
              <a:t>-iskra z nazhromaždenia statickej elektriny - buď po jednom z mokrých úchytových lán, alebo priamo z kotvového stožiara- najpravdepodobnejšia teória, lebo podľa svedkov bolo pred požiarom okolo vzducholode vidieť svetielkovanie</a:t>
            </a:r>
          </a:p>
          <a:p>
            <a:pPr>
              <a:buFontTx/>
              <a:buChar char="-"/>
              <a:defRPr/>
            </a:pPr>
            <a:r>
              <a:rPr lang="sk-SK" sz="1400" dirty="0">
                <a:effectLst>
                  <a:outerShdw blurRad="38100" dist="38100" dir="2700000" algn="tl">
                    <a:srgbClr val="000000">
                      <a:alpha val="43137"/>
                    </a:srgbClr>
                  </a:outerShdw>
                </a:effectLst>
              </a:rPr>
              <a:t>prasknutie jedného drôtu kostry, ktorý prederavil poťah a spôsobil únik vodíka, následne zapáleného preskočením vyššie spomenutého statického náboja - bez dôkazov</a:t>
            </a:r>
          </a:p>
          <a:p>
            <a:pPr>
              <a:buFontTx/>
              <a:buChar char="-"/>
              <a:defRPr/>
            </a:pPr>
            <a:r>
              <a:rPr lang="sk-SK" sz="1400" dirty="0">
                <a:effectLst>
                  <a:outerShdw blurRad="38100" dist="38100" dir="2700000" algn="tl">
                    <a:srgbClr val="000000">
                      <a:alpha val="43137"/>
                    </a:srgbClr>
                  </a:outerShdw>
                </a:effectLst>
              </a:rPr>
              <a:t>vzplanutie nielen vodíka, ale aj poťahu, ktorý mohol obsahovať horľavé materiály - bez dôkazov</a:t>
            </a:r>
          </a:p>
          <a:p>
            <a:pPr>
              <a:buFontTx/>
              <a:buChar char="-"/>
              <a:defRPr/>
            </a:pPr>
            <a:endParaRPr lang="sk-SK" sz="1400" dirty="0"/>
          </a:p>
          <a:p>
            <a:pPr>
              <a:defRPr/>
            </a:pPr>
            <a:r>
              <a:rPr lang="sk-SK" dirty="0"/>
              <a:t>Táto katastrofa zničila dôveru verejnosti vo vzducholode = koniec Zeppelinov a vzducholodí vôbec.</a:t>
            </a:r>
          </a:p>
          <a:p>
            <a:pPr>
              <a:buFontTx/>
              <a:buChar char="-"/>
              <a:defRPr/>
            </a:pPr>
            <a:endParaRPr lang="sk-SK" sz="1400" dirty="0"/>
          </a:p>
        </p:txBody>
      </p:sp>
      <p:sp>
        <p:nvSpPr>
          <p:cNvPr id="5" name="Obdĺžnik 4"/>
          <p:cNvSpPr/>
          <p:nvPr/>
        </p:nvSpPr>
        <p:spPr>
          <a:xfrm>
            <a:off x="7715250" y="6500813"/>
            <a:ext cx="1428750" cy="357187"/>
          </a:xfrm>
          <a:prstGeom prst="rect">
            <a:avLst/>
          </a:prstGeom>
          <a:solidFill>
            <a:srgbClr val="0062AC"/>
          </a:solidFill>
          <a:ln>
            <a:solidFill>
              <a:srgbClr val="0062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0245" name="Obdĺžnik 3"/>
          <p:cNvSpPr>
            <a:spLocks noChangeArrowheads="1"/>
          </p:cNvSpPr>
          <p:nvPr/>
        </p:nvSpPr>
        <p:spPr bwMode="auto">
          <a:xfrm>
            <a:off x="5753100" y="6488113"/>
            <a:ext cx="3390900" cy="369887"/>
          </a:xfrm>
          <a:prstGeom prst="rect">
            <a:avLst/>
          </a:prstGeom>
          <a:noFill/>
          <a:ln w="9525">
            <a:noFill/>
            <a:miter lim="800000"/>
            <a:headEnd/>
            <a:tailEnd/>
          </a:ln>
        </p:spPr>
        <p:txBody>
          <a:bodyPr wrap="none">
            <a:spAutoFit/>
          </a:bodyPr>
          <a:lstStyle/>
          <a:p>
            <a:r>
              <a:rPr lang="sk-SK" b="1" i="1">
                <a:latin typeface="Calibri" pitchFamily="34" charset="0"/>
              </a:rPr>
              <a:t>Spracovala: Ivana Sekeráková 1.C</a:t>
            </a:r>
          </a:p>
        </p:txBody>
      </p:sp>
    </p:spTree>
  </p:cSld>
  <p:clrMapOvr>
    <a:masterClrMapping/>
  </p:clrMapOvr>
  <p:transition advClick="0" advTm="7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457200" y="0"/>
            <a:ext cx="3971925" cy="1643063"/>
          </a:xfrm>
        </p:spPr>
        <p:txBody>
          <a:bodyPr/>
          <a:lstStyle/>
          <a:p>
            <a:r>
              <a:rPr lang="sk-SK" smtClean="0"/>
              <a:t>Pán Zelený</a:t>
            </a:r>
            <a:br>
              <a:rPr lang="sk-SK" smtClean="0"/>
            </a:br>
            <a:r>
              <a:rPr lang="sk-SK" sz="3200" smtClean="0"/>
              <a:t>Skleníkový efekt</a:t>
            </a:r>
          </a:p>
        </p:txBody>
      </p:sp>
      <p:pic>
        <p:nvPicPr>
          <p:cNvPr id="3" name="Obrázok 2" descr="untitled37.bmp"/>
          <p:cNvPicPr>
            <a:picLocks noChangeAspect="1"/>
          </p:cNvPicPr>
          <p:nvPr/>
        </p:nvPicPr>
        <p:blipFill>
          <a:blip r:embed="rId2"/>
          <a:stretch>
            <a:fillRect/>
          </a:stretch>
        </p:blipFill>
        <p:spPr>
          <a:xfrm>
            <a:off x="5214942" y="214289"/>
            <a:ext cx="3500441" cy="2625331"/>
          </a:xfrm>
          <a:prstGeom prst="rect">
            <a:avLst/>
          </a:prstGeom>
          <a:ln>
            <a:noFill/>
          </a:ln>
          <a:effectLst>
            <a:softEdge rad="112500"/>
          </a:effectLst>
        </p:spPr>
      </p:pic>
      <p:sp>
        <p:nvSpPr>
          <p:cNvPr id="4" name="BlokTextu 3"/>
          <p:cNvSpPr txBox="1"/>
          <p:nvPr/>
        </p:nvSpPr>
        <p:spPr>
          <a:xfrm>
            <a:off x="714375" y="1643063"/>
            <a:ext cx="4143375" cy="5078412"/>
          </a:xfrm>
          <a:prstGeom prst="rect">
            <a:avLst/>
          </a:prstGeom>
          <a:noFill/>
        </p:spPr>
        <p:txBody>
          <a:bodyPr>
            <a:spAutoFit/>
          </a:bodyPr>
          <a:lstStyle/>
          <a:p>
            <a:pPr>
              <a:defRPr/>
            </a:pPr>
            <a:r>
              <a:rPr lang="sk-SK" sz="1600" dirty="0"/>
              <a:t>Modifikáciou kyslíka je ozón, ktorý má pre život na Zemi nesmierny význam. Pohlcuje krátkovlnné, predovšetkým ultrafialové lúče slnečného žiarenia, a tým bráni prenikaniu tohto pre život zhubného žiarenia na zemský povrch. Preto sa ozónová vrstva  nazýva ochranou života.</a:t>
            </a:r>
          </a:p>
          <a:p>
            <a:pPr>
              <a:defRPr/>
            </a:pPr>
            <a:endParaRPr lang="sk-SK" dirty="0">
              <a:latin typeface="+mj-lt"/>
            </a:endParaRPr>
          </a:p>
          <a:p>
            <a:pPr>
              <a:defRPr/>
            </a:pPr>
            <a:r>
              <a:rPr lang="sk-SK" dirty="0">
                <a:latin typeface="+mj-lt"/>
              </a:rPr>
              <a:t>Ozónovú vrstvu ohrozujú </a:t>
            </a:r>
            <a:r>
              <a:rPr lang="sk-SK" dirty="0" err="1">
                <a:latin typeface="+mj-lt"/>
              </a:rPr>
              <a:t>chlorofluorové</a:t>
            </a:r>
            <a:r>
              <a:rPr lang="sk-SK" dirty="0">
                <a:latin typeface="+mj-lt"/>
              </a:rPr>
              <a:t> deriváty uhľovodíkov používané v </a:t>
            </a:r>
            <a:r>
              <a:rPr lang="sk-SK" dirty="0" err="1">
                <a:latin typeface="+mj-lt"/>
              </a:rPr>
              <a:t>aerosolových</a:t>
            </a:r>
            <a:r>
              <a:rPr lang="sk-SK" dirty="0">
                <a:latin typeface="+mj-lt"/>
              </a:rPr>
              <a:t> rozprašovačoch a v chladiarenskom priemysle. Tieto zlúčeniny, vyrobené pri povrchu Zeme uvoľňujú atómy chlóru, ktoré spôsobujú chemickú reakciu s ozónom vo vyšších vrstvách </a:t>
            </a:r>
          </a:p>
          <a:p>
            <a:pPr>
              <a:defRPr/>
            </a:pPr>
            <a:endParaRPr lang="sk-SK" dirty="0">
              <a:latin typeface="+mj-lt"/>
            </a:endParaRPr>
          </a:p>
          <a:p>
            <a:pPr>
              <a:defRPr/>
            </a:pPr>
            <a:r>
              <a:rPr lang="sk-SK" sz="1600" dirty="0"/>
              <a:t/>
            </a:r>
            <a:br>
              <a:rPr lang="sk-SK" sz="1600" dirty="0"/>
            </a:br>
            <a:r>
              <a:rPr lang="sk-SK" sz="1600" dirty="0"/>
              <a:t> </a:t>
            </a:r>
            <a:r>
              <a:rPr lang="sk-SK" dirty="0">
                <a:latin typeface="+mj-lt"/>
              </a:rPr>
              <a:t/>
            </a:r>
            <a:br>
              <a:rPr lang="sk-SK" dirty="0">
                <a:latin typeface="+mj-lt"/>
              </a:rPr>
            </a:br>
            <a:endParaRPr lang="sk-SK" dirty="0">
              <a:latin typeface="+mj-lt"/>
            </a:endParaRPr>
          </a:p>
        </p:txBody>
      </p:sp>
      <p:pic>
        <p:nvPicPr>
          <p:cNvPr id="6" name="Obrázok 5" descr="untitled38.bmp"/>
          <p:cNvPicPr>
            <a:picLocks noChangeAspect="1"/>
          </p:cNvPicPr>
          <p:nvPr/>
        </p:nvPicPr>
        <p:blipFill>
          <a:blip r:embed="rId3"/>
          <a:stretch>
            <a:fillRect/>
          </a:stretch>
        </p:blipFill>
        <p:spPr>
          <a:xfrm>
            <a:off x="5357818" y="2928934"/>
            <a:ext cx="3172821" cy="3286172"/>
          </a:xfrm>
          <a:prstGeom prst="rect">
            <a:avLst/>
          </a:prstGeom>
          <a:ln>
            <a:noFill/>
          </a:ln>
          <a:effectLst>
            <a:softEdge rad="112500"/>
          </a:effectLst>
        </p:spPr>
      </p:pic>
    </p:spTree>
  </p:cSld>
  <p:clrMapOvr>
    <a:masterClrMapping/>
  </p:clrMapOvr>
  <p:transition advClick="0" advTm="7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rázok 6" descr="untitled39.bmp"/>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291" name="BlokTextu 7"/>
          <p:cNvSpPr txBox="1">
            <a:spLocks noChangeArrowheads="1"/>
          </p:cNvSpPr>
          <p:nvPr/>
        </p:nvSpPr>
        <p:spPr bwMode="auto">
          <a:xfrm>
            <a:off x="285750" y="642938"/>
            <a:ext cx="8643938" cy="6002337"/>
          </a:xfrm>
          <a:prstGeom prst="rect">
            <a:avLst/>
          </a:prstGeom>
          <a:noFill/>
          <a:ln w="9525">
            <a:noFill/>
            <a:miter lim="800000"/>
            <a:headEnd/>
            <a:tailEnd/>
          </a:ln>
        </p:spPr>
        <p:txBody>
          <a:bodyPr>
            <a:spAutoFit/>
          </a:bodyPr>
          <a:lstStyle/>
          <a:p>
            <a:r>
              <a:rPr lang="sk-SK" sz="1600"/>
              <a:t>Oxid uhličitý je významná zložka vzduchu. Množstvo oxidu uhličitého je vo vzduchu premenlivé, v priemere je nastúpený 0,034%. Vzniká pri spaľovacích procesoch, do ovzdušia sa dostáva sopečnou činnosťou a dýchaním organizmov. Oxid uhličitý má veľký klimatický význam, pretože sa podieľa na pohlcovaní a vyžarovaním dlhovlnného žiarenia. Oxid uhličitý pohlcuje časť tohto žiarenia a vysiela ho späť k zemskému povrchu. Tým dochádza k druhotnému otepľovaniu zemského povrchu. Tento jav, zvaný skleníkový efekt, chráni Zem pred intenzívnym ochladzovaním. Antropogénnymi činnosťami, najmä zvyšovaním spaľovania fosílnych palív, dochádza k rastu koncentrácie oxidu uhličitého v atmosfére, čím sa intenzita skleníkového efektu zvyšuje a nastáva otepľovanie podnebia Zeme</a:t>
            </a:r>
          </a:p>
          <a:p>
            <a:endParaRPr lang="sk-SK" sz="1600"/>
          </a:p>
          <a:p>
            <a:r>
              <a:rPr lang="sk-SK" sz="1600"/>
              <a:t>Emisie zo spaľovania benzínu a nafty majú vplyv na všetky živé organizmy. Okrem bezprostredného vplyvu na zdravie ľudí resp. vegetácie, majú emisie vplyv aj na globálne klimatické zmeny, ktorých dôsledky sa budú prejavovať ešte po mnoho rokov. Najdôležitejšími škodlivinami, ktoré sú produkované pri premávke motorových vozidiel sú tuhé častice, oxid uhoľnatý (CO), uhľovodíky (HC), tekavé organické látky (VOCs), oxidy dusíka (NOx), oxid síričitý (SO2), ťažké kovy (napr. olovo), a z hľadiska globálnych klimatických zmien aj oxid uhličitý (CO2). </a:t>
            </a:r>
          </a:p>
          <a:p>
            <a:endParaRPr lang="sk-SK" sz="1600"/>
          </a:p>
          <a:p>
            <a:r>
              <a:rPr lang="sk-SK" sz="1600"/>
              <a:t>Vodík je považovaný za palivo budúcnosti. Jeho ekologická čistota a dostatok suroviny na výrobu (môže sa vyrábať elektrolýzou z vody) z neho robia ideálnu náhradu ropných produktov. Jeho masovému rozšíreniu v súčasnosti bránia vysoké výrobné náklady a čiastočne aj bezpečnostné problémy pri manipulácii a skladovaní, keďže vodík pri styku s kyslíkom vytvára vysoko výbušnú zmes. </a:t>
            </a:r>
          </a:p>
          <a:p>
            <a:endParaRPr lang="sk-SK" sz="1600"/>
          </a:p>
        </p:txBody>
      </p:sp>
      <p:sp>
        <p:nvSpPr>
          <p:cNvPr id="12292" name="BlokTextu 8"/>
          <p:cNvSpPr txBox="1">
            <a:spLocks noChangeArrowheads="1"/>
          </p:cNvSpPr>
          <p:nvPr/>
        </p:nvSpPr>
        <p:spPr bwMode="auto">
          <a:xfrm>
            <a:off x="4643438" y="6215063"/>
            <a:ext cx="5534025" cy="369887"/>
          </a:xfrm>
          <a:prstGeom prst="rect">
            <a:avLst/>
          </a:prstGeom>
          <a:noFill/>
          <a:ln w="9525">
            <a:noFill/>
            <a:miter lim="800000"/>
            <a:headEnd/>
            <a:tailEnd/>
          </a:ln>
        </p:spPr>
        <p:txBody>
          <a:bodyPr>
            <a:spAutoFit/>
          </a:bodyPr>
          <a:lstStyle/>
          <a:p>
            <a:r>
              <a:rPr lang="sk-SK" b="1" i="1"/>
              <a:t>Spracovala: Michaela Valkučáková 1.C</a:t>
            </a:r>
          </a:p>
        </p:txBody>
      </p:sp>
    </p:spTree>
  </p:cSld>
  <p:clrMapOvr>
    <a:masterClrMapping/>
  </p:clrMapOvr>
  <p:transition advClick="0" advTm="7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BlokTextu 2"/>
          <p:cNvSpPr txBox="1">
            <a:spLocks noChangeArrowheads="1"/>
          </p:cNvSpPr>
          <p:nvPr/>
        </p:nvSpPr>
        <p:spPr bwMode="auto">
          <a:xfrm>
            <a:off x="3000375" y="0"/>
            <a:ext cx="5143500" cy="584200"/>
          </a:xfrm>
          <a:prstGeom prst="rect">
            <a:avLst/>
          </a:prstGeom>
          <a:noFill/>
          <a:ln w="9525">
            <a:noFill/>
            <a:miter lim="800000"/>
            <a:headEnd/>
            <a:tailEnd/>
          </a:ln>
        </p:spPr>
        <p:txBody>
          <a:bodyPr>
            <a:spAutoFit/>
          </a:bodyPr>
          <a:lstStyle/>
          <a:p>
            <a:pPr algn="ctr"/>
            <a:r>
              <a:rPr lang="sk-SK" sz="3200" b="1"/>
              <a:t>Pán Novák </a:t>
            </a:r>
          </a:p>
        </p:txBody>
      </p:sp>
      <p:sp>
        <p:nvSpPr>
          <p:cNvPr id="13315" name="BlokTextu 3"/>
          <p:cNvSpPr txBox="1">
            <a:spLocks noChangeArrowheads="1"/>
          </p:cNvSpPr>
          <p:nvPr/>
        </p:nvSpPr>
        <p:spPr bwMode="auto">
          <a:xfrm>
            <a:off x="2928938" y="571500"/>
            <a:ext cx="5214937" cy="523875"/>
          </a:xfrm>
          <a:prstGeom prst="rect">
            <a:avLst/>
          </a:prstGeom>
          <a:noFill/>
          <a:ln w="9525">
            <a:noFill/>
            <a:miter lim="800000"/>
            <a:headEnd/>
            <a:tailEnd/>
          </a:ln>
        </p:spPr>
        <p:txBody>
          <a:bodyPr>
            <a:spAutoFit/>
          </a:bodyPr>
          <a:lstStyle/>
          <a:p>
            <a:pPr algn="ctr"/>
            <a:r>
              <a:rPr lang="sk-SK" sz="2800" b="1"/>
              <a:t>Palivový článok</a:t>
            </a:r>
          </a:p>
        </p:txBody>
      </p:sp>
      <p:sp>
        <p:nvSpPr>
          <p:cNvPr id="13316" name="BlokTextu 4"/>
          <p:cNvSpPr txBox="1">
            <a:spLocks noChangeArrowheads="1"/>
          </p:cNvSpPr>
          <p:nvPr/>
        </p:nvSpPr>
        <p:spPr bwMode="auto">
          <a:xfrm>
            <a:off x="2786063" y="1071563"/>
            <a:ext cx="6143625" cy="2862262"/>
          </a:xfrm>
          <a:prstGeom prst="rect">
            <a:avLst/>
          </a:prstGeom>
          <a:noFill/>
          <a:ln w="9525">
            <a:noFill/>
            <a:miter lim="800000"/>
            <a:headEnd/>
            <a:tailEnd/>
          </a:ln>
        </p:spPr>
        <p:txBody>
          <a:bodyPr>
            <a:spAutoFit/>
          </a:bodyPr>
          <a:lstStyle/>
          <a:p>
            <a:r>
              <a:rPr lang="sk-SK"/>
              <a:t>Palivové články (PČ) predstavujú čistú technológiu výroby elektrickej energie s vysokou účinnosťou. PČ sú známe od polovice 19. storočia, ale ich komerčné nasadenie je zatiaľ stále vo fáze príprav. PČ sú alternatívou súčasných zdrojov energie na fosílne palivá. Hlavným zámerom </a:t>
            </a:r>
            <a:r>
              <a:rPr lang="pl-PL"/>
              <a:t>je ich nasadenie v automobilovom a leteckom priemysle.</a:t>
            </a:r>
            <a:r>
              <a:rPr lang="sk-SK"/>
              <a:t> Existuje niekoľko typov PČ, ktoré sa odlišujú funkčným princípom a vhodnosťou použitia.</a:t>
            </a:r>
          </a:p>
          <a:p>
            <a:pPr algn="just"/>
            <a:endParaRPr lang="pl-PL"/>
          </a:p>
          <a:p>
            <a:endParaRPr lang="sk-SK"/>
          </a:p>
        </p:txBody>
      </p:sp>
      <p:sp>
        <p:nvSpPr>
          <p:cNvPr id="13317" name="BlokTextu 5"/>
          <p:cNvSpPr txBox="1">
            <a:spLocks noChangeArrowheads="1"/>
          </p:cNvSpPr>
          <p:nvPr/>
        </p:nvSpPr>
        <p:spPr bwMode="auto">
          <a:xfrm>
            <a:off x="0" y="3357563"/>
            <a:ext cx="3071813" cy="369887"/>
          </a:xfrm>
          <a:prstGeom prst="rect">
            <a:avLst/>
          </a:prstGeom>
          <a:noFill/>
          <a:ln w="9525">
            <a:noFill/>
            <a:miter lim="800000"/>
            <a:headEnd/>
            <a:tailEnd/>
          </a:ln>
        </p:spPr>
        <p:txBody>
          <a:bodyPr>
            <a:spAutoFit/>
          </a:bodyPr>
          <a:lstStyle/>
          <a:p>
            <a:r>
              <a:rPr lang="sk-SK" b="1"/>
              <a:t>Typy palivových článkov:</a:t>
            </a:r>
          </a:p>
        </p:txBody>
      </p:sp>
      <p:sp>
        <p:nvSpPr>
          <p:cNvPr id="13318" name="BlokTextu 6"/>
          <p:cNvSpPr txBox="1">
            <a:spLocks noChangeArrowheads="1"/>
          </p:cNvSpPr>
          <p:nvPr/>
        </p:nvSpPr>
        <p:spPr bwMode="auto">
          <a:xfrm>
            <a:off x="0" y="3714750"/>
            <a:ext cx="8786813" cy="2032000"/>
          </a:xfrm>
          <a:prstGeom prst="rect">
            <a:avLst/>
          </a:prstGeom>
          <a:noFill/>
          <a:ln w="9525">
            <a:noFill/>
            <a:miter lim="800000"/>
            <a:headEnd/>
            <a:tailEnd/>
          </a:ln>
        </p:spPr>
        <p:txBody>
          <a:bodyPr>
            <a:spAutoFit/>
          </a:bodyPr>
          <a:lstStyle/>
          <a:p>
            <a:r>
              <a:rPr lang="sk-SK"/>
              <a:t>PČ rozdeľujeme podľa pracovnej teploty na PČ pre vysoký, stredný a nízky (okolitý) teplotný systém, alebo podľa prevádzkového tlaku na PČ pre vysoký, stredný a nízky (atmosférický) tlakový systém . V súčasnosti jestvuje niekoľko druhov PČ, ktoré sú pomenované podľa typu používaného elektrolytu:</a:t>
            </a:r>
          </a:p>
          <a:p>
            <a:r>
              <a:rPr lang="sk-SK"/>
              <a:t>V praxi rozlišujeme podľa druhu elektrolytu šesť základných typov PČ, </a:t>
            </a:r>
            <a:r>
              <a:rPr lang="pl-PL"/>
              <a:t>ktoré sú podľa pracovnej teploty rozdelené do troch kategórií:</a:t>
            </a:r>
          </a:p>
          <a:p>
            <a:endParaRPr lang="sk-SK"/>
          </a:p>
        </p:txBody>
      </p:sp>
      <p:pic>
        <p:nvPicPr>
          <p:cNvPr id="13319" name="Picture 4" descr="C:\Documents and Settings\sima\Desktop\Milhouse_denkt_1.png"/>
          <p:cNvPicPr>
            <a:picLocks noChangeAspect="1" noChangeArrowheads="1"/>
          </p:cNvPicPr>
          <p:nvPr/>
        </p:nvPicPr>
        <p:blipFill>
          <a:blip r:embed="rId2"/>
          <a:srcRect/>
          <a:stretch>
            <a:fillRect/>
          </a:stretch>
        </p:blipFill>
        <p:spPr bwMode="auto">
          <a:xfrm>
            <a:off x="142875" y="214313"/>
            <a:ext cx="2000250" cy="2846387"/>
          </a:xfrm>
          <a:prstGeom prst="rect">
            <a:avLst/>
          </a:prstGeom>
          <a:noFill/>
          <a:ln w="9525">
            <a:noFill/>
            <a:miter lim="800000"/>
            <a:headEnd/>
            <a:tailEnd/>
          </a:ln>
        </p:spPr>
      </p:pic>
      <p:sp>
        <p:nvSpPr>
          <p:cNvPr id="13320" name="BlokTextu 9"/>
          <p:cNvSpPr txBox="1">
            <a:spLocks noChangeArrowheads="1"/>
          </p:cNvSpPr>
          <p:nvPr/>
        </p:nvSpPr>
        <p:spPr bwMode="auto">
          <a:xfrm>
            <a:off x="0" y="5572125"/>
            <a:ext cx="4929188" cy="369888"/>
          </a:xfrm>
          <a:prstGeom prst="rect">
            <a:avLst/>
          </a:prstGeom>
          <a:noFill/>
          <a:ln w="9525">
            <a:noFill/>
            <a:miter lim="800000"/>
            <a:headEnd/>
            <a:tailEnd/>
          </a:ln>
        </p:spPr>
        <p:txBody>
          <a:bodyPr>
            <a:spAutoFit/>
          </a:bodyPr>
          <a:lstStyle/>
          <a:p>
            <a:r>
              <a:rPr lang="sk-SK" b="1"/>
              <a:t>Výhody vzhľadom k znečisťovaniu ŽP </a:t>
            </a:r>
          </a:p>
        </p:txBody>
      </p:sp>
      <p:sp>
        <p:nvSpPr>
          <p:cNvPr id="13321" name="BlokTextu 10"/>
          <p:cNvSpPr txBox="1">
            <a:spLocks noChangeArrowheads="1"/>
          </p:cNvSpPr>
          <p:nvPr/>
        </p:nvSpPr>
        <p:spPr bwMode="auto">
          <a:xfrm>
            <a:off x="0" y="6000750"/>
            <a:ext cx="9144000" cy="369888"/>
          </a:xfrm>
          <a:prstGeom prst="rect">
            <a:avLst/>
          </a:prstGeom>
          <a:noFill/>
          <a:ln w="9525">
            <a:noFill/>
            <a:miter lim="800000"/>
            <a:headEnd/>
            <a:tailEnd/>
          </a:ln>
        </p:spPr>
        <p:txBody>
          <a:bodyPr>
            <a:spAutoFit/>
          </a:bodyPr>
          <a:lstStyle/>
          <a:p>
            <a:r>
              <a:rPr lang="sk-SK"/>
              <a:t>Vodík je ekologické palivo, ktoré má nulovú produkciu skleníkových plynov pri horení.</a:t>
            </a:r>
          </a:p>
        </p:txBody>
      </p:sp>
    </p:spTree>
  </p:cSld>
  <p:clrMapOvr>
    <a:masterClrMapping/>
  </p:clrMapOvr>
  <p:transition advClick="0" advTm="7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lokTextu 2"/>
          <p:cNvSpPr txBox="1">
            <a:spLocks noChangeArrowheads="1"/>
          </p:cNvSpPr>
          <p:nvPr/>
        </p:nvSpPr>
        <p:spPr bwMode="auto">
          <a:xfrm>
            <a:off x="357188" y="428625"/>
            <a:ext cx="6500812" cy="2862263"/>
          </a:xfrm>
          <a:prstGeom prst="rect">
            <a:avLst/>
          </a:prstGeom>
          <a:noFill/>
          <a:ln w="9525">
            <a:noFill/>
            <a:miter lim="800000"/>
            <a:headEnd/>
            <a:tailEnd/>
          </a:ln>
        </p:spPr>
        <p:txBody>
          <a:bodyPr>
            <a:spAutoFit/>
          </a:bodyPr>
          <a:lstStyle/>
          <a:p>
            <a:r>
              <a:rPr lang="sk-SK"/>
              <a:t>a) PČ s nízkou prevádzkovou teplotou (od 60 do 120 °C):</a:t>
            </a:r>
          </a:p>
          <a:p>
            <a:r>
              <a:rPr lang="sk-SK"/>
              <a:t>• alkalické PČ,</a:t>
            </a:r>
          </a:p>
          <a:p>
            <a:r>
              <a:rPr lang="sk-SK"/>
              <a:t>• polymérové PČ,</a:t>
            </a:r>
          </a:p>
          <a:p>
            <a:r>
              <a:rPr lang="sk-SK"/>
              <a:t>• metanolové PČ,</a:t>
            </a:r>
          </a:p>
          <a:p>
            <a:r>
              <a:rPr lang="pl-PL"/>
              <a:t>b) PČ so strednou prevádzkovou teplotou (od 160 do 220 °C):</a:t>
            </a:r>
          </a:p>
          <a:p>
            <a:r>
              <a:rPr lang="sk-SK"/>
              <a:t>• PČ s kyselinou fosforečnou,</a:t>
            </a:r>
          </a:p>
          <a:p>
            <a:r>
              <a:rPr lang="pl-PL"/>
              <a:t>c) PČ s vysokou prevádzkovou teplotou (od 600 do 1 000 °C):</a:t>
            </a:r>
          </a:p>
          <a:p>
            <a:r>
              <a:rPr lang="sk-SK"/>
              <a:t>• PČ s taveninou karbonátu,</a:t>
            </a:r>
          </a:p>
          <a:p>
            <a:r>
              <a:rPr lang="sk-SK"/>
              <a:t>• keramické PČ.</a:t>
            </a:r>
          </a:p>
          <a:p>
            <a:endParaRPr lang="sk-SK"/>
          </a:p>
        </p:txBody>
      </p:sp>
      <p:pic>
        <p:nvPicPr>
          <p:cNvPr id="14339" name="Picture 3" descr="C:\Documents and Settings\sima\Desktop\milhouse.png"/>
          <p:cNvPicPr>
            <a:picLocks noChangeAspect="1" noChangeArrowheads="1"/>
          </p:cNvPicPr>
          <p:nvPr/>
        </p:nvPicPr>
        <p:blipFill>
          <a:blip r:embed="rId2"/>
          <a:srcRect/>
          <a:stretch>
            <a:fillRect/>
          </a:stretch>
        </p:blipFill>
        <p:spPr bwMode="auto">
          <a:xfrm>
            <a:off x="6500813" y="3076575"/>
            <a:ext cx="2239962" cy="3781425"/>
          </a:xfrm>
          <a:prstGeom prst="rect">
            <a:avLst/>
          </a:prstGeom>
          <a:noFill/>
          <a:ln w="9525">
            <a:noFill/>
            <a:miter lim="800000"/>
            <a:headEnd/>
            <a:tailEnd/>
          </a:ln>
        </p:spPr>
      </p:pic>
      <p:sp>
        <p:nvSpPr>
          <p:cNvPr id="14340" name="BlokTextu 4"/>
          <p:cNvSpPr txBox="1">
            <a:spLocks noChangeArrowheads="1"/>
          </p:cNvSpPr>
          <p:nvPr/>
        </p:nvSpPr>
        <p:spPr bwMode="auto">
          <a:xfrm>
            <a:off x="500063" y="3143250"/>
            <a:ext cx="4643437" cy="369888"/>
          </a:xfrm>
          <a:prstGeom prst="rect">
            <a:avLst/>
          </a:prstGeom>
          <a:noFill/>
          <a:ln w="9525">
            <a:noFill/>
            <a:miter lim="800000"/>
            <a:headEnd/>
            <a:tailEnd/>
          </a:ln>
        </p:spPr>
        <p:txBody>
          <a:bodyPr>
            <a:spAutoFit/>
          </a:bodyPr>
          <a:lstStyle/>
          <a:p>
            <a:r>
              <a:rPr lang="sk-SK" b="1"/>
              <a:t>Hlavné časti každého palivového článku </a:t>
            </a:r>
          </a:p>
        </p:txBody>
      </p:sp>
      <p:sp>
        <p:nvSpPr>
          <p:cNvPr id="14341" name="BlokTextu 5"/>
          <p:cNvSpPr txBox="1">
            <a:spLocks noChangeArrowheads="1"/>
          </p:cNvSpPr>
          <p:nvPr/>
        </p:nvSpPr>
        <p:spPr bwMode="auto">
          <a:xfrm>
            <a:off x="428625" y="3571875"/>
            <a:ext cx="6000750" cy="2586038"/>
          </a:xfrm>
          <a:prstGeom prst="rect">
            <a:avLst/>
          </a:prstGeom>
          <a:noFill/>
          <a:ln w="9525">
            <a:noFill/>
            <a:miter lim="800000"/>
            <a:headEnd/>
            <a:tailEnd/>
          </a:ln>
        </p:spPr>
        <p:txBody>
          <a:bodyPr>
            <a:spAutoFit/>
          </a:bodyPr>
          <a:lstStyle/>
          <a:p>
            <a:pPr>
              <a:buFont typeface="Arial" charset="0"/>
              <a:buChar char="•"/>
            </a:pPr>
            <a:r>
              <a:rPr lang="sk-SK"/>
              <a:t>Elektródy a elektrolyty</a:t>
            </a:r>
          </a:p>
          <a:p>
            <a:pPr>
              <a:buFont typeface="Arial" charset="0"/>
              <a:buChar char="•"/>
            </a:pPr>
            <a:r>
              <a:rPr lang="sk-SK"/>
              <a:t>Vhodnými a najčastejšími látkami pre zápornú elektródu je zinok, kadmium, lítium a hydrid rôznych kovov, pre kladnú elektródu uhlík (grafit) obklopený burelom (MnO</a:t>
            </a:r>
            <a:r>
              <a:rPr lang="sk-SK" baseline="-25000"/>
              <a:t>2</a:t>
            </a:r>
            <a:r>
              <a:rPr lang="sk-SK"/>
              <a:t>), nikel a striebro.</a:t>
            </a:r>
          </a:p>
          <a:p>
            <a:pPr>
              <a:buFont typeface="Arial" charset="0"/>
              <a:buChar char="•"/>
            </a:pPr>
            <a:r>
              <a:rPr lang="sk-SK"/>
              <a:t>Ako elektrolyt sa používa v suchých článkoch a v olovenom akumulátore roztok kyseliny alebo iných solí, v alkalických článkoch a v akumulátoroch sa používa roztok zásaditých zlúčenín alkalických kovov.</a:t>
            </a:r>
          </a:p>
        </p:txBody>
      </p:sp>
    </p:spTree>
  </p:cSld>
  <p:clrMapOvr>
    <a:masterClrMapping/>
  </p:clrMapOvr>
  <p:transition advClick="0" advTm="7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a:xfrm>
            <a:off x="457200" y="1481328"/>
            <a:ext cx="8229600" cy="5162382"/>
          </a:xfrm>
        </p:spPr>
        <p:txBody>
          <a:bodyPr>
            <a:normAutofit/>
          </a:bodyPr>
          <a:lstStyle/>
          <a:p>
            <a:r>
              <a:rPr lang="sk-SK" dirty="0" smtClean="0"/>
              <a:t>autobus na stlačený vodík na letisku v Mníchove</a:t>
            </a:r>
          </a:p>
          <a:p>
            <a:endParaRPr lang="sk-SK" dirty="0" smtClean="0"/>
          </a:p>
          <a:p>
            <a:endParaRPr lang="sk-SK" dirty="0" smtClean="0"/>
          </a:p>
          <a:p>
            <a:r>
              <a:rPr lang="sk-SK" dirty="0" smtClean="0"/>
              <a:t>prototyp autobusu využívajúceho palivové články v Barcelone</a:t>
            </a:r>
          </a:p>
          <a:p>
            <a:endParaRPr lang="sk-SK" dirty="0" smtClean="0"/>
          </a:p>
          <a:p>
            <a:endParaRPr lang="sk-SK" dirty="0" smtClean="0"/>
          </a:p>
          <a:p>
            <a:r>
              <a:rPr lang="sk-SK" dirty="0" smtClean="0"/>
              <a:t> vodíková čerpacia stanica</a:t>
            </a:r>
          </a:p>
          <a:p>
            <a:pPr>
              <a:buNone/>
            </a:pPr>
            <a:r>
              <a:rPr lang="sk-SK" dirty="0" smtClean="0"/>
              <a:t>    (Barcelona)</a:t>
            </a:r>
          </a:p>
        </p:txBody>
      </p:sp>
      <p:sp>
        <p:nvSpPr>
          <p:cNvPr id="3" name="Nadpis 2"/>
          <p:cNvSpPr>
            <a:spLocks noGrp="1"/>
          </p:cNvSpPr>
          <p:nvPr>
            <p:ph type="title"/>
          </p:nvPr>
        </p:nvSpPr>
        <p:spPr/>
        <p:txBody>
          <a:bodyPr/>
          <a:lstStyle/>
          <a:p>
            <a:r>
              <a:rPr lang="sk-SK" dirty="0" smtClean="0"/>
              <a:t>Autobus poháňaný vodíkom</a:t>
            </a:r>
            <a:endParaRPr lang="cs-CZ" dirty="0"/>
          </a:p>
        </p:txBody>
      </p:sp>
      <p:pic>
        <p:nvPicPr>
          <p:cNvPr id="4" name="Obrázok 3" descr="vodik1.jpg"/>
          <p:cNvPicPr>
            <a:picLocks noChangeAspect="1"/>
          </p:cNvPicPr>
          <p:nvPr/>
        </p:nvPicPr>
        <p:blipFill>
          <a:blip r:embed="rId2"/>
          <a:stretch>
            <a:fillRect/>
          </a:stretch>
        </p:blipFill>
        <p:spPr>
          <a:xfrm>
            <a:off x="2786050" y="1857364"/>
            <a:ext cx="2143140" cy="1457335"/>
          </a:xfrm>
          <a:prstGeom prst="rect">
            <a:avLst/>
          </a:prstGeom>
        </p:spPr>
      </p:pic>
      <p:pic>
        <p:nvPicPr>
          <p:cNvPr id="5" name="Obrázok 4" descr="vodik2.jpg"/>
          <p:cNvPicPr>
            <a:picLocks noChangeAspect="1"/>
          </p:cNvPicPr>
          <p:nvPr/>
        </p:nvPicPr>
        <p:blipFill>
          <a:blip r:embed="rId3"/>
          <a:stretch>
            <a:fillRect/>
          </a:stretch>
        </p:blipFill>
        <p:spPr>
          <a:xfrm>
            <a:off x="4143372" y="3714752"/>
            <a:ext cx="2000264" cy="1333509"/>
          </a:xfrm>
          <a:prstGeom prst="rect">
            <a:avLst/>
          </a:prstGeom>
        </p:spPr>
      </p:pic>
      <p:pic>
        <p:nvPicPr>
          <p:cNvPr id="6" name="Obrázok 5" descr="vodik3.jpg"/>
          <p:cNvPicPr>
            <a:picLocks noChangeAspect="1"/>
          </p:cNvPicPr>
          <p:nvPr/>
        </p:nvPicPr>
        <p:blipFill>
          <a:blip r:embed="rId4"/>
          <a:stretch>
            <a:fillRect/>
          </a:stretch>
        </p:blipFill>
        <p:spPr>
          <a:xfrm>
            <a:off x="5643570" y="5214950"/>
            <a:ext cx="1833562" cy="1222375"/>
          </a:xfrm>
          <a:prstGeom prst="rect">
            <a:avLst/>
          </a:prstGeom>
        </p:spPr>
      </p:pic>
      <p:sp>
        <p:nvSpPr>
          <p:cNvPr id="7" name="Zástupný symbol päty 6"/>
          <p:cNvSpPr>
            <a:spLocks noGrp="1"/>
          </p:cNvSpPr>
          <p:nvPr>
            <p:ph type="ftr" sz="quarter" idx="11"/>
          </p:nvPr>
        </p:nvSpPr>
        <p:spPr/>
        <p:txBody>
          <a:bodyPr/>
          <a:lstStyle/>
          <a:p>
            <a:r>
              <a:rPr lang="cs-CZ" dirty="0" smtClean="0"/>
              <a:t>Výskumný tím pani Ružovej</a:t>
            </a:r>
            <a:endParaRPr lang="cs-CZ" dirty="0"/>
          </a:p>
        </p:txBody>
      </p:sp>
      <p:sp>
        <p:nvSpPr>
          <p:cNvPr id="8" name="Zástupný symbol dátumu 7"/>
          <p:cNvSpPr>
            <a:spLocks noGrp="1"/>
          </p:cNvSpPr>
          <p:nvPr>
            <p:ph type="dt" sz="half" idx="10"/>
          </p:nvPr>
        </p:nvSpPr>
        <p:spPr/>
        <p:txBody>
          <a:bodyPr/>
          <a:lstStyle/>
          <a:p>
            <a:fld id="{58E3AEB5-57F9-47B6-B3E8-ABA49D58C41D}" type="datetime1">
              <a:rPr lang="cs-CZ" smtClean="0"/>
              <a:pPr/>
              <a:t>25.6.2009</a:t>
            </a:fld>
            <a:endParaRPr lang="cs-CZ" dirty="0"/>
          </a:p>
        </p:txBody>
      </p:sp>
      <p:sp>
        <p:nvSpPr>
          <p:cNvPr id="10" name="Zástupný symbol čísla snímky 9"/>
          <p:cNvSpPr>
            <a:spLocks noGrp="1"/>
          </p:cNvSpPr>
          <p:nvPr>
            <p:ph type="sldNum" sz="quarter" idx="12"/>
          </p:nvPr>
        </p:nvSpPr>
        <p:spPr/>
        <p:txBody>
          <a:bodyPr/>
          <a:lstStyle/>
          <a:p>
            <a:fld id="{9ACA0913-D9CC-4DFB-B8F6-2F1074805894}" type="slidenum">
              <a:rPr lang="cs-CZ" smtClean="0"/>
              <a:pPr/>
              <a:t>5</a:t>
            </a:fld>
            <a:endParaRPr lang="cs-CZ" dirty="0"/>
          </a:p>
        </p:txBody>
      </p:sp>
    </p:spTree>
  </p:cSld>
  <p:clrMapOvr>
    <a:masterClrMapping/>
  </p:clrMapOvr>
  <p:transition advClick="0" advTm="7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ima\Desktop\Milhouse1.png"/>
          <p:cNvPicPr>
            <a:picLocks noChangeAspect="1" noChangeArrowheads="1"/>
          </p:cNvPicPr>
          <p:nvPr/>
        </p:nvPicPr>
        <p:blipFill>
          <a:blip r:embed="rId2"/>
          <a:srcRect/>
          <a:stretch>
            <a:fillRect/>
          </a:stretch>
        </p:blipFill>
        <p:spPr bwMode="auto">
          <a:xfrm>
            <a:off x="0" y="4191000"/>
            <a:ext cx="2438400" cy="2667000"/>
          </a:xfrm>
          <a:prstGeom prst="rect">
            <a:avLst/>
          </a:prstGeom>
          <a:noFill/>
          <a:ln w="9525">
            <a:noFill/>
            <a:miter lim="800000"/>
            <a:headEnd/>
            <a:tailEnd/>
          </a:ln>
        </p:spPr>
      </p:pic>
      <p:sp>
        <p:nvSpPr>
          <p:cNvPr id="15363" name="BlokTextu 3"/>
          <p:cNvSpPr txBox="1">
            <a:spLocks noChangeArrowheads="1"/>
          </p:cNvSpPr>
          <p:nvPr/>
        </p:nvSpPr>
        <p:spPr bwMode="auto">
          <a:xfrm>
            <a:off x="357188" y="142875"/>
            <a:ext cx="6786562" cy="369888"/>
          </a:xfrm>
          <a:prstGeom prst="rect">
            <a:avLst/>
          </a:prstGeom>
          <a:noFill/>
          <a:ln w="9525">
            <a:noFill/>
            <a:miter lim="800000"/>
            <a:headEnd/>
            <a:tailEnd/>
          </a:ln>
        </p:spPr>
        <p:txBody>
          <a:bodyPr>
            <a:spAutoFit/>
          </a:bodyPr>
          <a:lstStyle/>
          <a:p>
            <a:r>
              <a:rPr lang="sk-SK" b="1"/>
              <a:t>Hlavná časti a vodíkového palivového článku PEM  </a:t>
            </a:r>
          </a:p>
        </p:txBody>
      </p:sp>
      <p:sp>
        <p:nvSpPr>
          <p:cNvPr id="15364" name="BlokTextu 4"/>
          <p:cNvSpPr txBox="1">
            <a:spLocks noChangeArrowheads="1"/>
          </p:cNvSpPr>
          <p:nvPr/>
        </p:nvSpPr>
        <p:spPr bwMode="auto">
          <a:xfrm>
            <a:off x="285750" y="571500"/>
            <a:ext cx="8643938" cy="3170238"/>
          </a:xfrm>
          <a:prstGeom prst="rect">
            <a:avLst/>
          </a:prstGeom>
          <a:noFill/>
          <a:ln w="9525">
            <a:noFill/>
            <a:miter lim="800000"/>
            <a:headEnd/>
            <a:tailEnd/>
          </a:ln>
        </p:spPr>
        <p:txBody>
          <a:bodyPr>
            <a:spAutoFit/>
          </a:bodyPr>
          <a:lstStyle/>
          <a:p>
            <a:pPr>
              <a:buFont typeface="Arial" charset="0"/>
              <a:buChar char="•"/>
            </a:pPr>
            <a:r>
              <a:rPr lang="sk-SK" sz="1400" b="1"/>
              <a:t>Bipolárne dosky - </a:t>
            </a:r>
            <a:r>
              <a:rPr lang="sk-SK" sz="1400"/>
              <a:t>Bipolárne dosky tvoria hlavný reťazec vodíkového PČ energetického zásobníka, vodivého prúdu medzi článkami, umožňujú vedenie vody a tepla cez PČ a poskytujú kanálikom reakčné plyny, menovite vodík a kyslík. Štandardným materiálom pre bipolárne dosky PČ PEM je grafit a grafitové kompozitá.</a:t>
            </a:r>
          </a:p>
          <a:p>
            <a:pPr>
              <a:buFont typeface="Arial" charset="0"/>
              <a:buChar char="•"/>
            </a:pPr>
            <a:r>
              <a:rPr lang="sk-SK" sz="1400" b="1"/>
              <a:t>Elektróda v palivovom článku PEM - </a:t>
            </a:r>
            <a:r>
              <a:rPr lang="sk-SK" sz="1400"/>
              <a:t>Elektróda pozostáva z dvoch podstatných častí: plynovo difúznej vrstvy a samotnej elektródy. Elektródu tvorí látka z pórovitého uhlíka s hydrofóbnym </a:t>
            </a:r>
            <a:r>
              <a:rPr lang="pl-PL" sz="1400"/>
              <a:t>povlakom. Na mieste elektrochemickej reakcie musia byť </a:t>
            </a:r>
            <a:r>
              <a:rPr lang="sk-SK" sz="1400"/>
              <a:t>elektródy katalytické. Najlepším katalyzátorom je platina. Platina je aj najlepším katalyzátorom pre obidve reakcie – kyslíkovooxidačné a kyslíkovoredukčné. </a:t>
            </a:r>
            <a:r>
              <a:rPr lang="pl-PL" sz="1400"/>
              <a:t>Podstatným problémom – vzhľadom na jej cenu – je </a:t>
            </a:r>
            <a:r>
              <a:rPr lang="sk-SK" sz="1400"/>
              <a:t>vysoký potrebný obsah platiny (4 mg/cm2). Preto v súčasnosti prebiehajú </a:t>
            </a:r>
            <a:r>
              <a:rPr lang="pl-PL" sz="1400"/>
              <a:t>pokusy o zníženie potrebného množstva platiny (na 0,2 mg/cm2) </a:t>
            </a:r>
            <a:r>
              <a:rPr lang="sk-SK" sz="1400"/>
              <a:t>pri zvýšení výkonu.</a:t>
            </a:r>
          </a:p>
          <a:p>
            <a:endParaRPr lang="sk-SK" sz="1400" b="1"/>
          </a:p>
          <a:p>
            <a:endParaRPr lang="sk-SK" sz="1400"/>
          </a:p>
          <a:p>
            <a:endParaRPr lang="sk-SK" sz="1400" b="1"/>
          </a:p>
          <a:p>
            <a:endParaRPr lang="sk-SK"/>
          </a:p>
        </p:txBody>
      </p:sp>
      <p:sp>
        <p:nvSpPr>
          <p:cNvPr id="15365" name="BlokTextu 6"/>
          <p:cNvSpPr txBox="1">
            <a:spLocks noChangeArrowheads="1"/>
          </p:cNvSpPr>
          <p:nvPr/>
        </p:nvSpPr>
        <p:spPr bwMode="auto">
          <a:xfrm>
            <a:off x="357188" y="2857500"/>
            <a:ext cx="8786812" cy="1878013"/>
          </a:xfrm>
          <a:prstGeom prst="rect">
            <a:avLst/>
          </a:prstGeom>
          <a:noFill/>
          <a:ln w="9525">
            <a:noFill/>
            <a:miter lim="800000"/>
            <a:headEnd/>
            <a:tailEnd/>
          </a:ln>
        </p:spPr>
        <p:txBody>
          <a:bodyPr>
            <a:spAutoFit/>
          </a:bodyPr>
          <a:lstStyle/>
          <a:p>
            <a:r>
              <a:rPr lang="sk-SK" sz="1400" b="1"/>
              <a:t>Distribútor plynu v palivovom článku PEM</a:t>
            </a:r>
          </a:p>
          <a:p>
            <a:r>
              <a:rPr lang="sk-SK" sz="1400"/>
              <a:t>PČ PEM používa plynovú distribučnú vrstvu (DGLs) na dokonalejší rozvod plynu po celej ploche elektródovej oblasti. Výsledkom použitia týchto GDLs je zvýšenie účinnosti priestorovej distribúcie plynu na membránovej elektródovej konštrukcii (MEA), ktoré spôsobuje celkové zvýšenie účinnosti PČ. GDL má zaistiť vhodný transport reaktantov (O2, H2) a odvod tepla. Najčastejšie používaným materiálom je pórovitý uhlík a jeho kompozitá.</a:t>
            </a:r>
          </a:p>
          <a:p>
            <a:endParaRPr lang="sk-SK" sz="1400" b="1"/>
          </a:p>
          <a:p>
            <a:endParaRPr lang="sk-SK"/>
          </a:p>
        </p:txBody>
      </p:sp>
      <p:sp>
        <p:nvSpPr>
          <p:cNvPr id="15366" name="BlokTextu 7"/>
          <p:cNvSpPr txBox="1">
            <a:spLocks noChangeArrowheads="1"/>
          </p:cNvSpPr>
          <p:nvPr/>
        </p:nvSpPr>
        <p:spPr bwMode="auto">
          <a:xfrm>
            <a:off x="2428875" y="4214813"/>
            <a:ext cx="5000625" cy="646112"/>
          </a:xfrm>
          <a:prstGeom prst="rect">
            <a:avLst/>
          </a:prstGeom>
          <a:noFill/>
          <a:ln w="9525">
            <a:noFill/>
            <a:miter lim="800000"/>
            <a:headEnd/>
            <a:tailEnd/>
          </a:ln>
        </p:spPr>
        <p:txBody>
          <a:bodyPr>
            <a:spAutoFit/>
          </a:bodyPr>
          <a:lstStyle/>
          <a:p>
            <a:r>
              <a:rPr lang="sk-SK" b="1"/>
              <a:t>Princíp palivového článku</a:t>
            </a:r>
          </a:p>
          <a:p>
            <a:endParaRPr lang="sk-SK"/>
          </a:p>
        </p:txBody>
      </p:sp>
      <p:sp>
        <p:nvSpPr>
          <p:cNvPr id="15367" name="BlokTextu 8"/>
          <p:cNvSpPr txBox="1">
            <a:spLocks noChangeArrowheads="1"/>
          </p:cNvSpPr>
          <p:nvPr/>
        </p:nvSpPr>
        <p:spPr bwMode="auto">
          <a:xfrm>
            <a:off x="2500313" y="4643438"/>
            <a:ext cx="6357937" cy="1169987"/>
          </a:xfrm>
          <a:prstGeom prst="rect">
            <a:avLst/>
          </a:prstGeom>
          <a:noFill/>
          <a:ln w="9525">
            <a:noFill/>
            <a:miter lim="800000"/>
            <a:headEnd/>
            <a:tailEnd/>
          </a:ln>
        </p:spPr>
        <p:txBody>
          <a:bodyPr>
            <a:spAutoFit/>
          </a:bodyPr>
          <a:lstStyle/>
          <a:p>
            <a:r>
              <a:rPr lang="sk-SK" sz="1400"/>
              <a:t>PČ je elektrochemické zariadenie, ktoré počas oxidačno-redukčnej reakcie premieňa chemickú energiu paliva priamo na energiu elektrickú. Základný princíp premeny energie je pre všetky PČ rovnaký, jednotlivé typy PČ sa však líšia materiálom elektród, použitým elektrolytom, </a:t>
            </a:r>
            <a:r>
              <a:rPr lang="pl-PL" sz="1400"/>
              <a:t>pracovnou teplotou a chemickými reakciami na anódach a katódach</a:t>
            </a:r>
            <a:r>
              <a:rPr lang="sk-SK" sz="1400"/>
              <a:t>.</a:t>
            </a:r>
          </a:p>
        </p:txBody>
      </p:sp>
    </p:spTree>
  </p:cSld>
  <p:clrMapOvr>
    <a:masterClrMapping/>
  </p:clrMapOvr>
  <p:transition advClick="0" advTm="7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Documents and Settings\sima\Desktop\milhouse.gif"/>
          <p:cNvPicPr>
            <a:picLocks noChangeAspect="1" noChangeArrowheads="1"/>
          </p:cNvPicPr>
          <p:nvPr/>
        </p:nvPicPr>
        <p:blipFill>
          <a:blip r:embed="rId2"/>
          <a:srcRect/>
          <a:stretch>
            <a:fillRect/>
          </a:stretch>
        </p:blipFill>
        <p:spPr bwMode="auto">
          <a:xfrm>
            <a:off x="0" y="3600450"/>
            <a:ext cx="2438400" cy="3257550"/>
          </a:xfrm>
          <a:prstGeom prst="rect">
            <a:avLst/>
          </a:prstGeom>
          <a:noFill/>
          <a:ln w="9525">
            <a:noFill/>
            <a:miter lim="800000"/>
            <a:headEnd/>
            <a:tailEnd/>
          </a:ln>
        </p:spPr>
      </p:pic>
      <p:pic>
        <p:nvPicPr>
          <p:cNvPr id="16387" name="Picture 2"/>
          <p:cNvPicPr>
            <a:picLocks noChangeAspect="1" noChangeArrowheads="1"/>
          </p:cNvPicPr>
          <p:nvPr/>
        </p:nvPicPr>
        <p:blipFill>
          <a:blip r:embed="rId3"/>
          <a:srcRect/>
          <a:stretch>
            <a:fillRect/>
          </a:stretch>
        </p:blipFill>
        <p:spPr bwMode="auto">
          <a:xfrm>
            <a:off x="4214813" y="571500"/>
            <a:ext cx="1785937" cy="2051050"/>
          </a:xfrm>
          <a:prstGeom prst="rect">
            <a:avLst/>
          </a:prstGeom>
          <a:noFill/>
          <a:ln w="9525">
            <a:noFill/>
            <a:miter lim="800000"/>
            <a:headEnd/>
            <a:tailEnd/>
          </a:ln>
        </p:spPr>
      </p:pic>
      <p:sp>
        <p:nvSpPr>
          <p:cNvPr id="16388" name="BlokTextu 2"/>
          <p:cNvSpPr txBox="1">
            <a:spLocks noChangeArrowheads="1"/>
          </p:cNvSpPr>
          <p:nvPr/>
        </p:nvSpPr>
        <p:spPr bwMode="auto">
          <a:xfrm>
            <a:off x="142875" y="285750"/>
            <a:ext cx="4714875" cy="862013"/>
          </a:xfrm>
          <a:prstGeom prst="rect">
            <a:avLst/>
          </a:prstGeom>
          <a:noFill/>
          <a:ln w="9525">
            <a:noFill/>
            <a:miter lim="800000"/>
            <a:headEnd/>
            <a:tailEnd/>
          </a:ln>
        </p:spPr>
        <p:txBody>
          <a:bodyPr>
            <a:spAutoFit/>
          </a:bodyPr>
          <a:lstStyle/>
          <a:p>
            <a:r>
              <a:rPr lang="sk-SK" sz="1600" b="1"/>
              <a:t>Reakcia na anóde:</a:t>
            </a:r>
          </a:p>
          <a:p>
            <a:endParaRPr lang="sk-SK" sz="1600" b="1"/>
          </a:p>
          <a:p>
            <a:endParaRPr lang="sk-SK" b="1"/>
          </a:p>
        </p:txBody>
      </p:sp>
      <p:sp>
        <p:nvSpPr>
          <p:cNvPr id="16389" name="BlokTextu 4"/>
          <p:cNvSpPr txBox="1">
            <a:spLocks noChangeArrowheads="1"/>
          </p:cNvSpPr>
          <p:nvPr/>
        </p:nvSpPr>
        <p:spPr bwMode="auto">
          <a:xfrm>
            <a:off x="142875" y="571500"/>
            <a:ext cx="4357688" cy="554038"/>
          </a:xfrm>
          <a:prstGeom prst="rect">
            <a:avLst/>
          </a:prstGeom>
          <a:noFill/>
          <a:ln w="9525">
            <a:noFill/>
            <a:miter lim="800000"/>
            <a:headEnd/>
            <a:tailEnd/>
          </a:ln>
        </p:spPr>
        <p:txBody>
          <a:bodyPr>
            <a:spAutoFit/>
          </a:bodyPr>
          <a:lstStyle/>
          <a:p>
            <a:r>
              <a:rPr lang="sk-SK" sz="1600"/>
              <a:t>2H</a:t>
            </a:r>
            <a:r>
              <a:rPr lang="sk-SK" sz="1600" baseline="-25000"/>
              <a:t>2 </a:t>
            </a:r>
            <a:r>
              <a:rPr lang="sk-SK"/>
              <a:t>→ 4H</a:t>
            </a:r>
            <a:r>
              <a:rPr lang="sk-SK" baseline="30000"/>
              <a:t>+</a:t>
            </a:r>
            <a:r>
              <a:rPr lang="sk-SK"/>
              <a:t> + 4e</a:t>
            </a:r>
            <a:r>
              <a:rPr lang="sk-SK" baseline="30000"/>
              <a:t>-</a:t>
            </a:r>
            <a:r>
              <a:rPr lang="sk-SK"/>
              <a:t>   E</a:t>
            </a:r>
            <a:r>
              <a:rPr lang="sk-SK" baseline="30000"/>
              <a:t>0</a:t>
            </a:r>
            <a:r>
              <a:rPr lang="sk-SK"/>
              <a:t> = 0V</a:t>
            </a:r>
          </a:p>
          <a:p>
            <a:r>
              <a:rPr lang="sk-SK" baseline="-25000"/>
              <a:t>  </a:t>
            </a:r>
          </a:p>
        </p:txBody>
      </p:sp>
      <p:sp>
        <p:nvSpPr>
          <p:cNvPr id="16390" name="BlokTextu 5"/>
          <p:cNvSpPr txBox="1">
            <a:spLocks noChangeArrowheads="1"/>
          </p:cNvSpPr>
          <p:nvPr/>
        </p:nvSpPr>
        <p:spPr bwMode="auto">
          <a:xfrm>
            <a:off x="142875" y="1000125"/>
            <a:ext cx="2571750" cy="615950"/>
          </a:xfrm>
          <a:prstGeom prst="rect">
            <a:avLst/>
          </a:prstGeom>
          <a:noFill/>
          <a:ln w="9525">
            <a:noFill/>
            <a:miter lim="800000"/>
            <a:headEnd/>
            <a:tailEnd/>
          </a:ln>
        </p:spPr>
        <p:txBody>
          <a:bodyPr>
            <a:spAutoFit/>
          </a:bodyPr>
          <a:lstStyle/>
          <a:p>
            <a:r>
              <a:rPr lang="sk-SK" sz="1600" b="1"/>
              <a:t>Reakcia na katóde:</a:t>
            </a:r>
          </a:p>
          <a:p>
            <a:endParaRPr lang="sk-SK"/>
          </a:p>
        </p:txBody>
      </p:sp>
      <p:sp>
        <p:nvSpPr>
          <p:cNvPr id="16391" name="BlokTextu 6"/>
          <p:cNvSpPr txBox="1">
            <a:spLocks noChangeArrowheads="1"/>
          </p:cNvSpPr>
          <p:nvPr/>
        </p:nvSpPr>
        <p:spPr bwMode="auto">
          <a:xfrm>
            <a:off x="142875" y="1285875"/>
            <a:ext cx="4214813" cy="646113"/>
          </a:xfrm>
          <a:prstGeom prst="rect">
            <a:avLst/>
          </a:prstGeom>
          <a:noFill/>
          <a:ln w="9525">
            <a:noFill/>
            <a:miter lim="800000"/>
            <a:headEnd/>
            <a:tailEnd/>
          </a:ln>
        </p:spPr>
        <p:txBody>
          <a:bodyPr>
            <a:spAutoFit/>
          </a:bodyPr>
          <a:lstStyle/>
          <a:p>
            <a:r>
              <a:rPr lang="sk-SK"/>
              <a:t>4H</a:t>
            </a:r>
            <a:r>
              <a:rPr lang="sk-SK" baseline="30000"/>
              <a:t>+</a:t>
            </a:r>
            <a:r>
              <a:rPr lang="sk-SK"/>
              <a:t> + 4e</a:t>
            </a:r>
            <a:r>
              <a:rPr lang="sk-SK" baseline="30000"/>
              <a:t>-</a:t>
            </a:r>
            <a:r>
              <a:rPr lang="sk-SK"/>
              <a:t> + O</a:t>
            </a:r>
            <a:r>
              <a:rPr lang="sk-SK" baseline="-25000"/>
              <a:t>2</a:t>
            </a:r>
            <a:r>
              <a:rPr lang="sk-SK"/>
              <a:t> → 2H</a:t>
            </a:r>
            <a:r>
              <a:rPr lang="sk-SK" baseline="-25000"/>
              <a:t>2</a:t>
            </a:r>
            <a:r>
              <a:rPr lang="sk-SK"/>
              <a:t>O   E</a:t>
            </a:r>
            <a:r>
              <a:rPr lang="sk-SK" baseline="30000"/>
              <a:t>0</a:t>
            </a:r>
            <a:r>
              <a:rPr lang="sk-SK"/>
              <a:t> = 1,229V</a:t>
            </a:r>
          </a:p>
          <a:p>
            <a:endParaRPr lang="sk-SK"/>
          </a:p>
        </p:txBody>
      </p:sp>
      <p:sp>
        <p:nvSpPr>
          <p:cNvPr id="16392" name="BlokTextu 7"/>
          <p:cNvSpPr txBox="1">
            <a:spLocks noChangeArrowheads="1"/>
          </p:cNvSpPr>
          <p:nvPr/>
        </p:nvSpPr>
        <p:spPr bwMode="auto">
          <a:xfrm>
            <a:off x="142875" y="1714500"/>
            <a:ext cx="2571750" cy="615950"/>
          </a:xfrm>
          <a:prstGeom prst="rect">
            <a:avLst/>
          </a:prstGeom>
          <a:noFill/>
          <a:ln w="9525">
            <a:noFill/>
            <a:miter lim="800000"/>
            <a:headEnd/>
            <a:tailEnd/>
          </a:ln>
        </p:spPr>
        <p:txBody>
          <a:bodyPr>
            <a:spAutoFit/>
          </a:bodyPr>
          <a:lstStyle/>
          <a:p>
            <a:r>
              <a:rPr lang="sk-SK" sz="1600" b="1"/>
              <a:t>Celkový dej:</a:t>
            </a:r>
          </a:p>
          <a:p>
            <a:endParaRPr lang="sk-SK"/>
          </a:p>
        </p:txBody>
      </p:sp>
      <p:sp>
        <p:nvSpPr>
          <p:cNvPr id="16393" name="BlokTextu 8"/>
          <p:cNvSpPr txBox="1">
            <a:spLocks noChangeArrowheads="1"/>
          </p:cNvSpPr>
          <p:nvPr/>
        </p:nvSpPr>
        <p:spPr bwMode="auto">
          <a:xfrm>
            <a:off x="142875" y="2000250"/>
            <a:ext cx="3500438" cy="646113"/>
          </a:xfrm>
          <a:prstGeom prst="rect">
            <a:avLst/>
          </a:prstGeom>
          <a:noFill/>
          <a:ln w="9525">
            <a:noFill/>
            <a:miter lim="800000"/>
            <a:headEnd/>
            <a:tailEnd/>
          </a:ln>
        </p:spPr>
        <p:txBody>
          <a:bodyPr>
            <a:spAutoFit/>
          </a:bodyPr>
          <a:lstStyle/>
          <a:p>
            <a:r>
              <a:rPr lang="sk-SK"/>
              <a:t>2H</a:t>
            </a:r>
            <a:r>
              <a:rPr lang="sk-SK" baseline="-25000"/>
              <a:t>2</a:t>
            </a:r>
            <a:r>
              <a:rPr lang="sk-SK"/>
              <a:t> + O</a:t>
            </a:r>
            <a:r>
              <a:rPr lang="sk-SK" baseline="-25000"/>
              <a:t>2</a:t>
            </a:r>
            <a:r>
              <a:rPr lang="sk-SK"/>
              <a:t> → 2H</a:t>
            </a:r>
            <a:r>
              <a:rPr lang="sk-SK" baseline="-25000"/>
              <a:t>2</a:t>
            </a:r>
            <a:r>
              <a:rPr lang="sk-SK"/>
              <a:t>O   U = 1,229V</a:t>
            </a:r>
          </a:p>
          <a:p>
            <a:endParaRPr lang="sk-SK"/>
          </a:p>
        </p:txBody>
      </p:sp>
      <p:sp>
        <p:nvSpPr>
          <p:cNvPr id="16394" name="BlokTextu 9"/>
          <p:cNvSpPr txBox="1">
            <a:spLocks noChangeArrowheads="1"/>
          </p:cNvSpPr>
          <p:nvPr/>
        </p:nvSpPr>
        <p:spPr bwMode="auto">
          <a:xfrm>
            <a:off x="285750" y="2500313"/>
            <a:ext cx="4286250" cy="646112"/>
          </a:xfrm>
          <a:prstGeom prst="rect">
            <a:avLst/>
          </a:prstGeom>
          <a:noFill/>
          <a:ln w="9525">
            <a:noFill/>
            <a:miter lim="800000"/>
            <a:headEnd/>
            <a:tailEnd/>
          </a:ln>
        </p:spPr>
        <p:txBody>
          <a:bodyPr>
            <a:spAutoFit/>
          </a:bodyPr>
          <a:lstStyle/>
          <a:p>
            <a:r>
              <a:rPr lang="sk-SK" b="1"/>
              <a:t>História palivových článkov</a:t>
            </a:r>
          </a:p>
          <a:p>
            <a:endParaRPr lang="sk-SK"/>
          </a:p>
        </p:txBody>
      </p:sp>
      <p:sp>
        <p:nvSpPr>
          <p:cNvPr id="16395" name="BlokTextu 10"/>
          <p:cNvSpPr txBox="1">
            <a:spLocks noChangeArrowheads="1"/>
          </p:cNvSpPr>
          <p:nvPr/>
        </p:nvSpPr>
        <p:spPr bwMode="auto">
          <a:xfrm>
            <a:off x="214313" y="2857500"/>
            <a:ext cx="8786812" cy="1354138"/>
          </a:xfrm>
          <a:prstGeom prst="rect">
            <a:avLst/>
          </a:prstGeom>
          <a:noFill/>
          <a:ln w="9525">
            <a:noFill/>
            <a:miter lim="800000"/>
            <a:headEnd/>
            <a:tailEnd/>
          </a:ln>
        </p:spPr>
        <p:txBody>
          <a:bodyPr>
            <a:spAutoFit/>
          </a:bodyPr>
          <a:lstStyle/>
          <a:p>
            <a:r>
              <a:rPr lang="sk-SK" sz="1600"/>
              <a:t>Koncepciu prvého PČ vytvoril v r. 1839 britský vedec a vynálezca sir William Robert Grove, ktorý zistil, že procesom inverzným k elektrolýze vody možno vyrábať elektrickú energiu. F. T. Bacon predstavil v polovici 20. storočia prvý prevádzkyschopný PČ. V nasledujúcich rokoch</a:t>
            </a:r>
          </a:p>
          <a:p>
            <a:r>
              <a:rPr lang="sk-SK" sz="1600"/>
              <a:t>sa PČ stali základným energetickým systémom mnohých vesmírnych programov NASA.</a:t>
            </a:r>
          </a:p>
          <a:p>
            <a:endParaRPr lang="sk-SK"/>
          </a:p>
        </p:txBody>
      </p:sp>
      <p:pic>
        <p:nvPicPr>
          <p:cNvPr id="16396" name="Picture 3"/>
          <p:cNvPicPr>
            <a:picLocks noChangeAspect="1" noChangeArrowheads="1"/>
          </p:cNvPicPr>
          <p:nvPr/>
        </p:nvPicPr>
        <p:blipFill>
          <a:blip r:embed="rId4"/>
          <a:srcRect/>
          <a:stretch>
            <a:fillRect/>
          </a:stretch>
        </p:blipFill>
        <p:spPr bwMode="auto">
          <a:xfrm>
            <a:off x="6500813" y="428625"/>
            <a:ext cx="1714500" cy="2430463"/>
          </a:xfrm>
          <a:prstGeom prst="rect">
            <a:avLst/>
          </a:prstGeom>
          <a:noFill/>
          <a:ln w="9525">
            <a:noFill/>
            <a:miter lim="800000"/>
            <a:headEnd/>
            <a:tailEnd/>
          </a:ln>
        </p:spPr>
      </p:pic>
      <p:sp>
        <p:nvSpPr>
          <p:cNvPr id="16397" name="BlokTextu 12"/>
          <p:cNvSpPr txBox="1">
            <a:spLocks noChangeArrowheads="1"/>
          </p:cNvSpPr>
          <p:nvPr/>
        </p:nvSpPr>
        <p:spPr bwMode="auto">
          <a:xfrm>
            <a:off x="2500313" y="4071938"/>
            <a:ext cx="5929312" cy="369887"/>
          </a:xfrm>
          <a:prstGeom prst="rect">
            <a:avLst/>
          </a:prstGeom>
          <a:noFill/>
          <a:ln w="9525">
            <a:noFill/>
            <a:miter lim="800000"/>
            <a:headEnd/>
            <a:tailEnd/>
          </a:ln>
        </p:spPr>
        <p:txBody>
          <a:bodyPr>
            <a:spAutoFit/>
          </a:bodyPr>
          <a:lstStyle/>
          <a:p>
            <a:r>
              <a:rPr lang="sk-SK" b="1"/>
              <a:t>Využitie palivových článkov PEM</a:t>
            </a:r>
          </a:p>
        </p:txBody>
      </p:sp>
      <p:sp>
        <p:nvSpPr>
          <p:cNvPr id="16398" name="BlokTextu 13"/>
          <p:cNvSpPr txBox="1">
            <a:spLocks noChangeArrowheads="1"/>
          </p:cNvSpPr>
          <p:nvPr/>
        </p:nvSpPr>
        <p:spPr bwMode="auto">
          <a:xfrm>
            <a:off x="2428875" y="4429125"/>
            <a:ext cx="6500813" cy="2092325"/>
          </a:xfrm>
          <a:prstGeom prst="rect">
            <a:avLst/>
          </a:prstGeom>
          <a:noFill/>
          <a:ln w="9525">
            <a:noFill/>
            <a:miter lim="800000"/>
            <a:headEnd/>
            <a:tailEnd/>
          </a:ln>
        </p:spPr>
        <p:txBody>
          <a:bodyPr>
            <a:spAutoFit/>
          </a:bodyPr>
          <a:lstStyle/>
          <a:p>
            <a:r>
              <a:rPr lang="sk-SK" sz="1600"/>
              <a:t>PČ PEM by si v blízkej budúcnosti mali nájsť uplatnenie v mobilných aj stacionárnych aplikáciách. Ide predovšetkým o automobilový a letecký priemysel. Otázne však ostávajú možnosti uskladňovania vodíka a jeho následného použitia v mobilných aplikáciách. Na trhu sa objavujú prototypy automobilov poháňaných PČ či už na vodík, alebo na metanol. Nevýhodou je ich vysoká cena a nedostupnosť čerpacích staníc.</a:t>
            </a:r>
          </a:p>
          <a:p>
            <a:endParaRPr lang="sk-SK"/>
          </a:p>
        </p:txBody>
      </p:sp>
      <p:sp>
        <p:nvSpPr>
          <p:cNvPr id="16399" name="BlokTextu 15"/>
          <p:cNvSpPr txBox="1">
            <a:spLocks noChangeArrowheads="1"/>
          </p:cNvSpPr>
          <p:nvPr/>
        </p:nvSpPr>
        <p:spPr bwMode="auto">
          <a:xfrm>
            <a:off x="2714625" y="6357938"/>
            <a:ext cx="5786438" cy="369887"/>
          </a:xfrm>
          <a:prstGeom prst="rect">
            <a:avLst/>
          </a:prstGeom>
          <a:noFill/>
          <a:ln w="9525">
            <a:noFill/>
            <a:miter lim="800000"/>
            <a:headEnd/>
            <a:tailEnd/>
          </a:ln>
        </p:spPr>
        <p:txBody>
          <a:bodyPr>
            <a:spAutoFit/>
          </a:bodyPr>
          <a:lstStyle/>
          <a:p>
            <a:r>
              <a:rPr lang="sk-SK" b="1"/>
              <a:t>Spracoval: Matej Šima 1.C </a:t>
            </a:r>
          </a:p>
        </p:txBody>
      </p:sp>
    </p:spTree>
  </p:cSld>
  <p:clrMapOvr>
    <a:masterClrMapping/>
  </p:clrMapOvr>
  <p:transition advClick="0" advTm="7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ovéPole 1"/>
          <p:cNvSpPr txBox="1">
            <a:spLocks noChangeArrowheads="1"/>
          </p:cNvSpPr>
          <p:nvPr/>
        </p:nvSpPr>
        <p:spPr bwMode="auto">
          <a:xfrm>
            <a:off x="1857375" y="214313"/>
            <a:ext cx="5357813" cy="769937"/>
          </a:xfrm>
          <a:prstGeom prst="rect">
            <a:avLst/>
          </a:prstGeom>
          <a:noFill/>
          <a:ln w="9525">
            <a:noFill/>
            <a:miter lim="800000"/>
            <a:headEnd/>
            <a:tailEnd/>
          </a:ln>
        </p:spPr>
        <p:txBody>
          <a:bodyPr>
            <a:spAutoFit/>
          </a:bodyPr>
          <a:lstStyle/>
          <a:p>
            <a:r>
              <a:rPr lang="sk-SK" sz="4400" b="1"/>
              <a:t>Pán Šikovný</a:t>
            </a:r>
          </a:p>
        </p:txBody>
      </p:sp>
      <p:pic>
        <p:nvPicPr>
          <p:cNvPr id="17411" name="Obrázek 2" descr="images.jpeg"/>
          <p:cNvPicPr>
            <a:picLocks noChangeAspect="1"/>
          </p:cNvPicPr>
          <p:nvPr/>
        </p:nvPicPr>
        <p:blipFill>
          <a:blip r:embed="rId2"/>
          <a:srcRect/>
          <a:stretch>
            <a:fillRect/>
          </a:stretch>
        </p:blipFill>
        <p:spPr bwMode="auto">
          <a:xfrm>
            <a:off x="6929438" y="214313"/>
            <a:ext cx="1738312" cy="2752725"/>
          </a:xfrm>
          <a:prstGeom prst="rect">
            <a:avLst/>
          </a:prstGeom>
          <a:noFill/>
          <a:ln w="9525">
            <a:noFill/>
            <a:miter lim="800000"/>
            <a:headEnd/>
            <a:tailEnd/>
          </a:ln>
        </p:spPr>
      </p:pic>
      <p:sp>
        <p:nvSpPr>
          <p:cNvPr id="17412" name="TextovéPole 3"/>
          <p:cNvSpPr txBox="1">
            <a:spLocks noChangeArrowheads="1"/>
          </p:cNvSpPr>
          <p:nvPr/>
        </p:nvSpPr>
        <p:spPr bwMode="auto">
          <a:xfrm>
            <a:off x="0" y="642938"/>
            <a:ext cx="2857500" cy="738187"/>
          </a:xfrm>
          <a:prstGeom prst="rect">
            <a:avLst/>
          </a:prstGeom>
          <a:noFill/>
          <a:ln w="9525">
            <a:noFill/>
            <a:miter lim="800000"/>
            <a:headEnd/>
            <a:tailEnd/>
          </a:ln>
        </p:spPr>
        <p:txBody>
          <a:bodyPr>
            <a:spAutoFit/>
          </a:bodyPr>
          <a:lstStyle/>
          <a:p>
            <a:endParaRPr lang="sk-SK"/>
          </a:p>
          <a:p>
            <a:r>
              <a:rPr lang="sk-SK" sz="2400" b="1"/>
              <a:t>Elektrolýza</a:t>
            </a:r>
          </a:p>
        </p:txBody>
      </p:sp>
      <p:sp>
        <p:nvSpPr>
          <p:cNvPr id="17413" name="TextovéPole 4"/>
          <p:cNvSpPr txBox="1">
            <a:spLocks noChangeArrowheads="1"/>
          </p:cNvSpPr>
          <p:nvPr/>
        </p:nvSpPr>
        <p:spPr bwMode="auto">
          <a:xfrm>
            <a:off x="0" y="1285875"/>
            <a:ext cx="6715125" cy="3416300"/>
          </a:xfrm>
          <a:prstGeom prst="rect">
            <a:avLst/>
          </a:prstGeom>
          <a:noFill/>
          <a:ln w="9525">
            <a:noFill/>
            <a:miter lim="800000"/>
            <a:headEnd/>
            <a:tailEnd/>
          </a:ln>
        </p:spPr>
        <p:txBody>
          <a:bodyPr>
            <a:spAutoFit/>
          </a:bodyPr>
          <a:lstStyle/>
          <a:p>
            <a:endParaRPr lang="sk-SK"/>
          </a:p>
          <a:p>
            <a:r>
              <a:rPr lang="sk-SK"/>
              <a:t>Elektrolýza je fyzikálno-chemický dej, spôsobený prechodom elektrického prúdu cez roztok alebo cez taveninu, pri ktorom dochádza k chemickým zmenám na elektródach, pričom sa mení elektrická energia na chemickú energiu. Elektricky vodivý roztok obsahuje zmes kladných a záporných iónov, ktoré vznikajú disociáciou molekúl. Prechodom elektrického prúdu dochádza k pohybu kladných iónov (katiónov) k zápornej elektróde (katóde) a záporných iónov (aniónov) ku kladnej elektróde (anóde). Na elektródach takýmto spôsobom môže prebiehať chemická reakcia – medzi iónmi a elektródou, medzi iónmi samotnými alebo iónmi a roztokom.</a:t>
            </a:r>
          </a:p>
        </p:txBody>
      </p:sp>
      <p:pic>
        <p:nvPicPr>
          <p:cNvPr id="17414" name="Obrázek 7" descr="Elektrolýza.jpeg"/>
          <p:cNvPicPr>
            <a:picLocks noChangeAspect="1"/>
          </p:cNvPicPr>
          <p:nvPr/>
        </p:nvPicPr>
        <p:blipFill>
          <a:blip r:embed="rId3"/>
          <a:srcRect/>
          <a:stretch>
            <a:fillRect/>
          </a:stretch>
        </p:blipFill>
        <p:spPr bwMode="auto">
          <a:xfrm>
            <a:off x="6500813" y="3714750"/>
            <a:ext cx="2643187" cy="3000375"/>
          </a:xfrm>
          <a:prstGeom prst="rect">
            <a:avLst/>
          </a:prstGeom>
          <a:noFill/>
          <a:ln w="9525">
            <a:noFill/>
            <a:miter lim="800000"/>
            <a:headEnd/>
            <a:tailEnd/>
          </a:ln>
        </p:spPr>
      </p:pic>
      <p:pic>
        <p:nvPicPr>
          <p:cNvPr id="17415" name="Obrázek 8" descr="images1.jpeg"/>
          <p:cNvPicPr>
            <a:picLocks noChangeAspect="1"/>
          </p:cNvPicPr>
          <p:nvPr/>
        </p:nvPicPr>
        <p:blipFill>
          <a:blip r:embed="rId4"/>
          <a:srcRect/>
          <a:stretch>
            <a:fillRect/>
          </a:stretch>
        </p:blipFill>
        <p:spPr bwMode="auto">
          <a:xfrm>
            <a:off x="2286000" y="4643438"/>
            <a:ext cx="1928813" cy="171450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1" descr="Elektrolyzér.JPG"/>
          <p:cNvPicPr>
            <a:picLocks noChangeAspect="1"/>
          </p:cNvPicPr>
          <p:nvPr/>
        </p:nvPicPr>
        <p:blipFill>
          <a:blip r:embed="rId2"/>
          <a:srcRect/>
          <a:stretch>
            <a:fillRect/>
          </a:stretch>
        </p:blipFill>
        <p:spPr bwMode="auto">
          <a:xfrm>
            <a:off x="214313" y="642938"/>
            <a:ext cx="3857625" cy="4143375"/>
          </a:xfrm>
          <a:prstGeom prst="rect">
            <a:avLst/>
          </a:prstGeom>
          <a:noFill/>
          <a:ln w="9525">
            <a:noFill/>
            <a:miter lim="800000"/>
            <a:headEnd/>
            <a:tailEnd/>
          </a:ln>
        </p:spPr>
      </p:pic>
      <p:sp>
        <p:nvSpPr>
          <p:cNvPr id="18435" name="TextovéPole 2"/>
          <p:cNvSpPr txBox="1">
            <a:spLocks noChangeArrowheads="1"/>
          </p:cNvSpPr>
          <p:nvPr/>
        </p:nvSpPr>
        <p:spPr bwMode="auto">
          <a:xfrm>
            <a:off x="0" y="285750"/>
            <a:ext cx="4071938" cy="461963"/>
          </a:xfrm>
          <a:prstGeom prst="rect">
            <a:avLst/>
          </a:prstGeom>
          <a:noFill/>
          <a:ln w="9525">
            <a:noFill/>
            <a:miter lim="800000"/>
            <a:headEnd/>
            <a:tailEnd/>
          </a:ln>
        </p:spPr>
        <p:txBody>
          <a:bodyPr>
            <a:spAutoFit/>
          </a:bodyPr>
          <a:lstStyle/>
          <a:p>
            <a:pPr algn="ctr"/>
            <a:r>
              <a:rPr lang="sk-SK" sz="2400" b="1">
                <a:sym typeface="Wingdings 3" pitchFamily="18" charset="2"/>
              </a:rPr>
              <a:t></a:t>
            </a:r>
            <a:r>
              <a:rPr lang="sk-SK" sz="2400" b="1"/>
              <a:t>Elektrolýzer</a:t>
            </a:r>
            <a:r>
              <a:rPr lang="sk-SK" sz="2400" b="1">
                <a:sym typeface="Wingdings 3" pitchFamily="18" charset="2"/>
              </a:rPr>
              <a:t> </a:t>
            </a:r>
            <a:endParaRPr lang="sk-SK" sz="2400" b="1"/>
          </a:p>
        </p:txBody>
      </p:sp>
      <p:sp>
        <p:nvSpPr>
          <p:cNvPr id="18436" name="TextovéPole 3"/>
          <p:cNvSpPr txBox="1">
            <a:spLocks noChangeArrowheads="1"/>
          </p:cNvSpPr>
          <p:nvPr/>
        </p:nvSpPr>
        <p:spPr bwMode="auto">
          <a:xfrm>
            <a:off x="214313" y="5429250"/>
            <a:ext cx="5072062" cy="923925"/>
          </a:xfrm>
          <a:prstGeom prst="rect">
            <a:avLst/>
          </a:prstGeom>
          <a:noFill/>
          <a:ln w="9525">
            <a:noFill/>
            <a:miter lim="800000"/>
            <a:headEnd/>
            <a:tailEnd/>
          </a:ln>
        </p:spPr>
        <p:txBody>
          <a:bodyPr>
            <a:spAutoFit/>
          </a:bodyPr>
          <a:lstStyle/>
          <a:p>
            <a:r>
              <a:rPr lang="sk-SK"/>
              <a:t>PEM = Proton Exchange Membrane – Membrána oddeľujúca v palivovom článku časť katódy od anódy.   </a:t>
            </a:r>
            <a:r>
              <a:rPr lang="sk-SK">
                <a:sym typeface="Wingdings 3" pitchFamily="18" charset="2"/>
              </a:rPr>
              <a:t></a:t>
            </a:r>
            <a:endParaRPr lang="sk-SK"/>
          </a:p>
        </p:txBody>
      </p:sp>
      <p:pic>
        <p:nvPicPr>
          <p:cNvPr id="18437" name="Obrázek 4" descr="PEM.jpg"/>
          <p:cNvPicPr>
            <a:picLocks noChangeAspect="1"/>
          </p:cNvPicPr>
          <p:nvPr/>
        </p:nvPicPr>
        <p:blipFill>
          <a:blip r:embed="rId3"/>
          <a:srcRect/>
          <a:stretch>
            <a:fillRect/>
          </a:stretch>
        </p:blipFill>
        <p:spPr bwMode="auto">
          <a:xfrm>
            <a:off x="5286375" y="4429125"/>
            <a:ext cx="3071813" cy="2428875"/>
          </a:xfrm>
          <a:prstGeom prst="rect">
            <a:avLst/>
          </a:prstGeom>
          <a:noFill/>
          <a:ln w="9525">
            <a:noFill/>
            <a:miter lim="800000"/>
            <a:headEnd/>
            <a:tailEnd/>
          </a:ln>
        </p:spPr>
      </p:pic>
      <p:sp>
        <p:nvSpPr>
          <p:cNvPr id="18438" name="TextovéPole 5"/>
          <p:cNvSpPr txBox="1">
            <a:spLocks noChangeArrowheads="1"/>
          </p:cNvSpPr>
          <p:nvPr/>
        </p:nvSpPr>
        <p:spPr bwMode="auto">
          <a:xfrm>
            <a:off x="4214813" y="214313"/>
            <a:ext cx="4643437" cy="369887"/>
          </a:xfrm>
          <a:prstGeom prst="rect">
            <a:avLst/>
          </a:prstGeom>
          <a:noFill/>
          <a:ln w="9525">
            <a:noFill/>
            <a:miter lim="800000"/>
            <a:headEnd/>
            <a:tailEnd/>
          </a:ln>
        </p:spPr>
        <p:txBody>
          <a:bodyPr>
            <a:spAutoFit/>
          </a:bodyPr>
          <a:lstStyle/>
          <a:p>
            <a:endParaRPr lang="sk-SK"/>
          </a:p>
        </p:txBody>
      </p:sp>
      <p:pic>
        <p:nvPicPr>
          <p:cNvPr id="18439" name="Obrázek 6" descr="nelson-muntz.gif"/>
          <p:cNvPicPr>
            <a:picLocks noChangeAspect="1"/>
          </p:cNvPicPr>
          <p:nvPr/>
        </p:nvPicPr>
        <p:blipFill>
          <a:blip r:embed="rId4"/>
          <a:srcRect/>
          <a:stretch>
            <a:fillRect/>
          </a:stretch>
        </p:blipFill>
        <p:spPr bwMode="auto">
          <a:xfrm>
            <a:off x="5072063" y="500063"/>
            <a:ext cx="3143250" cy="3286125"/>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1"/>
          <p:cNvSpPr txBox="1">
            <a:spLocks noChangeArrowheads="1"/>
          </p:cNvSpPr>
          <p:nvPr/>
        </p:nvSpPr>
        <p:spPr bwMode="auto">
          <a:xfrm>
            <a:off x="0" y="428625"/>
            <a:ext cx="9144000" cy="5078413"/>
          </a:xfrm>
          <a:prstGeom prst="rect">
            <a:avLst/>
          </a:prstGeom>
          <a:noFill/>
          <a:ln w="9525">
            <a:noFill/>
            <a:miter lim="800000"/>
            <a:headEnd/>
            <a:tailEnd/>
          </a:ln>
        </p:spPr>
        <p:txBody>
          <a:bodyPr>
            <a:spAutoFit/>
          </a:bodyPr>
          <a:lstStyle/>
          <a:p>
            <a:endParaRPr lang="sk-SK"/>
          </a:p>
          <a:p>
            <a:endParaRPr lang="sk-SK"/>
          </a:p>
          <a:p>
            <a:r>
              <a:rPr lang="sk-SK"/>
              <a:t>PEM elektrolyzér - je systém, slúžiaci k elektrolýze vody. Elektrolyzér sa skladá z pozitívnej a negatívnej elektródy, oddelených membránou (PEM), elektrolytom je voda. Jednotlivé typy elektrolyzéru sú odlišné podľa druhu a usporiadania elektród a elektrolytu. Jadro tvorí tenká polopriepustná membrána, ktorá je na oboch stranách pokrytá vrstvou katalyzátoru. Tieto dve strany tvoria katódu a anódu článku. Po pripojení jednosmerného napätia, ktoré môžeme získať napr. prostredníctvom solárnych článku, dochádza k rozkladu vody na vodík a kyslík (cca pri napätí 1,23 V). Účinnosť tohto modelu je asi 85%. Po priložení jednosmerného napätia sa začnú uvoľňovať na anóde molekuly kyslíka; katióny vodíku a elektróny. Vodíkové ióny H</a:t>
            </a:r>
            <a:r>
              <a:rPr lang="sk-SK" baseline="30000"/>
              <a:t>+</a:t>
            </a:r>
            <a:r>
              <a:rPr lang="sk-SK"/>
              <a:t> putujú membránou a tvoria na katóde spolu s elektrónmi, „tečúcimi“ elektrickým obvodom, atómy vodíka, molekuly vodíka - plynný vodík.</a:t>
            </a:r>
          </a:p>
          <a:p>
            <a:r>
              <a:rPr lang="sk-SK"/>
              <a:t>Anodická strana zhromažďuje molekuly kyslíka - plynný kyslík.</a:t>
            </a:r>
          </a:p>
          <a:p>
            <a:endParaRPr lang="sk-SK"/>
          </a:p>
          <a:p>
            <a:r>
              <a:rPr lang="sk-SK"/>
              <a:t>Anodická reakcia: (oxidácia)  2H</a:t>
            </a:r>
            <a:r>
              <a:rPr lang="sk-SK" baseline="-25000"/>
              <a:t>2</a:t>
            </a:r>
            <a:r>
              <a:rPr lang="sk-SK"/>
              <a:t>O </a:t>
            </a:r>
            <a:r>
              <a:rPr lang="sk-SK">
                <a:sym typeface="Wingdings 3" pitchFamily="18" charset="2"/>
              </a:rPr>
              <a:t></a:t>
            </a:r>
            <a:r>
              <a:rPr lang="sk-SK"/>
              <a:t> 4H</a:t>
            </a:r>
            <a:r>
              <a:rPr lang="sk-SK" baseline="30000"/>
              <a:t>+</a:t>
            </a:r>
            <a:r>
              <a:rPr lang="sk-SK"/>
              <a:t> + 4e</a:t>
            </a:r>
            <a:r>
              <a:rPr lang="sk-SK" baseline="30000"/>
              <a:t>-</a:t>
            </a:r>
            <a:r>
              <a:rPr lang="sk-SK"/>
              <a:t> + O</a:t>
            </a:r>
            <a:r>
              <a:rPr lang="sk-SK" baseline="-25000"/>
              <a:t>2</a:t>
            </a:r>
          </a:p>
          <a:p>
            <a:endParaRPr lang="sk-SK"/>
          </a:p>
          <a:p>
            <a:r>
              <a:rPr lang="sk-SK"/>
              <a:t>Katodická reakcia: (redukcia)  4H</a:t>
            </a:r>
            <a:r>
              <a:rPr lang="sk-SK" baseline="30000"/>
              <a:t>+</a:t>
            </a:r>
            <a:r>
              <a:rPr lang="sk-SK"/>
              <a:t> + 4e</a:t>
            </a:r>
            <a:r>
              <a:rPr lang="sk-SK" baseline="30000"/>
              <a:t>- </a:t>
            </a:r>
            <a:r>
              <a:rPr lang="sk-SK">
                <a:sym typeface="Wingdings 3" pitchFamily="18" charset="2"/>
              </a:rPr>
              <a:t> </a:t>
            </a:r>
            <a:r>
              <a:rPr lang="sk-SK"/>
              <a:t>2H</a:t>
            </a:r>
            <a:r>
              <a:rPr lang="sk-SK" baseline="-25000"/>
              <a:t>2</a:t>
            </a:r>
          </a:p>
        </p:txBody>
      </p:sp>
      <p:sp>
        <p:nvSpPr>
          <p:cNvPr id="19459" name="TextovéPole 2"/>
          <p:cNvSpPr txBox="1">
            <a:spLocks noChangeArrowheads="1"/>
          </p:cNvSpPr>
          <p:nvPr/>
        </p:nvSpPr>
        <p:spPr bwMode="auto">
          <a:xfrm>
            <a:off x="0" y="428625"/>
            <a:ext cx="5286375" cy="461963"/>
          </a:xfrm>
          <a:prstGeom prst="rect">
            <a:avLst/>
          </a:prstGeom>
          <a:noFill/>
          <a:ln w="9525">
            <a:noFill/>
            <a:miter lim="800000"/>
            <a:headEnd/>
            <a:tailEnd/>
          </a:ln>
        </p:spPr>
        <p:txBody>
          <a:bodyPr>
            <a:spAutoFit/>
          </a:bodyPr>
          <a:lstStyle/>
          <a:p>
            <a:r>
              <a:rPr lang="sk-SK" sz="2400" b="1"/>
              <a:t>PEM elektrolyzér</a:t>
            </a:r>
          </a:p>
        </p:txBody>
      </p:sp>
      <p:pic>
        <p:nvPicPr>
          <p:cNvPr id="19460" name="Obrázek 3" descr="nelson.gif"/>
          <p:cNvPicPr>
            <a:picLocks noChangeAspect="1"/>
          </p:cNvPicPr>
          <p:nvPr/>
        </p:nvPicPr>
        <p:blipFill>
          <a:blip r:embed="rId2"/>
          <a:srcRect/>
          <a:stretch>
            <a:fillRect/>
          </a:stretch>
        </p:blipFill>
        <p:spPr bwMode="auto">
          <a:xfrm>
            <a:off x="6429375" y="4286250"/>
            <a:ext cx="2500313" cy="2309813"/>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2"/>
          <p:cNvSpPr txBox="1">
            <a:spLocks noChangeArrowheads="1"/>
          </p:cNvSpPr>
          <p:nvPr/>
        </p:nvSpPr>
        <p:spPr bwMode="auto">
          <a:xfrm>
            <a:off x="0" y="500063"/>
            <a:ext cx="9001125" cy="6832600"/>
          </a:xfrm>
          <a:prstGeom prst="rect">
            <a:avLst/>
          </a:prstGeom>
          <a:noFill/>
          <a:ln w="9525">
            <a:noFill/>
            <a:miter lim="800000"/>
            <a:headEnd/>
            <a:tailEnd/>
          </a:ln>
        </p:spPr>
        <p:txBody>
          <a:bodyPr>
            <a:spAutoFit/>
          </a:bodyPr>
          <a:lstStyle/>
          <a:p>
            <a:r>
              <a:rPr lang="sk-SK" sz="2400" b="1"/>
              <a:t>Iné spôsoby výroby vodíka:</a:t>
            </a:r>
          </a:p>
          <a:p>
            <a:endParaRPr lang="sk-SK"/>
          </a:p>
          <a:p>
            <a:pPr>
              <a:buFont typeface="Wingdings" pitchFamily="2" charset="2"/>
              <a:buChar char="Ø"/>
            </a:pPr>
            <a:endParaRPr lang="sk-SK"/>
          </a:p>
          <a:p>
            <a:pPr>
              <a:buFont typeface="Wingdings" pitchFamily="2" charset="2"/>
              <a:buChar char="Ø"/>
            </a:pPr>
            <a:r>
              <a:rPr lang="sk-SK"/>
              <a:t>Zo zemného plynu</a:t>
            </a:r>
          </a:p>
          <a:p>
            <a:pPr>
              <a:buFont typeface="Wingdings" pitchFamily="2" charset="2"/>
              <a:buChar char="Ø"/>
            </a:pPr>
            <a:endParaRPr lang="sk-SK"/>
          </a:p>
          <a:p>
            <a:pPr>
              <a:buFont typeface="Wingdings" pitchFamily="2" charset="2"/>
              <a:buChar char="Ø"/>
            </a:pPr>
            <a:r>
              <a:rPr lang="sk-SK"/>
              <a:t>Z bioplynu</a:t>
            </a:r>
          </a:p>
          <a:p>
            <a:pPr>
              <a:buFont typeface="Wingdings" pitchFamily="2" charset="2"/>
              <a:buChar char="Ø"/>
            </a:pPr>
            <a:endParaRPr lang="sk-SK"/>
          </a:p>
          <a:p>
            <a:pPr>
              <a:buFont typeface="Wingdings" pitchFamily="2" charset="2"/>
              <a:buChar char="Ø"/>
            </a:pPr>
            <a:r>
              <a:rPr lang="sk-SK"/>
              <a:t>Zo splyňovania biomasy</a:t>
            </a:r>
          </a:p>
          <a:p>
            <a:pPr>
              <a:buFont typeface="Wingdings" pitchFamily="2" charset="2"/>
              <a:buChar char="Ø"/>
            </a:pPr>
            <a:endParaRPr lang="sk-SK"/>
          </a:p>
          <a:p>
            <a:pPr>
              <a:buFont typeface="Wingdings" pitchFamily="2" charset="2"/>
              <a:buChar char="Ø"/>
            </a:pPr>
            <a:r>
              <a:rPr lang="sk-SK"/>
              <a:t>Využitím elektriny z veternej energie</a:t>
            </a:r>
          </a:p>
          <a:p>
            <a:pPr>
              <a:buFont typeface="Wingdings" pitchFamily="2" charset="2"/>
              <a:buChar char="Ø"/>
            </a:pPr>
            <a:endParaRPr lang="sk-SK"/>
          </a:p>
          <a:p>
            <a:pPr>
              <a:buFont typeface="Wingdings" pitchFamily="2" charset="2"/>
              <a:buChar char="Ø"/>
            </a:pPr>
            <a:r>
              <a:rPr lang="sk-SK"/>
              <a:t>Využitím elektriny zo solárnej energie</a:t>
            </a:r>
          </a:p>
          <a:p>
            <a:pPr>
              <a:buFont typeface="Wingdings" pitchFamily="2" charset="2"/>
              <a:buChar char="Ø"/>
            </a:pPr>
            <a:endParaRPr lang="sk-SK"/>
          </a:p>
          <a:p>
            <a:pPr>
              <a:buFont typeface="Wingdings" pitchFamily="2" charset="2"/>
              <a:buChar char="Ø"/>
            </a:pPr>
            <a:r>
              <a:rPr lang="sk-SK"/>
              <a:t>Z geotermálnych plynov</a:t>
            </a:r>
          </a:p>
          <a:p>
            <a:pPr>
              <a:buFont typeface="Wingdings" pitchFamily="2" charset="2"/>
              <a:buChar char="Ø"/>
            </a:pPr>
            <a:endParaRPr lang="sk-SK"/>
          </a:p>
          <a:p>
            <a:pPr>
              <a:buFont typeface="Wingdings" pitchFamily="2" charset="2"/>
              <a:buChar char="Ø"/>
            </a:pPr>
            <a:r>
              <a:rPr lang="sk-SK"/>
              <a:t>Z metanolu a amoniaku</a:t>
            </a:r>
          </a:p>
          <a:p>
            <a:pPr>
              <a:buFont typeface="Wingdings" pitchFamily="2" charset="2"/>
              <a:buChar char="Ø"/>
            </a:pPr>
            <a:endParaRPr lang="sk-SK"/>
          </a:p>
          <a:p>
            <a:pPr>
              <a:buFont typeface="Wingdings" pitchFamily="2" charset="2"/>
              <a:buChar char="Ø"/>
            </a:pPr>
            <a:endParaRPr lang="sk-SK"/>
          </a:p>
          <a:p>
            <a:pPr>
              <a:buFont typeface="Wingdings" pitchFamily="2" charset="2"/>
              <a:buChar char="Ø"/>
            </a:pPr>
            <a:endParaRPr lang="sk-SK"/>
          </a:p>
          <a:p>
            <a:pPr>
              <a:buFont typeface="Wingdings" pitchFamily="2" charset="2"/>
              <a:buChar char="Ø"/>
            </a:pPr>
            <a:endParaRPr lang="sk-SK"/>
          </a:p>
          <a:p>
            <a:pPr>
              <a:buFont typeface="Wingdings" pitchFamily="2" charset="2"/>
              <a:buChar char="Ø"/>
            </a:pPr>
            <a:endParaRPr lang="sk-SK"/>
          </a:p>
          <a:p>
            <a:pPr>
              <a:buFont typeface="Wingdings" pitchFamily="2" charset="2"/>
              <a:buChar char="Ø"/>
            </a:pPr>
            <a:endParaRPr lang="sk-SK"/>
          </a:p>
          <a:p>
            <a:pPr>
              <a:buFont typeface="Wingdings" pitchFamily="2" charset="2"/>
              <a:buChar char="Ø"/>
            </a:pPr>
            <a:endParaRPr lang="sk-SK"/>
          </a:p>
          <a:p>
            <a:pPr>
              <a:buFont typeface="Wingdings" pitchFamily="2" charset="2"/>
              <a:buChar char="Ø"/>
            </a:pPr>
            <a:endParaRPr lang="sk-SK"/>
          </a:p>
        </p:txBody>
      </p:sp>
      <p:sp>
        <p:nvSpPr>
          <p:cNvPr id="20483" name="TextovéPole 3"/>
          <p:cNvSpPr txBox="1">
            <a:spLocks noChangeArrowheads="1"/>
          </p:cNvSpPr>
          <p:nvPr/>
        </p:nvSpPr>
        <p:spPr bwMode="auto">
          <a:xfrm>
            <a:off x="5143500" y="6072188"/>
            <a:ext cx="3714750" cy="646112"/>
          </a:xfrm>
          <a:prstGeom prst="rect">
            <a:avLst/>
          </a:prstGeom>
          <a:noFill/>
          <a:ln w="9525">
            <a:noFill/>
            <a:miter lim="800000"/>
            <a:headEnd/>
            <a:tailEnd/>
          </a:ln>
        </p:spPr>
        <p:txBody>
          <a:bodyPr>
            <a:spAutoFit/>
          </a:bodyPr>
          <a:lstStyle/>
          <a:p>
            <a:r>
              <a:rPr lang="sk-SK" b="1" i="1"/>
              <a:t>Spracoval: Lukáš Havrila 1.C</a:t>
            </a:r>
          </a:p>
          <a:p>
            <a:endParaRPr lang="sk-SK"/>
          </a:p>
        </p:txBody>
      </p:sp>
      <p:pic>
        <p:nvPicPr>
          <p:cNvPr id="20484" name="Obrázek 4" descr="6a00e008d27b9388340115705a7abc970b-800wi.gif"/>
          <p:cNvPicPr>
            <a:picLocks noChangeAspect="1"/>
          </p:cNvPicPr>
          <p:nvPr/>
        </p:nvPicPr>
        <p:blipFill>
          <a:blip r:embed="rId2"/>
          <a:srcRect/>
          <a:stretch>
            <a:fillRect/>
          </a:stretch>
        </p:blipFill>
        <p:spPr bwMode="auto">
          <a:xfrm>
            <a:off x="4214813" y="1071563"/>
            <a:ext cx="4929187" cy="3248025"/>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785918" y="285728"/>
            <a:ext cx="5301452" cy="923330"/>
          </a:xfrm>
          <a:prstGeom prst="rect">
            <a:avLst/>
          </a:prstGeom>
          <a:noFill/>
        </p:spPr>
        <p:txBody>
          <a:bodyPr wrap="none" lIns="91440" tIns="45720" rIns="91440" bIns="45720">
            <a:spAutoFit/>
          </a:bodyPr>
          <a:lstStyle/>
          <a:p>
            <a:pPr algn="ct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Pani Podnikavá</a:t>
            </a:r>
            <a:endParaRPr lang="sk-SK"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3" name="Obrázok 2" descr="Lisa Simpson.jpg"/>
          <p:cNvPicPr>
            <a:picLocks noChangeAspect="1"/>
          </p:cNvPicPr>
          <p:nvPr/>
        </p:nvPicPr>
        <p:blipFill>
          <a:blip r:embed="rId2"/>
          <a:stretch>
            <a:fillRect/>
          </a:stretch>
        </p:blipFill>
        <p:spPr>
          <a:xfrm>
            <a:off x="3143240" y="1785926"/>
            <a:ext cx="2938638" cy="4071942"/>
          </a:xfrm>
          <a:prstGeom prst="rect">
            <a:avLst/>
          </a:prstGeom>
        </p:spPr>
      </p:pic>
    </p:spTree>
  </p:cSld>
  <p:clrMapOvr>
    <a:masterClrMapping/>
  </p:clrMapOvr>
  <p:transition advClick="0" advTm="7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lisa-simpson-af.jpg"/>
          <p:cNvPicPr>
            <a:picLocks noChangeAspect="1"/>
          </p:cNvPicPr>
          <p:nvPr/>
        </p:nvPicPr>
        <p:blipFill>
          <a:blip r:embed="rId2"/>
          <a:stretch>
            <a:fillRect/>
          </a:stretch>
        </p:blipFill>
        <p:spPr>
          <a:xfrm>
            <a:off x="5286380" y="1643050"/>
            <a:ext cx="3281554" cy="2747968"/>
          </a:xfrm>
          <a:prstGeom prst="rect">
            <a:avLst/>
          </a:prstGeom>
        </p:spPr>
      </p:pic>
      <p:sp>
        <p:nvSpPr>
          <p:cNvPr id="3" name="Obdĺžnik 2"/>
          <p:cNvSpPr/>
          <p:nvPr/>
        </p:nvSpPr>
        <p:spPr>
          <a:xfrm>
            <a:off x="571472" y="357166"/>
            <a:ext cx="8252580" cy="523220"/>
          </a:xfrm>
          <a:prstGeom prst="rect">
            <a:avLst/>
          </a:prstGeom>
          <a:noFill/>
        </p:spPr>
        <p:txBody>
          <a:bodyPr wrap="none" lIns="91440" tIns="45720" rIns="91440" bIns="45720">
            <a:spAutoFit/>
          </a:bodyPr>
          <a:lstStyle/>
          <a:p>
            <a:pPr algn="ctr"/>
            <a:r>
              <a:rPr lang="sk-SK"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Ako dlho </a:t>
            </a:r>
            <a:r>
              <a:rPr lang="sk-SK" sz="28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vydžia</a:t>
            </a:r>
            <a:r>
              <a:rPr lang="sk-SK"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neobnoviteľné zdroje energie?</a:t>
            </a:r>
            <a:endParaRPr lang="sk-SK"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BlokTextu 3"/>
          <p:cNvSpPr txBox="1"/>
          <p:nvPr/>
        </p:nvSpPr>
        <p:spPr>
          <a:xfrm>
            <a:off x="357158" y="1571612"/>
            <a:ext cx="3180679" cy="461665"/>
          </a:xfrm>
          <a:prstGeom prst="rect">
            <a:avLst/>
          </a:prstGeom>
          <a:noFill/>
        </p:spPr>
        <p:txBody>
          <a:bodyPr wrap="none" rtlCol="0">
            <a:spAutoFit/>
          </a:bodyPr>
          <a:lstStyle/>
          <a:p>
            <a:r>
              <a:rPr lang="sk-SK" sz="1200" dirty="0" smtClean="0"/>
              <a:t>Ropa  nám pri  súčasnej spotrebe vydrží už </a:t>
            </a:r>
          </a:p>
          <a:p>
            <a:r>
              <a:rPr lang="sk-SK" sz="1200" dirty="0" smtClean="0"/>
              <a:t>len  41 rokov.</a:t>
            </a:r>
            <a:endParaRPr lang="sk-SK" sz="1200" dirty="0"/>
          </a:p>
        </p:txBody>
      </p:sp>
      <p:sp>
        <p:nvSpPr>
          <p:cNvPr id="5" name="BlokTextu 4"/>
          <p:cNvSpPr txBox="1"/>
          <p:nvPr/>
        </p:nvSpPr>
        <p:spPr>
          <a:xfrm>
            <a:off x="357158" y="2071678"/>
            <a:ext cx="3400290" cy="923330"/>
          </a:xfrm>
          <a:prstGeom prst="rect">
            <a:avLst/>
          </a:prstGeom>
          <a:noFill/>
        </p:spPr>
        <p:txBody>
          <a:bodyPr wrap="none" rtlCol="0">
            <a:spAutoFit/>
          </a:bodyPr>
          <a:lstStyle/>
          <a:p>
            <a:r>
              <a:rPr lang="sk-SK" sz="1200" dirty="0" smtClean="0"/>
              <a:t>Zemný plyn len  62 rokov.</a:t>
            </a:r>
          </a:p>
          <a:p>
            <a:r>
              <a:rPr lang="sk-SK" sz="1200" dirty="0" smtClean="0"/>
              <a:t>Jediný utešujúci zdroj je uhlie ktoré nám vydrží </a:t>
            </a:r>
          </a:p>
          <a:p>
            <a:r>
              <a:rPr lang="sk-SK" sz="1200" dirty="0" smtClean="0"/>
              <a:t>ešte 224 rokov no je najviac škodlivé pre </a:t>
            </a:r>
          </a:p>
          <a:p>
            <a:r>
              <a:rPr lang="sk-SK" sz="1200" dirty="0"/>
              <a:t>p</a:t>
            </a:r>
            <a:r>
              <a:rPr lang="sk-SK" sz="1200" dirty="0" smtClean="0"/>
              <a:t>rírodu</a:t>
            </a:r>
            <a:r>
              <a:rPr lang="sk-SK" dirty="0" smtClean="0"/>
              <a:t>.</a:t>
            </a:r>
            <a:endParaRPr lang="sk-SK" dirty="0"/>
          </a:p>
        </p:txBody>
      </p:sp>
      <p:sp>
        <p:nvSpPr>
          <p:cNvPr id="6" name="BlokTextu 5"/>
          <p:cNvSpPr txBox="1"/>
          <p:nvPr/>
        </p:nvSpPr>
        <p:spPr>
          <a:xfrm>
            <a:off x="285720" y="4000504"/>
            <a:ext cx="8588633" cy="1938992"/>
          </a:xfrm>
          <a:prstGeom prst="rect">
            <a:avLst/>
          </a:prstGeom>
          <a:noFill/>
        </p:spPr>
        <p:txBody>
          <a:bodyPr wrap="none" rtlCol="0">
            <a:spAutoFit/>
          </a:bodyPr>
          <a:lstStyle/>
          <a:p>
            <a:r>
              <a:rPr lang="sk-SK" sz="1200" dirty="0" smtClean="0"/>
              <a:t>Udávaná životnosť platí len za predpokladu, že spotreba daného </a:t>
            </a:r>
          </a:p>
          <a:p>
            <a:r>
              <a:rPr lang="sk-SK" sz="1200" dirty="0" smtClean="0"/>
              <a:t>paliva zostane na súčasnej úrovni. Vzhľadom na celosvetový trend </a:t>
            </a:r>
          </a:p>
          <a:p>
            <a:r>
              <a:rPr lang="sk-SK" sz="1200" dirty="0" smtClean="0"/>
              <a:t>vývoja spotreby energie , ktorý je charakterizovaný trvalým rastom </a:t>
            </a:r>
          </a:p>
          <a:p>
            <a:r>
              <a:rPr lang="sk-SK" sz="1200" dirty="0" smtClean="0"/>
              <a:t>na všetkých kontinentoch ukazujú sa vyššie uvedené čísla ako nereálne. Mierny optimizmus však môže vzbudzovať </a:t>
            </a:r>
          </a:p>
          <a:p>
            <a:r>
              <a:rPr lang="sk-SK" sz="1200" dirty="0" smtClean="0"/>
              <a:t>skutočnosť, že udávané rezervy sa menia každý rok, čo súvisí s objavovaním nových zdrojov. Skutočnosťou je, že rezervy </a:t>
            </a:r>
          </a:p>
          <a:p>
            <a:r>
              <a:rPr lang="sk-SK" sz="1200" dirty="0" smtClean="0"/>
              <a:t>sa práve v dôsledku intenzívneho prieskumu nových ložísk zvýšili v prípade ropy z 540 miliárd barelov v roku 1969 na asi </a:t>
            </a:r>
          </a:p>
          <a:p>
            <a:r>
              <a:rPr lang="sk-SK" sz="1200" dirty="0" smtClean="0"/>
              <a:t>1000 miliárd barelov v roku 1997. To však neznamená, že zásoby ropy sú neobmedzené. Zem bola ropnými spoločnosťami </a:t>
            </a:r>
          </a:p>
          <a:p>
            <a:r>
              <a:rPr lang="sk-SK" sz="1200" dirty="0" smtClean="0"/>
              <a:t>preskúmaná veľmi podrobne, pričom najväčšie, najlacnejšie a najperspektívnejšie ložiská ropy boli už s najväčšou </a:t>
            </a:r>
          </a:p>
          <a:p>
            <a:r>
              <a:rPr lang="sk-SK" sz="1200" dirty="0" smtClean="0"/>
              <a:t>pravdepodobnosťou objavené. Navyše s výnimkou obrovského podzemného rezervoáru ropy na Blízkom Východe, </a:t>
            </a:r>
          </a:p>
          <a:p>
            <a:r>
              <a:rPr lang="sk-SK" sz="1200" dirty="0" smtClean="0"/>
              <a:t>boli už najlepšie zdroje ropy vo svete z veľkej časti vyčerpané.</a:t>
            </a:r>
            <a:endParaRPr lang="sk-SK" sz="1200" dirty="0"/>
          </a:p>
        </p:txBody>
      </p:sp>
    </p:spTree>
  </p:cSld>
  <p:clrMapOvr>
    <a:masterClrMapping/>
  </p:clrMapOvr>
  <p:transition advClick="0" advTm="7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lisa-simpson-5.jpg"/>
          <p:cNvPicPr>
            <a:picLocks noChangeAspect="1"/>
          </p:cNvPicPr>
          <p:nvPr/>
        </p:nvPicPr>
        <p:blipFill>
          <a:blip r:embed="rId2"/>
          <a:stretch>
            <a:fillRect/>
          </a:stretch>
        </p:blipFill>
        <p:spPr>
          <a:xfrm>
            <a:off x="785786" y="1857364"/>
            <a:ext cx="2181225" cy="2819400"/>
          </a:xfrm>
          <a:prstGeom prst="rect">
            <a:avLst/>
          </a:prstGeom>
        </p:spPr>
      </p:pic>
      <p:sp>
        <p:nvSpPr>
          <p:cNvPr id="3" name="Obdĺžnik 2"/>
          <p:cNvSpPr/>
          <p:nvPr/>
        </p:nvSpPr>
        <p:spPr>
          <a:xfrm>
            <a:off x="3428992" y="357166"/>
            <a:ext cx="1915910" cy="923330"/>
          </a:xfrm>
          <a:prstGeom prst="rect">
            <a:avLst/>
          </a:prstGeom>
          <a:noFill/>
        </p:spPr>
        <p:txBody>
          <a:bodyPr wrap="none" lIns="91440" tIns="45720" rIns="91440" bIns="45720">
            <a:spAutoFit/>
          </a:bodyPr>
          <a:lstStyle/>
          <a:p>
            <a:pPr algn="ct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Ropa</a:t>
            </a:r>
            <a:endParaRPr lang="sk-SK"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BlokTextu 3"/>
          <p:cNvSpPr txBox="1"/>
          <p:nvPr/>
        </p:nvSpPr>
        <p:spPr>
          <a:xfrm>
            <a:off x="3714744" y="1857364"/>
            <a:ext cx="5250155" cy="2585323"/>
          </a:xfrm>
          <a:prstGeom prst="rect">
            <a:avLst/>
          </a:prstGeom>
          <a:noFill/>
        </p:spPr>
        <p:txBody>
          <a:bodyPr wrap="none" rtlCol="0">
            <a:spAutoFit/>
          </a:bodyPr>
          <a:lstStyle/>
          <a:p>
            <a:r>
              <a:rPr lang="sk-SK" dirty="0" smtClean="0"/>
              <a:t>Ropa je hnedá až </a:t>
            </a:r>
            <a:r>
              <a:rPr lang="sk-SK" dirty="0" err="1" smtClean="0"/>
              <a:t>nazelenalá</a:t>
            </a:r>
            <a:r>
              <a:rPr lang="sk-SK" dirty="0" smtClean="0"/>
              <a:t> horľavá kvapalina </a:t>
            </a:r>
          </a:p>
          <a:p>
            <a:r>
              <a:rPr lang="sk-SK" dirty="0" smtClean="0"/>
              <a:t>tvorená zmesou uhľovodíkov, najmä </a:t>
            </a:r>
            <a:r>
              <a:rPr lang="sk-SK" dirty="0" err="1" smtClean="0"/>
              <a:t>alkánov</a:t>
            </a:r>
            <a:r>
              <a:rPr lang="sk-SK" dirty="0" smtClean="0"/>
              <a:t>. </a:t>
            </a:r>
          </a:p>
          <a:p>
            <a:r>
              <a:rPr lang="sk-SK" dirty="0" smtClean="0"/>
              <a:t>Pravdepodobne vznikla rozkladom zvyškov </a:t>
            </a:r>
          </a:p>
          <a:p>
            <a:r>
              <a:rPr lang="sk-SK" dirty="0" smtClean="0"/>
              <a:t>pravekých rastlín a živočíchov. Nachádza sa vo </a:t>
            </a:r>
          </a:p>
          <a:p>
            <a:r>
              <a:rPr lang="sk-SK" dirty="0" smtClean="0"/>
              <a:t>vrchných vrstvách zemskej kôry – najčastejšie v</a:t>
            </a:r>
          </a:p>
          <a:p>
            <a:r>
              <a:rPr lang="sk-SK" dirty="0" smtClean="0"/>
              <a:t>oblasti kontinentálnych </a:t>
            </a:r>
            <a:r>
              <a:rPr lang="sk-SK" dirty="0" err="1" smtClean="0"/>
              <a:t>šelfov</a:t>
            </a:r>
            <a:r>
              <a:rPr lang="sk-SK" dirty="0" smtClean="0"/>
              <a:t>. Je základnou </a:t>
            </a:r>
          </a:p>
          <a:p>
            <a:r>
              <a:rPr lang="sk-SK" dirty="0" smtClean="0"/>
              <a:t>surovinou petrochemického priemyslu. Náleziská </a:t>
            </a:r>
          </a:p>
          <a:p>
            <a:r>
              <a:rPr lang="sk-SK" dirty="0" smtClean="0"/>
              <a:t>ropy sú pod nepriepustnými vrstvami, v hĺbkach </a:t>
            </a:r>
          </a:p>
          <a:p>
            <a:r>
              <a:rPr lang="sk-SK" dirty="0" smtClean="0"/>
              <a:t>až 8 km pod zemským povrchom.</a:t>
            </a:r>
            <a:endParaRPr lang="sk-SK" dirty="0"/>
          </a:p>
        </p:txBody>
      </p:sp>
    </p:spTree>
  </p:cSld>
  <p:clrMapOvr>
    <a:masterClrMapping/>
  </p:clrMapOvr>
  <p:transition advClick="0" advTm="7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3000364" y="500042"/>
            <a:ext cx="3031599" cy="923330"/>
          </a:xfrm>
          <a:prstGeom prst="rect">
            <a:avLst/>
          </a:prstGeom>
          <a:noFill/>
        </p:spPr>
        <p:txBody>
          <a:bodyPr wrap="none" lIns="91440" tIns="45720" rIns="91440" bIns="45720">
            <a:spAutoFit/>
          </a:bodyPr>
          <a:lstStyle/>
          <a:p>
            <a:pPr algn="ct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Slniečko</a:t>
            </a:r>
            <a:endParaRPr lang="sk-SK"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Obrázok 3" descr="157606-134637-lisa-simpson_large.jpg"/>
          <p:cNvPicPr>
            <a:picLocks noChangeAspect="1"/>
          </p:cNvPicPr>
          <p:nvPr/>
        </p:nvPicPr>
        <p:blipFill>
          <a:blip r:embed="rId2"/>
          <a:stretch>
            <a:fillRect/>
          </a:stretch>
        </p:blipFill>
        <p:spPr>
          <a:xfrm>
            <a:off x="714348" y="1500174"/>
            <a:ext cx="2857500" cy="3152775"/>
          </a:xfrm>
          <a:prstGeom prst="rect">
            <a:avLst/>
          </a:prstGeom>
        </p:spPr>
      </p:pic>
      <p:sp>
        <p:nvSpPr>
          <p:cNvPr id="5" name="BlokTextu 4"/>
          <p:cNvSpPr txBox="1"/>
          <p:nvPr/>
        </p:nvSpPr>
        <p:spPr>
          <a:xfrm>
            <a:off x="3857620" y="1571612"/>
            <a:ext cx="5330305" cy="3046988"/>
          </a:xfrm>
          <a:prstGeom prst="rect">
            <a:avLst/>
          </a:prstGeom>
          <a:noFill/>
        </p:spPr>
        <p:txBody>
          <a:bodyPr wrap="none" rtlCol="0">
            <a:spAutoFit/>
          </a:bodyPr>
          <a:lstStyle/>
          <a:p>
            <a:r>
              <a:rPr lang="sk-SK" sz="1200" dirty="0" smtClean="0"/>
              <a:t>SLNEČNÁ ENERGIA: je energia ukrytá v lúčoch Slnka. Je to ekologicky </a:t>
            </a:r>
          </a:p>
          <a:p>
            <a:r>
              <a:rPr lang="sk-SK" sz="1200" dirty="0" smtClean="0"/>
              <a:t>čistý zdroj energie, ktorý sa nevyčerpá pokým nezanikne Slnko, čo sa stane</a:t>
            </a:r>
          </a:p>
          <a:p>
            <a:r>
              <a:rPr lang="sk-SK" sz="1200" dirty="0" smtClean="0"/>
              <a:t> až o miliardy rokov. Energia Slnka je ukrytá v oceánoch a riekach, ako aj </a:t>
            </a:r>
          </a:p>
          <a:p>
            <a:r>
              <a:rPr lang="sk-SK" sz="1200" dirty="0" smtClean="0"/>
              <a:t>vo vetre. Slnko potrebujú všetky živé tvory, no ľudia využívajú iba zlomok </a:t>
            </a:r>
          </a:p>
          <a:p>
            <a:r>
              <a:rPr lang="sk-SK" sz="1200" dirty="0" smtClean="0"/>
              <a:t>slnečnej energie. </a:t>
            </a:r>
          </a:p>
          <a:p>
            <a:endParaRPr lang="sk-SK" sz="1200" dirty="0" smtClean="0"/>
          </a:p>
          <a:p>
            <a:r>
              <a:rPr lang="sk-SK" sz="1200" dirty="0" smtClean="0"/>
              <a:t>VYUŽÍVANIE SLNEČNEJ ENERGIE</a:t>
            </a:r>
          </a:p>
          <a:p>
            <a:r>
              <a:rPr lang="sk-SK" sz="1200" dirty="0" smtClean="0"/>
              <a:t>Rozlišujeme tri základné spôsoby využitia slnečnej energie :</a:t>
            </a:r>
          </a:p>
          <a:p>
            <a:endParaRPr lang="sk-SK" sz="1200" dirty="0" smtClean="0"/>
          </a:p>
          <a:p>
            <a:r>
              <a:rPr lang="sk-SK" sz="1200" dirty="0" smtClean="0"/>
              <a:t>•Pasívne využitie vhodnou architektúrou, kde tvar a výstavba budov je </a:t>
            </a:r>
          </a:p>
          <a:p>
            <a:r>
              <a:rPr lang="sk-SK" sz="1200" dirty="0" smtClean="0"/>
              <a:t>navrhnutá tak, aby dopadajúce žiarenie a následne </a:t>
            </a:r>
          </a:p>
          <a:p>
            <a:r>
              <a:rPr lang="sk-SK" sz="1200" dirty="0" smtClean="0"/>
              <a:t>jeho skladovanie a distribúcia po budove viedli k maximálnemu efektu. </a:t>
            </a:r>
          </a:p>
          <a:p>
            <a:r>
              <a:rPr lang="sk-SK" sz="1200" dirty="0" smtClean="0"/>
              <a:t>•Využitie slnečných kolektorov na prípravu teplej úžitkovej vody </a:t>
            </a:r>
          </a:p>
          <a:p>
            <a:r>
              <a:rPr lang="sk-SK" sz="1200" dirty="0" smtClean="0"/>
              <a:t>resp. vykurovanie priestorov. </a:t>
            </a:r>
          </a:p>
          <a:p>
            <a:r>
              <a:rPr lang="sk-SK" sz="1200" dirty="0" smtClean="0"/>
              <a:t>•Výroba elektrickej energie slnečnými (</a:t>
            </a:r>
            <a:r>
              <a:rPr lang="sk-SK" sz="1200" dirty="0" err="1" smtClean="0"/>
              <a:t>fotovoltaickými</a:t>
            </a:r>
            <a:r>
              <a:rPr lang="sk-SK" sz="1200" dirty="0" smtClean="0"/>
              <a:t>) článkami alebo </a:t>
            </a:r>
          </a:p>
          <a:p>
            <a:r>
              <a:rPr lang="sk-SK" sz="1200" dirty="0" smtClean="0"/>
              <a:t>inými systémami koncentrujúcimi slnečné žiarenie.</a:t>
            </a:r>
            <a:endParaRPr lang="sk-SK" sz="1200" dirty="0"/>
          </a:p>
        </p:txBody>
      </p:sp>
    </p:spTree>
  </p:cSld>
  <p:clrMapOvr>
    <a:masterClrMapping/>
  </p:clrMapOvr>
  <p:transition advClick="0"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Autofit/>
          </a:bodyPr>
          <a:lstStyle/>
          <a:p>
            <a:pPr>
              <a:buNone/>
            </a:pPr>
            <a:r>
              <a:rPr lang="sk-SK" b="1" dirty="0" smtClean="0"/>
              <a:t>Berlín:</a:t>
            </a:r>
            <a:endParaRPr lang="cs-CZ" b="1" dirty="0" smtClean="0"/>
          </a:p>
          <a:p>
            <a:r>
              <a:rPr lang="cs-CZ" dirty="0" smtClean="0"/>
              <a:t>experimentálny autobus stojí päťkrát viac, dotácia je navrhnutá tak, aby sa aspoň čiastočne kompenzovali vyššie náklady </a:t>
            </a:r>
            <a:br>
              <a:rPr lang="cs-CZ" dirty="0" smtClean="0"/>
            </a:br>
            <a:r>
              <a:rPr lang="cs-CZ" dirty="0" smtClean="0"/>
              <a:t>Primárnym zdroj-tri palivové články(1EČ=40kW)</a:t>
            </a:r>
          </a:p>
          <a:p>
            <a:r>
              <a:rPr lang="cs-CZ" dirty="0" smtClean="0"/>
              <a:t>bude používať princíp obrátenej elektrolýzy vody</a:t>
            </a:r>
          </a:p>
          <a:p>
            <a:r>
              <a:rPr lang="cs-CZ" dirty="0" smtClean="0"/>
              <a:t>výfukovou emisiou bude H</a:t>
            </a:r>
            <a:r>
              <a:rPr lang="cs-CZ" baseline="-25000" dirty="0" smtClean="0"/>
              <a:t>2</a:t>
            </a:r>
            <a:r>
              <a:rPr lang="cs-CZ" dirty="0" smtClean="0"/>
              <a:t>O</a:t>
            </a:r>
            <a:br>
              <a:rPr lang="cs-CZ" dirty="0" smtClean="0"/>
            </a:br>
            <a:endParaRPr lang="cs-CZ" dirty="0"/>
          </a:p>
        </p:txBody>
      </p:sp>
      <p:sp>
        <p:nvSpPr>
          <p:cNvPr id="3" name="Nadpis 2"/>
          <p:cNvSpPr>
            <a:spLocks noGrp="1"/>
          </p:cNvSpPr>
          <p:nvPr>
            <p:ph type="title"/>
          </p:nvPr>
        </p:nvSpPr>
        <p:spPr/>
        <p:txBody>
          <a:bodyPr/>
          <a:lstStyle/>
          <a:p>
            <a:r>
              <a:rPr lang="sk-SK" dirty="0" smtClean="0"/>
              <a:t>Autobus poháňaný vodíkom</a:t>
            </a:r>
            <a:endParaRPr lang="cs-CZ" dirty="0"/>
          </a:p>
        </p:txBody>
      </p:sp>
      <p:sp>
        <p:nvSpPr>
          <p:cNvPr id="4" name="Zástupný symbol päty 3"/>
          <p:cNvSpPr>
            <a:spLocks noGrp="1"/>
          </p:cNvSpPr>
          <p:nvPr>
            <p:ph type="ftr" sz="quarter" idx="11"/>
          </p:nvPr>
        </p:nvSpPr>
        <p:spPr/>
        <p:txBody>
          <a:bodyPr/>
          <a:lstStyle/>
          <a:p>
            <a:r>
              <a:rPr lang="cs-CZ" dirty="0" smtClean="0"/>
              <a:t>Výskumný tím pani Ružovej</a:t>
            </a:r>
            <a:endParaRPr lang="cs-CZ" dirty="0"/>
          </a:p>
        </p:txBody>
      </p:sp>
      <p:sp>
        <p:nvSpPr>
          <p:cNvPr id="5" name="Zástupný symbol dátumu 4"/>
          <p:cNvSpPr>
            <a:spLocks noGrp="1"/>
          </p:cNvSpPr>
          <p:nvPr>
            <p:ph type="dt" sz="half" idx="10"/>
          </p:nvPr>
        </p:nvSpPr>
        <p:spPr/>
        <p:txBody>
          <a:bodyPr/>
          <a:lstStyle/>
          <a:p>
            <a:fld id="{84CE98A1-2E6B-4B8A-8822-437188E31DDD}" type="datetime1">
              <a:rPr lang="cs-CZ" smtClean="0"/>
              <a:pPr/>
              <a:t>25.6.2009</a:t>
            </a:fld>
            <a:endParaRPr lang="cs-CZ"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6</a:t>
            </a:fld>
            <a:endParaRPr lang="cs-CZ" dirty="0"/>
          </a:p>
        </p:txBody>
      </p:sp>
    </p:spTree>
  </p:cSld>
  <p:clrMapOvr>
    <a:masterClrMapping/>
  </p:clrMapOvr>
  <p:transition advClick="0" advTm="7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3357554" y="571480"/>
            <a:ext cx="1877438" cy="923330"/>
          </a:xfrm>
          <a:prstGeom prst="rect">
            <a:avLst/>
          </a:prstGeom>
          <a:noFill/>
        </p:spPr>
        <p:txBody>
          <a:bodyPr wrap="none" lIns="91440" tIns="45720" rIns="91440" bIns="45720">
            <a:spAutoFit/>
          </a:bodyPr>
          <a:lstStyle/>
          <a:p>
            <a:pPr algn="ct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Uhlie</a:t>
            </a:r>
            <a:endParaRPr lang="sk-SK"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3" name="Obrázok 2" descr="202px-Lisa_Simpson.png"/>
          <p:cNvPicPr>
            <a:picLocks noChangeAspect="1"/>
          </p:cNvPicPr>
          <p:nvPr/>
        </p:nvPicPr>
        <p:blipFill>
          <a:blip r:embed="rId2"/>
          <a:stretch>
            <a:fillRect/>
          </a:stretch>
        </p:blipFill>
        <p:spPr>
          <a:xfrm>
            <a:off x="6143636" y="1428736"/>
            <a:ext cx="1924319" cy="3134163"/>
          </a:xfrm>
          <a:prstGeom prst="rect">
            <a:avLst/>
          </a:prstGeom>
        </p:spPr>
      </p:pic>
      <p:sp>
        <p:nvSpPr>
          <p:cNvPr id="4" name="BlokTextu 3"/>
          <p:cNvSpPr txBox="1"/>
          <p:nvPr/>
        </p:nvSpPr>
        <p:spPr>
          <a:xfrm>
            <a:off x="571472" y="1857364"/>
            <a:ext cx="8523487" cy="3693319"/>
          </a:xfrm>
          <a:prstGeom prst="rect">
            <a:avLst/>
          </a:prstGeom>
          <a:noFill/>
        </p:spPr>
        <p:txBody>
          <a:bodyPr wrap="none" rtlCol="0">
            <a:spAutoFit/>
          </a:bodyPr>
          <a:lstStyle/>
          <a:p>
            <a:r>
              <a:rPr lang="sk-SK" dirty="0" smtClean="0"/>
              <a:t>Uhlie sa postupne vracia späť ako lacný a spoľahlivý </a:t>
            </a:r>
          </a:p>
          <a:p>
            <a:r>
              <a:rPr lang="sk-SK" dirty="0" smtClean="0"/>
              <a:t>zdroj energie. Zostávajúce svetové zásoby uhlia sa </a:t>
            </a:r>
          </a:p>
          <a:p>
            <a:r>
              <a:rPr lang="sk-SK" dirty="0" smtClean="0"/>
              <a:t>stávajú čoraz zaujímavejšími nielen pre súkromné firmy,</a:t>
            </a:r>
          </a:p>
          <a:p>
            <a:r>
              <a:rPr lang="sk-SK" dirty="0" smtClean="0"/>
              <a:t> ale aj pre USA a vlády európskych a ázijských krajín.</a:t>
            </a:r>
          </a:p>
          <a:p>
            <a:r>
              <a:rPr lang="sk-SK" dirty="0" smtClean="0"/>
              <a:t> Dôvodom je celkový dopyt po energiách, ktorý </a:t>
            </a:r>
          </a:p>
          <a:p>
            <a:r>
              <a:rPr lang="sk-SK" dirty="0" smtClean="0"/>
              <a:t>dosahuje dosiaľ nevídane vysokú mieru. Zatiaľ čo sa</a:t>
            </a:r>
          </a:p>
          <a:p>
            <a:r>
              <a:rPr lang="sk-SK" dirty="0" smtClean="0"/>
              <a:t> technológie čistého spaľovania uhlia zdokonaľujú, </a:t>
            </a:r>
          </a:p>
          <a:p>
            <a:r>
              <a:rPr lang="sk-SK" dirty="0" smtClean="0"/>
              <a:t>faktom zostáva, že uhlie je jedným z najšpinavších </a:t>
            </a:r>
          </a:p>
          <a:p>
            <a:r>
              <a:rPr lang="sk-SK" dirty="0" smtClean="0"/>
              <a:t>fosílnych palív. Očakáva sa, že úplne čisté spaľovanie </a:t>
            </a:r>
          </a:p>
          <a:p>
            <a:r>
              <a:rPr lang="sk-SK" dirty="0" smtClean="0"/>
              <a:t>uhlia (napríklad vďaka technológii zachytenia a uskladnenia CO2) nebude </a:t>
            </a:r>
          </a:p>
          <a:p>
            <a:r>
              <a:rPr lang="sk-SK" dirty="0" smtClean="0"/>
              <a:t>ekonomicky realizovateľné skôr ako za 20 rokov. </a:t>
            </a:r>
            <a:r>
              <a:rPr lang="sk-SK" dirty="0" err="1" smtClean="0"/>
              <a:t>Environmentalisti</a:t>
            </a:r>
            <a:r>
              <a:rPr lang="sk-SK" dirty="0" smtClean="0"/>
              <a:t> tiež tvrdia, </a:t>
            </a:r>
          </a:p>
          <a:p>
            <a:r>
              <a:rPr lang="sk-SK" dirty="0" smtClean="0"/>
              <a:t>že kvôli negatívnemu pocitu spoločnosti vyplývajúcemu z globálneho otepľovania </a:t>
            </a:r>
          </a:p>
          <a:p>
            <a:r>
              <a:rPr lang="sk-SK" dirty="0" smtClean="0"/>
              <a:t>nie je uhlie odpoveďou na aktuálne energetické výzvy.</a:t>
            </a:r>
            <a:endParaRPr lang="sk-SK" dirty="0"/>
          </a:p>
        </p:txBody>
      </p:sp>
    </p:spTree>
  </p:cSld>
  <p:clrMapOvr>
    <a:masterClrMapping/>
  </p:clrMapOvr>
  <p:transition advClick="0" advTm="7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42844" y="2571744"/>
            <a:ext cx="8795998" cy="923330"/>
          </a:xfrm>
          <a:prstGeom prst="rect">
            <a:avLst/>
          </a:prstGeom>
          <a:noFill/>
        </p:spPr>
        <p:txBody>
          <a:bodyPr wrap="none" lIns="91440" tIns="45720" rIns="91440" bIns="45720">
            <a:spAutoFit/>
          </a:bodyPr>
          <a:lstStyle/>
          <a:p>
            <a:pPr algn="ct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Ďakujeme za pozornosť </a:t>
            </a:r>
            <a:r>
              <a:rPr lang="sk-SK"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sym typeface="Wingdings" pitchFamily="2" charset="2"/>
              </a:rPr>
              <a:t></a:t>
            </a:r>
            <a:endParaRPr lang="sk-SK"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BlokTextu 2"/>
          <p:cNvSpPr txBox="1"/>
          <p:nvPr/>
        </p:nvSpPr>
        <p:spPr>
          <a:xfrm>
            <a:off x="3857620" y="6215082"/>
            <a:ext cx="1749197" cy="369332"/>
          </a:xfrm>
          <a:prstGeom prst="rect">
            <a:avLst/>
          </a:prstGeom>
          <a:noFill/>
        </p:spPr>
        <p:txBody>
          <a:bodyPr wrap="none" rtlCol="0">
            <a:spAutoFit/>
          </a:bodyPr>
          <a:lstStyle/>
          <a:p>
            <a:r>
              <a:rPr lang="sk-SK" dirty="0" smtClean="0"/>
              <a:t>EKO - team I.C</a:t>
            </a:r>
            <a:endParaRPr lang="sk-SK" dirty="0"/>
          </a:p>
        </p:txBody>
      </p:sp>
    </p:spTree>
  </p:cSld>
  <p:clrMapOvr>
    <a:masterClrMapping/>
  </p:clrMapOvr>
  <p:transition advClick="0" advTm="7000"/>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fontScale="90000"/>
          </a:bodyPr>
          <a:lstStyle/>
          <a:p>
            <a:r>
              <a:rPr lang="sk-SK" sz="5400">
                <a:latin typeface="Arial" charset="0"/>
              </a:rPr>
              <a:t/>
            </a:r>
            <a:br>
              <a:rPr lang="sk-SK" sz="5400">
                <a:latin typeface="Arial" charset="0"/>
              </a:rPr>
            </a:br>
            <a:r>
              <a:rPr lang="sk-SK" sz="5400">
                <a:latin typeface="Arial" charset="0"/>
              </a:rPr>
              <a:t>...Simpsonovci...</a:t>
            </a:r>
            <a:br>
              <a:rPr lang="sk-SK" sz="5400">
                <a:latin typeface="Arial" charset="0"/>
              </a:rPr>
            </a:br>
            <a:r>
              <a:rPr lang="sk-SK" sz="2800">
                <a:latin typeface="Arial" charset="0"/>
              </a:rPr>
              <a:t>(Rodina meniaca chod sveta...)</a:t>
            </a:r>
            <a:endParaRPr lang="cs-CZ" sz="5400">
              <a:latin typeface="Arial" charset="0"/>
            </a:endParaRPr>
          </a:p>
        </p:txBody>
      </p:sp>
      <p:sp>
        <p:nvSpPr>
          <p:cNvPr id="2051" name="Rectangle 3"/>
          <p:cNvSpPr>
            <a:spLocks noGrp="1" noChangeArrowheads="1"/>
          </p:cNvSpPr>
          <p:nvPr>
            <p:ph type="subTitle" idx="1"/>
          </p:nvPr>
        </p:nvSpPr>
        <p:spPr/>
        <p:txBody>
          <a:bodyPr>
            <a:normAutofit fontScale="77500" lnSpcReduction="20000"/>
          </a:bodyPr>
          <a:lstStyle/>
          <a:p>
            <a:pPr>
              <a:lnSpc>
                <a:spcPct val="90000"/>
              </a:lnSpc>
            </a:pPr>
            <a:r>
              <a:rPr lang="sk-SK">
                <a:latin typeface="Arial" charset="0"/>
              </a:rPr>
              <a:t>Žiačky 1.C</a:t>
            </a:r>
          </a:p>
          <a:p>
            <a:pPr>
              <a:lnSpc>
                <a:spcPct val="90000"/>
              </a:lnSpc>
            </a:pPr>
            <a:r>
              <a:rPr lang="sk-SK" sz="1200">
                <a:latin typeface="Arial" charset="0"/>
              </a:rPr>
              <a:t>Mária Gubová</a:t>
            </a:r>
          </a:p>
          <a:p>
            <a:pPr>
              <a:lnSpc>
                <a:spcPct val="90000"/>
              </a:lnSpc>
            </a:pPr>
            <a:r>
              <a:rPr lang="sk-SK" sz="1200">
                <a:latin typeface="Arial" charset="0"/>
              </a:rPr>
              <a:t>Alexandra Šofranková</a:t>
            </a:r>
          </a:p>
          <a:p>
            <a:pPr>
              <a:lnSpc>
                <a:spcPct val="90000"/>
              </a:lnSpc>
            </a:pPr>
            <a:r>
              <a:rPr lang="sk-SK" sz="1200">
                <a:latin typeface="Arial" charset="0"/>
              </a:rPr>
              <a:t>Katarína Džačovská</a:t>
            </a:r>
          </a:p>
          <a:p>
            <a:pPr>
              <a:lnSpc>
                <a:spcPct val="90000"/>
              </a:lnSpc>
            </a:pPr>
            <a:r>
              <a:rPr lang="sk-SK" sz="1200">
                <a:latin typeface="Arial" charset="0"/>
              </a:rPr>
              <a:t>Katarína Tlučková</a:t>
            </a:r>
          </a:p>
          <a:p>
            <a:pPr>
              <a:lnSpc>
                <a:spcPct val="90000"/>
              </a:lnSpc>
            </a:pPr>
            <a:r>
              <a:rPr lang="sk-SK" sz="1200">
                <a:latin typeface="Arial" charset="0"/>
              </a:rPr>
              <a:t>Paula Drabiščáková</a:t>
            </a:r>
          </a:p>
          <a:p>
            <a:pPr>
              <a:lnSpc>
                <a:spcPct val="90000"/>
              </a:lnSpc>
            </a:pPr>
            <a:r>
              <a:rPr lang="sk-SK" sz="1200">
                <a:latin typeface="Arial" charset="0"/>
              </a:rPr>
              <a:t>Martina Halušková</a:t>
            </a:r>
            <a:endParaRPr lang="cs-CZ" sz="1200">
              <a:latin typeface="Arial" charset="0"/>
            </a:endParaRPr>
          </a:p>
        </p:txBody>
      </p:sp>
      <p:pic>
        <p:nvPicPr>
          <p:cNvPr id="2052" name="Picture 4" descr="TheSimpsons"/>
          <p:cNvPicPr>
            <a:picLocks noChangeAspect="1" noChangeArrowheads="1"/>
          </p:cNvPicPr>
          <p:nvPr/>
        </p:nvPicPr>
        <p:blipFill>
          <a:blip r:embed="rId2"/>
          <a:srcRect/>
          <a:stretch>
            <a:fillRect/>
          </a:stretch>
        </p:blipFill>
        <p:spPr bwMode="auto">
          <a:xfrm>
            <a:off x="2700338" y="260350"/>
            <a:ext cx="3600450" cy="2232025"/>
          </a:xfrm>
          <a:prstGeom prst="rect">
            <a:avLst/>
          </a:prstGeom>
          <a:noFill/>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3"/>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 calcmode="lin" valueType="num">
                                      <p:cBhvr>
                                        <p:cTn id="14" dur="1000" fill="hold"/>
                                        <p:tgtEl>
                                          <p:spTgt spid="2051">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05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0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051">
                                            <p:txEl>
                                              <p:pRg st="1" end="1"/>
                                            </p:txEl>
                                          </p:spTgt>
                                        </p:tgtEl>
                                        <p:attrNameLst>
                                          <p:attrName>style.visibility</p:attrName>
                                        </p:attrNameLst>
                                      </p:cBhvr>
                                      <p:to>
                                        <p:strVal val="visible"/>
                                      </p:to>
                                    </p:set>
                                    <p:anim calcmode="lin" valueType="num">
                                      <p:cBhvr>
                                        <p:cTn id="21" dur="1000" fill="hold"/>
                                        <p:tgtEl>
                                          <p:spTgt spid="2051">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2051">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05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051">
                                            <p:txEl>
                                              <p:pRg st="2" end="2"/>
                                            </p:txEl>
                                          </p:spTgt>
                                        </p:tgtEl>
                                        <p:attrNameLst>
                                          <p:attrName>style.visibility</p:attrName>
                                        </p:attrNameLst>
                                      </p:cBhvr>
                                      <p:to>
                                        <p:strVal val="visible"/>
                                      </p:to>
                                    </p:set>
                                    <p:anim calcmode="lin" valueType="num">
                                      <p:cBhvr>
                                        <p:cTn id="28" dur="1000" fill="hold"/>
                                        <p:tgtEl>
                                          <p:spTgt spid="2051">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2051">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05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051">
                                            <p:txEl>
                                              <p:pRg st="3" end="3"/>
                                            </p:txEl>
                                          </p:spTgt>
                                        </p:tgtEl>
                                        <p:attrNameLst>
                                          <p:attrName>style.visibility</p:attrName>
                                        </p:attrNameLst>
                                      </p:cBhvr>
                                      <p:to>
                                        <p:strVal val="visible"/>
                                      </p:to>
                                    </p:set>
                                    <p:anim calcmode="lin" valueType="num">
                                      <p:cBhvr>
                                        <p:cTn id="35" dur="1000" fill="hold"/>
                                        <p:tgtEl>
                                          <p:spTgt spid="2051">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2051">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205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2051">
                                            <p:txEl>
                                              <p:pRg st="4" end="4"/>
                                            </p:txEl>
                                          </p:spTgt>
                                        </p:tgtEl>
                                        <p:attrNameLst>
                                          <p:attrName>style.visibility</p:attrName>
                                        </p:attrNameLst>
                                      </p:cBhvr>
                                      <p:to>
                                        <p:strVal val="visible"/>
                                      </p:to>
                                    </p:set>
                                    <p:anim calcmode="lin" valueType="num">
                                      <p:cBhvr>
                                        <p:cTn id="42" dur="1000" fill="hold"/>
                                        <p:tgtEl>
                                          <p:spTgt spid="2051">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2051">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2051">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051">
                                            <p:txEl>
                                              <p:pRg st="5" end="5"/>
                                            </p:txEl>
                                          </p:spTgt>
                                        </p:tgtEl>
                                        <p:attrNameLst>
                                          <p:attrName>style.visibility</p:attrName>
                                        </p:attrNameLst>
                                      </p:cBhvr>
                                      <p:to>
                                        <p:strVal val="visible"/>
                                      </p:to>
                                    </p:set>
                                    <p:anim calcmode="lin" valueType="num">
                                      <p:cBhvr>
                                        <p:cTn id="49" dur="1000" fill="hold"/>
                                        <p:tgtEl>
                                          <p:spTgt spid="2051">
                                            <p:txEl>
                                              <p:pRg st="5" end="5"/>
                                            </p:txEl>
                                          </p:spTgt>
                                        </p:tgtEl>
                                        <p:attrNameLst>
                                          <p:attrName>ppt_w</p:attrName>
                                        </p:attrNameLst>
                                      </p:cBhvr>
                                      <p:tavLst>
                                        <p:tav tm="0">
                                          <p:val>
                                            <p:strVal val="#ppt_w+.3"/>
                                          </p:val>
                                        </p:tav>
                                        <p:tav tm="100000">
                                          <p:val>
                                            <p:strVal val="#ppt_w"/>
                                          </p:val>
                                        </p:tav>
                                      </p:tavLst>
                                    </p:anim>
                                    <p:anim calcmode="lin" valueType="num">
                                      <p:cBhvr>
                                        <p:cTn id="50" dur="1000" fill="hold"/>
                                        <p:tgtEl>
                                          <p:spTgt spid="2051">
                                            <p:txEl>
                                              <p:pRg st="5" end="5"/>
                                            </p:txEl>
                                          </p:spTgt>
                                        </p:tgtEl>
                                        <p:attrNameLst>
                                          <p:attrName>ppt_h</p:attrName>
                                        </p:attrNameLst>
                                      </p:cBhvr>
                                      <p:tavLst>
                                        <p:tav tm="0">
                                          <p:val>
                                            <p:strVal val="#ppt_h"/>
                                          </p:val>
                                        </p:tav>
                                        <p:tav tm="100000">
                                          <p:val>
                                            <p:strVal val="#ppt_h"/>
                                          </p:val>
                                        </p:tav>
                                      </p:tavLst>
                                    </p:anim>
                                    <p:animEffect transition="in" filter="fade">
                                      <p:cBhvr>
                                        <p:cTn id="51" dur="1000"/>
                                        <p:tgtEl>
                                          <p:spTgt spid="205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051">
                                            <p:txEl>
                                              <p:pRg st="6" end="6"/>
                                            </p:txEl>
                                          </p:spTgt>
                                        </p:tgtEl>
                                        <p:attrNameLst>
                                          <p:attrName>style.visibility</p:attrName>
                                        </p:attrNameLst>
                                      </p:cBhvr>
                                      <p:to>
                                        <p:strVal val="visible"/>
                                      </p:to>
                                    </p:set>
                                    <p:anim calcmode="lin" valueType="num">
                                      <p:cBhvr>
                                        <p:cTn id="56" dur="1000" fill="hold"/>
                                        <p:tgtEl>
                                          <p:spTgt spid="2051">
                                            <p:txEl>
                                              <p:pRg st="6" end="6"/>
                                            </p:txEl>
                                          </p:spTgt>
                                        </p:tgtEl>
                                        <p:attrNameLst>
                                          <p:attrName>ppt_w</p:attrName>
                                        </p:attrNameLst>
                                      </p:cBhvr>
                                      <p:tavLst>
                                        <p:tav tm="0">
                                          <p:val>
                                            <p:strVal val="#ppt_w+.3"/>
                                          </p:val>
                                        </p:tav>
                                        <p:tav tm="100000">
                                          <p:val>
                                            <p:strVal val="#ppt_w"/>
                                          </p:val>
                                        </p:tav>
                                      </p:tavLst>
                                    </p:anim>
                                    <p:anim calcmode="lin" valueType="num">
                                      <p:cBhvr>
                                        <p:cTn id="57" dur="1000" fill="hold"/>
                                        <p:tgtEl>
                                          <p:spTgt spid="2051">
                                            <p:txEl>
                                              <p:pRg st="6" end="6"/>
                                            </p:txEl>
                                          </p:spTgt>
                                        </p:tgtEl>
                                        <p:attrNameLst>
                                          <p:attrName>ppt_h</p:attrName>
                                        </p:attrNameLst>
                                      </p:cBhvr>
                                      <p:tavLst>
                                        <p:tav tm="0">
                                          <p:val>
                                            <p:strVal val="#ppt_h"/>
                                          </p:val>
                                        </p:tav>
                                        <p:tav tm="100000">
                                          <p:val>
                                            <p:strVal val="#ppt_h"/>
                                          </p:val>
                                        </p:tav>
                                      </p:tavLst>
                                    </p:anim>
                                    <p:animEffect transition="in" filter="fade">
                                      <p:cBhvr>
                                        <p:cTn id="58" dur="1000"/>
                                        <p:tgtEl>
                                          <p:spTgt spid="20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r>
              <a:rPr lang="sk-SK">
                <a:latin typeface="Arial" charset="0"/>
              </a:rPr>
              <a:t>Pán Šikovný</a:t>
            </a:r>
            <a:endParaRPr lang="cs-CZ">
              <a:latin typeface="Arial" charset="0"/>
            </a:endParaRPr>
          </a:p>
        </p:txBody>
      </p:sp>
      <p:sp>
        <p:nvSpPr>
          <p:cNvPr id="24579" name="Rectangle 3"/>
          <p:cNvSpPr>
            <a:spLocks noGrp="1" noChangeArrowheads="1"/>
          </p:cNvSpPr>
          <p:nvPr>
            <p:ph type="body" idx="1"/>
          </p:nvPr>
        </p:nvSpPr>
        <p:spPr>
          <a:xfrm>
            <a:off x="457200" y="1916113"/>
            <a:ext cx="8229600" cy="4210050"/>
          </a:xfrm>
        </p:spPr>
        <p:txBody>
          <a:bodyPr/>
          <a:lstStyle/>
          <a:p>
            <a:pPr>
              <a:lnSpc>
                <a:spcPct val="90000"/>
              </a:lnSpc>
              <a:buFont typeface="Wingdings" pitchFamily="2" charset="2"/>
              <a:buNone/>
            </a:pPr>
            <a:r>
              <a:rPr lang="sk-SK" sz="2800" b="1">
                <a:latin typeface="Arial" charset="0"/>
              </a:rPr>
              <a:t>Čo je elektrolýza?</a:t>
            </a:r>
          </a:p>
          <a:p>
            <a:pPr>
              <a:lnSpc>
                <a:spcPct val="90000"/>
              </a:lnSpc>
              <a:buFont typeface="Wingdings" pitchFamily="2" charset="2"/>
              <a:buNone/>
            </a:pPr>
            <a:endParaRPr lang="sk-SK" sz="2800" b="1">
              <a:latin typeface="Arial" charset="0"/>
            </a:endParaRPr>
          </a:p>
          <a:p>
            <a:pPr>
              <a:lnSpc>
                <a:spcPct val="90000"/>
              </a:lnSpc>
            </a:pPr>
            <a:r>
              <a:rPr lang="sk-SK" sz="2800" i="1">
                <a:latin typeface="Arial" charset="0"/>
              </a:rPr>
              <a:t>-rozklad chemických látok pôsobením jednosmerného elektrického prúdu</a:t>
            </a:r>
          </a:p>
          <a:p>
            <a:pPr>
              <a:lnSpc>
                <a:spcPct val="90000"/>
              </a:lnSpc>
              <a:buFont typeface="Wingdings" pitchFamily="2" charset="2"/>
              <a:buNone/>
            </a:pPr>
            <a:endParaRPr lang="sk-SK" sz="2800" i="1">
              <a:latin typeface="Arial" charset="0"/>
            </a:endParaRPr>
          </a:p>
          <a:p>
            <a:pPr>
              <a:lnSpc>
                <a:spcPct val="90000"/>
              </a:lnSpc>
            </a:pPr>
            <a:r>
              <a:rPr lang="sk-SK" sz="2800" i="1">
                <a:latin typeface="Arial" charset="0"/>
              </a:rPr>
              <a:t>-elektrolýza je fyzikálno-chemický dej, spôsobený priechodom elektrického prúdu cez roztok, pri ktorom dochádza k chemickým zmenám na elektródach</a:t>
            </a:r>
            <a:r>
              <a:rPr lang="cs-CZ" sz="2800"/>
              <a:t> </a:t>
            </a:r>
          </a:p>
        </p:txBody>
      </p:sp>
      <p:pic>
        <p:nvPicPr>
          <p:cNvPr id="24580" name="Picture 4"/>
          <p:cNvPicPr>
            <a:picLocks noChangeAspect="1" noChangeArrowheads="1"/>
          </p:cNvPicPr>
          <p:nvPr/>
        </p:nvPicPr>
        <p:blipFill>
          <a:blip r:embed="rId2"/>
          <a:srcRect/>
          <a:stretch>
            <a:fillRect/>
          </a:stretch>
        </p:blipFill>
        <p:spPr bwMode="auto">
          <a:xfrm rot="647859">
            <a:off x="6783388" y="709613"/>
            <a:ext cx="1944687" cy="1714500"/>
          </a:xfrm>
          <a:prstGeom prst="rect">
            <a:avLst/>
          </a:prstGeom>
          <a:noFill/>
        </p:spPr>
      </p:pic>
    </p:spTree>
  </p:cSld>
  <p:clrMapOvr>
    <a:masterClrMapping/>
  </p:clrMapOvr>
  <p:transition advClick="0" advTm="7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r>
              <a:rPr lang="sk-SK" sz="3200">
                <a:latin typeface="Arial" charset="0"/>
              </a:rPr>
              <a:t>Elektrolyzér</a:t>
            </a:r>
            <a:endParaRPr lang="cs-CZ" sz="3200">
              <a:latin typeface="Arial" charset="0"/>
            </a:endParaRPr>
          </a:p>
        </p:txBody>
      </p:sp>
      <p:sp>
        <p:nvSpPr>
          <p:cNvPr id="25603" name="Rectangle 3"/>
          <p:cNvSpPr>
            <a:spLocks noGrp="1" noChangeArrowheads="1"/>
          </p:cNvSpPr>
          <p:nvPr>
            <p:ph type="body" idx="1"/>
          </p:nvPr>
        </p:nvSpPr>
        <p:spPr/>
        <p:txBody>
          <a:bodyPr/>
          <a:lstStyle/>
          <a:p>
            <a:r>
              <a:rPr lang="sk-SK" sz="1600">
                <a:latin typeface="Arial" charset="0"/>
              </a:rPr>
              <a:t>-je zariadenie, v ktorom prebieha elektrolýza (tj. chemické reakcie za pôsobenie jednosmerného elektrického prúdu)</a:t>
            </a:r>
          </a:p>
          <a:p>
            <a:r>
              <a:rPr lang="sk-SK" sz="1600">
                <a:latin typeface="Arial" charset="0"/>
              </a:rPr>
              <a:t>-používa sa k elektrochemickej výrobe chemikálii, čistení kovov, pokovovaní predmetov</a:t>
            </a:r>
          </a:p>
          <a:p>
            <a:pPr>
              <a:buFont typeface="Wingdings" pitchFamily="2" charset="2"/>
              <a:buNone/>
            </a:pPr>
            <a:endParaRPr lang="sk-SK" sz="1600">
              <a:latin typeface="Arial" charset="0"/>
            </a:endParaRPr>
          </a:p>
          <a:p>
            <a:pPr>
              <a:buFont typeface="Wingdings" pitchFamily="2" charset="2"/>
              <a:buNone/>
            </a:pPr>
            <a:r>
              <a:rPr lang="sk-SK" sz="1600">
                <a:latin typeface="Arial" charset="0"/>
              </a:rPr>
              <a:t>                                                                              </a:t>
            </a:r>
          </a:p>
          <a:p>
            <a:pPr>
              <a:buFont typeface="Wingdings" pitchFamily="2" charset="2"/>
              <a:buNone/>
            </a:pPr>
            <a:r>
              <a:rPr lang="sk-SK" sz="1600">
                <a:latin typeface="Arial" charset="0"/>
              </a:rPr>
              <a:t>                                                                       </a:t>
            </a:r>
          </a:p>
          <a:p>
            <a:pPr>
              <a:buFont typeface="Wingdings" pitchFamily="2" charset="2"/>
              <a:buNone/>
            </a:pPr>
            <a:r>
              <a:rPr lang="sk-SK" sz="1600">
                <a:latin typeface="Arial" charset="0"/>
              </a:rPr>
              <a:t>                                                                </a:t>
            </a:r>
          </a:p>
          <a:p>
            <a:pPr>
              <a:buFont typeface="Wingdings" pitchFamily="2" charset="2"/>
              <a:buNone/>
            </a:pPr>
            <a:endParaRPr lang="sk-SK" sz="1600">
              <a:latin typeface="Arial" charset="0"/>
            </a:endParaRPr>
          </a:p>
          <a:p>
            <a:pPr>
              <a:buFont typeface="Wingdings" pitchFamily="2" charset="2"/>
              <a:buNone/>
            </a:pPr>
            <a:r>
              <a:rPr lang="sk-SK" sz="1600">
                <a:latin typeface="Arial" charset="0"/>
              </a:rPr>
              <a:t>                                                                                 </a:t>
            </a:r>
            <a:r>
              <a:rPr lang="en-US" sz="1600">
                <a:latin typeface="Arial" charset="0"/>
              </a:rPr>
              <a:t>&lt;</a:t>
            </a:r>
            <a:r>
              <a:rPr lang="sk-SK" sz="1600">
                <a:latin typeface="Arial" charset="0"/>
              </a:rPr>
              <a:t> Elektrolyzér a jeho časti</a:t>
            </a:r>
            <a:endParaRPr lang="cs-CZ" sz="1600">
              <a:latin typeface="Arial" charset="0"/>
            </a:endParaRPr>
          </a:p>
        </p:txBody>
      </p:sp>
      <p:pic>
        <p:nvPicPr>
          <p:cNvPr id="25604" name="Picture 4"/>
          <p:cNvPicPr>
            <a:picLocks noChangeArrowheads="1"/>
          </p:cNvPicPr>
          <p:nvPr/>
        </p:nvPicPr>
        <p:blipFill>
          <a:blip r:embed="rId2"/>
          <a:srcRect/>
          <a:stretch>
            <a:fillRect/>
          </a:stretch>
        </p:blipFill>
        <p:spPr bwMode="auto">
          <a:xfrm>
            <a:off x="1331913" y="3068638"/>
            <a:ext cx="3384550" cy="3168650"/>
          </a:xfrm>
          <a:prstGeom prst="rect">
            <a:avLst/>
          </a:prstGeom>
          <a:noFill/>
        </p:spPr>
      </p:pic>
    </p:spTree>
  </p:cSld>
  <p:clrMapOvr>
    <a:masterClrMapping/>
  </p:clrMapOvr>
  <p:transition advClick="0" advTm="7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r>
              <a:rPr lang="sk-SK" sz="3200">
                <a:latin typeface="Arial" charset="0"/>
              </a:rPr>
              <a:t>PEM membrána</a:t>
            </a:r>
            <a:r>
              <a:rPr lang="sk-SK" sz="4000">
                <a:latin typeface="Arial" charset="0"/>
              </a:rPr>
              <a:t>  </a:t>
            </a:r>
            <a:br>
              <a:rPr lang="sk-SK" sz="4000">
                <a:latin typeface="Arial" charset="0"/>
              </a:rPr>
            </a:br>
            <a:r>
              <a:rPr lang="sk-SK" sz="2400" b="0">
                <a:latin typeface="Arial" charset="0"/>
              </a:rPr>
              <a:t>(Proton Exchange Membrane)</a:t>
            </a:r>
            <a:endParaRPr lang="cs-CZ" sz="2400" b="0">
              <a:latin typeface="Arial" charset="0"/>
            </a:endParaRPr>
          </a:p>
        </p:txBody>
      </p:sp>
      <p:sp>
        <p:nvSpPr>
          <p:cNvPr id="26627" name="Rectangle 3"/>
          <p:cNvSpPr>
            <a:spLocks noGrp="1" noChangeArrowheads="1"/>
          </p:cNvSpPr>
          <p:nvPr>
            <p:ph type="body" idx="1"/>
          </p:nvPr>
        </p:nvSpPr>
        <p:spPr/>
        <p:txBody>
          <a:bodyPr/>
          <a:lstStyle/>
          <a:p>
            <a:pPr>
              <a:lnSpc>
                <a:spcPct val="80000"/>
              </a:lnSpc>
            </a:pPr>
            <a:endParaRPr lang="sk-SK" sz="1600">
              <a:latin typeface="Arial" charset="0"/>
            </a:endParaRPr>
          </a:p>
          <a:p>
            <a:pPr>
              <a:lnSpc>
                <a:spcPct val="80000"/>
              </a:lnSpc>
            </a:pPr>
            <a:r>
              <a:rPr lang="sk-SK" sz="1600">
                <a:latin typeface="Arial" charset="0"/>
              </a:rPr>
              <a:t>PEM - elektrolyzéra je systém, slúžiaci k elektrolýze vody. Skratka PEM (Proton Exchange Membrane či Polymer Electrolyte Membrane) v názve, označuje membránu prepúšťajúcu protóny, ktoré tvoria jadro tohto modelu.</a:t>
            </a:r>
          </a:p>
          <a:p>
            <a:pPr>
              <a:lnSpc>
                <a:spcPct val="80000"/>
              </a:lnSpc>
              <a:buFont typeface="Wingdings" pitchFamily="2" charset="2"/>
              <a:buNone/>
            </a:pPr>
            <a:endParaRPr lang="sk-SK" sz="1600">
              <a:latin typeface="Arial" charset="0"/>
            </a:endParaRPr>
          </a:p>
          <a:p>
            <a:pPr>
              <a:lnSpc>
                <a:spcPct val="80000"/>
              </a:lnSpc>
            </a:pPr>
            <a:r>
              <a:rPr lang="sk-SK" sz="1600">
                <a:latin typeface="Arial" charset="0"/>
              </a:rPr>
              <a:t> Elektrolyzér sa skladá z pozitívnych a negatívnych elektród, oddelených membránou (PEM), elektrolytom je voda. Jednotlivé typy elektrolyzérov sú rozdielne podľa druhu a usporiadania elektród a elektrolytu. Jadro tvorí už spomínaná tenká polopriepustnú membrána, ktorá je na oboch stranách pokrytá vrstvou katalyzátora. Tieto dve strany tvoria katódu a anódu článku.</a:t>
            </a:r>
          </a:p>
          <a:p>
            <a:pPr>
              <a:lnSpc>
                <a:spcPct val="80000"/>
              </a:lnSpc>
              <a:buFont typeface="Wingdings" pitchFamily="2" charset="2"/>
              <a:buNone/>
            </a:pPr>
            <a:endParaRPr lang="sk-SK" sz="1600">
              <a:latin typeface="Arial" charset="0"/>
            </a:endParaRPr>
          </a:p>
          <a:p>
            <a:pPr>
              <a:lnSpc>
                <a:spcPct val="80000"/>
              </a:lnSpc>
            </a:pPr>
            <a:r>
              <a:rPr lang="sk-SK" sz="1600">
                <a:latin typeface="Arial" charset="0"/>
              </a:rPr>
              <a:t> Po pripojení jednosmerného napätia, ktoré môžeme získať napríklad prostredníctvom solárnych článkov, dochádza k rozkladu vody na vodík a kyslík (cca pri napätí 1,23 V). Účinnosť tohto modelu je asi 85%. </a:t>
            </a:r>
          </a:p>
          <a:p>
            <a:pPr>
              <a:lnSpc>
                <a:spcPct val="80000"/>
              </a:lnSpc>
              <a:buFont typeface="Wingdings" pitchFamily="2" charset="2"/>
              <a:buNone/>
            </a:pPr>
            <a:endParaRPr lang="sk-SK" sz="1600">
              <a:latin typeface="Arial" charset="0"/>
            </a:endParaRPr>
          </a:p>
          <a:p>
            <a:pPr>
              <a:lnSpc>
                <a:spcPct val="80000"/>
              </a:lnSpc>
            </a:pPr>
            <a:r>
              <a:rPr lang="sk-SK" sz="1600">
                <a:latin typeface="Arial" charset="0"/>
              </a:rPr>
              <a:t>Po priložení jednosmerného napätia sa začnú uvoľňovať na anóde molekuly kyslíka; katión vodíka a elektróny. Vodíkové ióny H + putujú membránou a tvoria na katóde spolu s elektrónmi, "tečúce" elektrickým obvodom, atómy vodíka, molekuly vodíka - plynný vodík.</a:t>
            </a:r>
            <a:endParaRPr lang="cs-CZ" sz="1600">
              <a:latin typeface="Arial" charset="0"/>
            </a:endParaRPr>
          </a:p>
        </p:txBody>
      </p:sp>
    </p:spTree>
  </p:cSld>
  <p:clrMapOvr>
    <a:masterClrMapping/>
  </p:clrMapOvr>
  <p:transition advClick="0" advTm="7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Rot="1" noChangeArrowheads="1"/>
          </p:cNvSpPr>
          <p:nvPr>
            <p:ph type="title"/>
          </p:nvPr>
        </p:nvSpPr>
        <p:spPr/>
        <p:txBody>
          <a:bodyPr/>
          <a:lstStyle/>
          <a:p>
            <a:endParaRPr lang="sk-SK"/>
          </a:p>
        </p:txBody>
      </p:sp>
      <p:sp>
        <p:nvSpPr>
          <p:cNvPr id="27654" name="Rectangle 6"/>
          <p:cNvSpPr>
            <a:spLocks noGrp="1" noChangeArrowheads="1"/>
          </p:cNvSpPr>
          <p:nvPr>
            <p:ph type="body" sz="half" idx="2"/>
          </p:nvPr>
        </p:nvSpPr>
        <p:spPr/>
        <p:txBody>
          <a:bodyPr/>
          <a:lstStyle/>
          <a:p>
            <a:endParaRPr lang="sk-SK" sz="2400"/>
          </a:p>
          <a:p>
            <a:r>
              <a:rPr lang="sk-SK" sz="2400" b="1">
                <a:latin typeface="Arial" charset="0"/>
              </a:rPr>
              <a:t>Anodická reakcie:</a:t>
            </a:r>
            <a:r>
              <a:rPr lang="sk-SK" sz="2400">
                <a:latin typeface="Arial" charset="0"/>
              </a:rPr>
              <a:t> (oxidácia) </a:t>
            </a:r>
            <a:r>
              <a:rPr lang="sk-SK" sz="2400" b="1">
                <a:latin typeface="Arial" charset="0"/>
              </a:rPr>
              <a:t>2H 2 O</a:t>
            </a:r>
            <a:r>
              <a:rPr lang="sk-SK" sz="2400">
                <a:latin typeface="Arial" charset="0"/>
              </a:rPr>
              <a:t> </a:t>
            </a:r>
            <a:r>
              <a:rPr lang="sk-SK" sz="2400" b="1">
                <a:latin typeface="Arial" charset="0"/>
              </a:rPr>
              <a:t>=</a:t>
            </a:r>
            <a:r>
              <a:rPr lang="sk-SK" sz="2400">
                <a:latin typeface="Arial" charset="0"/>
              </a:rPr>
              <a:t> </a:t>
            </a:r>
            <a:r>
              <a:rPr lang="sk-SK" sz="2400" b="1">
                <a:latin typeface="Arial" charset="0"/>
              </a:rPr>
              <a:t>4H + + 4e - + O 2</a:t>
            </a:r>
            <a:r>
              <a:rPr lang="sk-SK" sz="2400">
                <a:latin typeface="Arial" charset="0"/>
              </a:rPr>
              <a:t> </a:t>
            </a:r>
            <a:r>
              <a:rPr lang="sk-SK" sz="2400" b="1">
                <a:latin typeface="Arial" charset="0"/>
              </a:rPr>
              <a:t>4H + + 4e - + O 2</a:t>
            </a:r>
            <a:r>
              <a:rPr lang="sk-SK" sz="2400">
                <a:latin typeface="Arial" charset="0"/>
              </a:rPr>
              <a:t> </a:t>
            </a:r>
          </a:p>
          <a:p>
            <a:pPr>
              <a:buFont typeface="Wingdings" pitchFamily="2" charset="2"/>
              <a:buNone/>
            </a:pPr>
            <a:endParaRPr lang="sk-SK" sz="2400" b="1">
              <a:latin typeface="Arial" charset="0"/>
            </a:endParaRPr>
          </a:p>
          <a:p>
            <a:r>
              <a:rPr lang="sk-SK" sz="2400" b="1">
                <a:latin typeface="Arial" charset="0"/>
              </a:rPr>
              <a:t>Katodická reakcie:</a:t>
            </a:r>
            <a:r>
              <a:rPr lang="sk-SK" sz="2400">
                <a:latin typeface="Arial" charset="0"/>
              </a:rPr>
              <a:t>  (redukcia) </a:t>
            </a:r>
            <a:r>
              <a:rPr lang="sk-SK" sz="2400" b="1">
                <a:latin typeface="Arial" charset="0"/>
              </a:rPr>
              <a:t>4H + + 4e -</a:t>
            </a:r>
            <a:r>
              <a:rPr lang="sk-SK" sz="2400">
                <a:latin typeface="Arial" charset="0"/>
              </a:rPr>
              <a:t> </a:t>
            </a:r>
            <a:r>
              <a:rPr lang="sk-SK" sz="2400" b="1">
                <a:latin typeface="Arial" charset="0"/>
              </a:rPr>
              <a:t>=</a:t>
            </a:r>
            <a:r>
              <a:rPr lang="sk-SK" sz="2400">
                <a:latin typeface="Arial" charset="0"/>
              </a:rPr>
              <a:t> </a:t>
            </a:r>
            <a:r>
              <a:rPr lang="sk-SK" sz="2400" b="1">
                <a:latin typeface="Arial" charset="0"/>
              </a:rPr>
              <a:t>2H 2</a:t>
            </a:r>
            <a:r>
              <a:rPr lang="sk-SK" sz="2400">
                <a:latin typeface="Arial" charset="0"/>
              </a:rPr>
              <a:t> </a:t>
            </a:r>
            <a:r>
              <a:rPr lang="sk-SK" sz="2400" b="1">
                <a:latin typeface="Arial" charset="0"/>
              </a:rPr>
              <a:t>2H 2</a:t>
            </a:r>
            <a:r>
              <a:rPr lang="sk-SK" sz="2400"/>
              <a:t> </a:t>
            </a:r>
            <a:endParaRPr lang="cs-CZ" sz="2400"/>
          </a:p>
        </p:txBody>
      </p:sp>
      <p:pic>
        <p:nvPicPr>
          <p:cNvPr id="27655" name="Obrázok 1"/>
          <p:cNvPicPr>
            <a:picLocks noGrp="1" noChangeAspect="1" noChangeArrowheads="1"/>
          </p:cNvPicPr>
          <p:nvPr>
            <p:ph sz="half" idx="1"/>
          </p:nvPr>
        </p:nvPicPr>
        <p:blipFill>
          <a:blip r:embed="rId2"/>
          <a:srcRect/>
          <a:stretch>
            <a:fillRect/>
          </a:stretch>
        </p:blipFill>
        <p:spPr>
          <a:xfrm>
            <a:off x="1331913" y="188913"/>
            <a:ext cx="5976937" cy="4103687"/>
          </a:xfrm>
          <a:noFill/>
          <a:ln/>
        </p:spPr>
      </p:pic>
    </p:spTree>
  </p:cSld>
  <p:clrMapOvr>
    <a:masterClrMapping/>
  </p:clrMapOvr>
  <p:transition advClick="0" advTm="7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normAutofit fontScale="90000"/>
          </a:bodyPr>
          <a:lstStyle/>
          <a:p>
            <a:r>
              <a:rPr lang="sk-SK" sz="3200" u="sng">
                <a:latin typeface="Arial" charset="0"/>
              </a:rPr>
              <a:t>VODÍK AKO ZDROJ ENERGIE BUDÚCNOSTI</a:t>
            </a:r>
            <a:r>
              <a:rPr lang="cs-CZ" sz="4000"/>
              <a:t> </a:t>
            </a:r>
          </a:p>
        </p:txBody>
      </p:sp>
      <p:sp>
        <p:nvSpPr>
          <p:cNvPr id="29699" name="Rectangle 3"/>
          <p:cNvSpPr>
            <a:spLocks noGrp="1" noChangeArrowheads="1"/>
          </p:cNvSpPr>
          <p:nvPr>
            <p:ph type="body" idx="1"/>
          </p:nvPr>
        </p:nvSpPr>
        <p:spPr>
          <a:xfrm>
            <a:off x="457200" y="1600200"/>
            <a:ext cx="8229600" cy="4997450"/>
          </a:xfrm>
        </p:spPr>
        <p:txBody>
          <a:bodyPr/>
          <a:lstStyle/>
          <a:p>
            <a:pPr>
              <a:lnSpc>
                <a:spcPct val="80000"/>
              </a:lnSpc>
            </a:pPr>
            <a:r>
              <a:rPr lang="sk-SK" sz="1600" b="1">
                <a:latin typeface="Arial" charset="0"/>
              </a:rPr>
              <a:t>-</a:t>
            </a:r>
            <a:r>
              <a:rPr lang="sk-SK" sz="1600">
                <a:latin typeface="Arial" charset="0"/>
              </a:rPr>
              <a:t>vodík znižuje emisie skleníkových plynov až o 20%, zmierňuje klimatické zmeny</a:t>
            </a:r>
          </a:p>
          <a:p>
            <a:pPr>
              <a:lnSpc>
                <a:spcPct val="80000"/>
              </a:lnSpc>
              <a:buFont typeface="Wingdings" pitchFamily="2" charset="2"/>
              <a:buNone/>
            </a:pPr>
            <a:endParaRPr lang="sk-SK" sz="1600">
              <a:latin typeface="Arial" charset="0"/>
            </a:endParaRPr>
          </a:p>
          <a:p>
            <a:pPr>
              <a:lnSpc>
                <a:spcPct val="80000"/>
              </a:lnSpc>
            </a:pPr>
            <a:r>
              <a:rPr lang="sk-SK" sz="1600">
                <a:latin typeface="Arial" charset="0"/>
              </a:rPr>
              <a:t>-vodík je rozšírený hlavne v podobe najznámejšej molekuly- vody, jeho získavanie je podmienené chemickým rozkladom nazývaným elektrolýza vody</a:t>
            </a:r>
          </a:p>
          <a:p>
            <a:pPr>
              <a:lnSpc>
                <a:spcPct val="80000"/>
              </a:lnSpc>
              <a:buFont typeface="Wingdings" pitchFamily="2" charset="2"/>
              <a:buNone/>
            </a:pPr>
            <a:endParaRPr lang="sk-SK" sz="1600">
              <a:latin typeface="Arial" charset="0"/>
            </a:endParaRPr>
          </a:p>
          <a:p>
            <a:pPr>
              <a:lnSpc>
                <a:spcPct val="80000"/>
              </a:lnSpc>
            </a:pPr>
            <a:r>
              <a:rPr lang="sk-SK" sz="1600">
                <a:latin typeface="Arial" charset="0"/>
              </a:rPr>
              <a:t>-doteraz využívanou formou získavania vodíka je hlavne parná reformácia zemného plynu. Pri tomto spôsobe sa stráca hlavná výhoda využívania daného paliva, ktorá predstavuje ekologicky čisté palivo, vzhľadom na produkciu veľkého množstva CO2 pri daných procesoch.</a:t>
            </a:r>
          </a:p>
          <a:p>
            <a:pPr>
              <a:lnSpc>
                <a:spcPct val="80000"/>
              </a:lnSpc>
            </a:pPr>
            <a:endParaRPr lang="sk-SK" sz="1600">
              <a:latin typeface="Arial" charset="0"/>
            </a:endParaRPr>
          </a:p>
          <a:p>
            <a:pPr>
              <a:lnSpc>
                <a:spcPct val="80000"/>
              </a:lnSpc>
            </a:pPr>
            <a:endParaRPr lang="sk-SK" sz="1600">
              <a:latin typeface="Arial" charset="0"/>
            </a:endParaRPr>
          </a:p>
          <a:p>
            <a:pPr>
              <a:lnSpc>
                <a:spcPct val="80000"/>
              </a:lnSpc>
            </a:pPr>
            <a:r>
              <a:rPr lang="sk-SK" sz="1600">
                <a:latin typeface="Arial" charset="0"/>
              </a:rPr>
              <a:t>-vodíka ako paliva sú tiež vysoké náklady na jeho výrobu a veľká hmotnosť palivovej nádrže, ktorá je potrebná na zabezpečenie dostatočne dlhého dojazdu vozidla.</a:t>
            </a:r>
          </a:p>
          <a:p>
            <a:pPr>
              <a:lnSpc>
                <a:spcPct val="80000"/>
              </a:lnSpc>
              <a:buFont typeface="Wingdings" pitchFamily="2" charset="2"/>
              <a:buNone/>
            </a:pPr>
            <a:endParaRPr lang="sk-SK" sz="1600">
              <a:latin typeface="Arial" charset="0"/>
            </a:endParaRPr>
          </a:p>
          <a:p>
            <a:pPr>
              <a:lnSpc>
                <a:spcPct val="80000"/>
              </a:lnSpc>
            </a:pPr>
            <a:r>
              <a:rPr lang="sk-SK" sz="1600">
                <a:latin typeface="Arial" charset="0"/>
              </a:rPr>
              <a:t>-pre skladovanie vodíka sa v súčasnosti využíva viacero spôsobov. Vo vozidlách sa osvedčilo hlavne chemické viazanie vodíka na kov (metal-hydridové batérie),  vysokotlakové a kvapalné skladovanie. Každá s týchto možností však v sebe ukrýva isté problémy. Tak napr. metal - hydrid má vysokú hmotnosť, kvapalný vodík si vyžaduje udržovanie veľmi nízkych teplôt v palivovej nádrži a tlakové skladovanie je komplikované z hľadiska technického prevedenia a bezpečnosti. V posledných rokoch sa najbežnejším stalo kvapalné skladovanie.</a:t>
            </a:r>
          </a:p>
          <a:p>
            <a:pPr>
              <a:lnSpc>
                <a:spcPct val="80000"/>
              </a:lnSpc>
              <a:buFont typeface="Wingdings" pitchFamily="2" charset="2"/>
              <a:buNone/>
            </a:pPr>
            <a:endParaRPr lang="cs-CZ" sz="1600">
              <a:latin typeface="Arial" charset="0"/>
            </a:endParaRPr>
          </a:p>
        </p:txBody>
      </p:sp>
    </p:spTree>
  </p:cSld>
  <p:clrMapOvr>
    <a:masterClrMapping/>
  </p:clrMapOvr>
  <p:transition advClick="0" advTm="7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r>
              <a:rPr lang="sk-SK" sz="3200">
                <a:latin typeface="Arial" charset="0"/>
              </a:rPr>
              <a:t>Faraday - skromný génius</a:t>
            </a:r>
            <a:r>
              <a:rPr lang="cs-CZ"/>
              <a:t> </a:t>
            </a:r>
          </a:p>
        </p:txBody>
      </p:sp>
      <p:sp>
        <p:nvSpPr>
          <p:cNvPr id="30723" name="Rectangle 3"/>
          <p:cNvSpPr>
            <a:spLocks noGrp="1" noChangeArrowheads="1"/>
          </p:cNvSpPr>
          <p:nvPr>
            <p:ph type="body" idx="1"/>
          </p:nvPr>
        </p:nvSpPr>
        <p:spPr/>
        <p:txBody>
          <a:bodyPr/>
          <a:lstStyle/>
          <a:p>
            <a:r>
              <a:rPr lang="sk-SK" sz="2800"/>
              <a:t>-</a:t>
            </a:r>
            <a:r>
              <a:rPr lang="sk-SK" sz="2000">
                <a:latin typeface="Arial" charset="0"/>
              </a:rPr>
              <a:t>Michael Faraday (1791 - 1867) sa narodil 22. septembra 1791 v Newingtone neďaleko Londýna v chudobnej rodine kováča</a:t>
            </a:r>
          </a:p>
          <a:p>
            <a:r>
              <a:rPr lang="sk-SK" sz="2000">
                <a:latin typeface="Arial" charset="0"/>
              </a:rPr>
              <a:t>-1815 začal pomáhať Davymu pri chemických pokusoch a samostatne riešil menšie úlohy</a:t>
            </a:r>
          </a:p>
          <a:p>
            <a:r>
              <a:rPr lang="sk-SK" sz="2000">
                <a:latin typeface="Arial" charset="0"/>
              </a:rPr>
              <a:t>-dosiahol cenné výsledky: získal 2 nové zlúčeniny chlóru s uhlíkom</a:t>
            </a:r>
          </a:p>
          <a:p>
            <a:r>
              <a:rPr lang="sk-SK" sz="2000">
                <a:latin typeface="Arial" charset="0"/>
              </a:rPr>
              <a:t>-1824 člen Kráľovskej spoločnosti, o rok neskôr objavil benzén +  sa stal riaditeľom laboratória Kráľovského ústavu </a:t>
            </a:r>
          </a:p>
          <a:p>
            <a:r>
              <a:rPr lang="sk-SK" sz="2000">
                <a:latin typeface="Arial" charset="0"/>
              </a:rPr>
              <a:t>-neskôr profesor chémie a po smrti Davyho jeho nástupcom</a:t>
            </a:r>
            <a:endParaRPr lang="sk-SK" sz="2000" b="1">
              <a:latin typeface="Arial" charset="0"/>
            </a:endParaRPr>
          </a:p>
          <a:p>
            <a:r>
              <a:rPr lang="sk-SK" sz="2000" b="1">
                <a:latin typeface="Arial" charset="0"/>
              </a:rPr>
              <a:t>-</a:t>
            </a:r>
            <a:r>
              <a:rPr lang="sk-SK" sz="2000">
                <a:latin typeface="Arial" charset="0"/>
              </a:rPr>
              <a:t>jediný romantik fyziky</a:t>
            </a:r>
            <a:endParaRPr lang="cs-CZ" sz="2000">
              <a:latin typeface="Arial" charset="0"/>
            </a:endParaRPr>
          </a:p>
        </p:txBody>
      </p:sp>
      <p:pic>
        <p:nvPicPr>
          <p:cNvPr id="30724" name="Obrázok 4"/>
          <p:cNvPicPr>
            <a:picLocks noChangeAspect="1" noChangeArrowheads="1"/>
          </p:cNvPicPr>
          <p:nvPr/>
        </p:nvPicPr>
        <p:blipFill>
          <a:blip r:embed="rId2" cstate="print"/>
          <a:srcRect/>
          <a:stretch>
            <a:fillRect/>
          </a:stretch>
        </p:blipFill>
        <p:spPr bwMode="auto">
          <a:xfrm rot="1273910">
            <a:off x="6804025" y="4724400"/>
            <a:ext cx="1765300" cy="1811338"/>
          </a:xfrm>
          <a:prstGeom prst="rect">
            <a:avLst/>
          </a:prstGeom>
          <a:noFill/>
        </p:spPr>
      </p:pic>
      <p:pic>
        <p:nvPicPr>
          <p:cNvPr id="30725" name="Obrázok 19"/>
          <p:cNvPicPr>
            <a:picLocks noChangeAspect="1" noChangeArrowheads="1"/>
          </p:cNvPicPr>
          <p:nvPr/>
        </p:nvPicPr>
        <p:blipFill>
          <a:blip r:embed="rId3"/>
          <a:srcRect/>
          <a:stretch>
            <a:fillRect/>
          </a:stretch>
        </p:blipFill>
        <p:spPr bwMode="auto">
          <a:xfrm>
            <a:off x="6357950" y="0"/>
            <a:ext cx="1368425" cy="1584325"/>
          </a:xfrm>
          <a:prstGeom prst="rect">
            <a:avLst/>
          </a:prstGeom>
          <a:noFill/>
        </p:spPr>
      </p:pic>
    </p:spTree>
  </p:cSld>
  <p:clrMapOvr>
    <a:masterClrMapping/>
  </p:clrMapOvr>
  <p:transition advClick="0" advTm="7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sk-SK" sz="3200" i="1">
                <a:latin typeface="Arial" charset="0"/>
              </a:rPr>
              <a:t>ZÁVER A NÁZOR PÁNA ŠIKOVNÉHO</a:t>
            </a:r>
            <a:endParaRPr lang="cs-CZ" sz="3200" i="1">
              <a:latin typeface="Arial" charset="0"/>
            </a:endParaRPr>
          </a:p>
        </p:txBody>
      </p:sp>
      <p:sp>
        <p:nvSpPr>
          <p:cNvPr id="31747" name="Rectangle 3"/>
          <p:cNvSpPr>
            <a:spLocks noGrp="1" noChangeArrowheads="1"/>
          </p:cNvSpPr>
          <p:nvPr>
            <p:ph type="body" idx="1"/>
          </p:nvPr>
        </p:nvSpPr>
        <p:spPr>
          <a:xfrm>
            <a:off x="457200" y="1600200"/>
            <a:ext cx="8229600" cy="4852988"/>
          </a:xfrm>
        </p:spPr>
        <p:txBody>
          <a:bodyPr/>
          <a:lstStyle/>
          <a:p>
            <a:pPr>
              <a:lnSpc>
                <a:spcPct val="80000"/>
              </a:lnSpc>
            </a:pPr>
            <a:r>
              <a:rPr lang="sk-SK" sz="1800" i="1">
                <a:latin typeface="Arial" charset="0"/>
              </a:rPr>
              <a:t>Keď si to tak všetko vezmem do úvahy a plány o vodíkových autobusoch budú reálne tak si položím len jednu otázku: ,,Stane sa tento novy typ autobusu našou budúcnosťou(spásou) alebo hrozbou?“</a:t>
            </a:r>
          </a:p>
          <a:p>
            <a:pPr>
              <a:lnSpc>
                <a:spcPct val="80000"/>
              </a:lnSpc>
              <a:buFont typeface="Wingdings" pitchFamily="2" charset="2"/>
              <a:buNone/>
            </a:pPr>
            <a:endParaRPr lang="sk-SK" sz="1800" i="1">
              <a:latin typeface="Arial" charset="0"/>
            </a:endParaRPr>
          </a:p>
          <a:p>
            <a:pPr>
              <a:lnSpc>
                <a:spcPct val="80000"/>
              </a:lnSpc>
            </a:pPr>
            <a:r>
              <a:rPr lang="sk-SK" sz="1800" i="1">
                <a:latin typeface="Arial" charset="0"/>
              </a:rPr>
              <a:t>V mojej práci som vám priniesol výhody aj takzvane nevýhody výmeny nafty za vodík.</a:t>
            </a:r>
          </a:p>
          <a:p>
            <a:pPr>
              <a:lnSpc>
                <a:spcPct val="80000"/>
              </a:lnSpc>
              <a:buFont typeface="Wingdings" pitchFamily="2" charset="2"/>
              <a:buNone/>
            </a:pPr>
            <a:endParaRPr lang="sk-SK" sz="1800" i="1">
              <a:latin typeface="Arial" charset="0"/>
            </a:endParaRPr>
          </a:p>
          <a:p>
            <a:pPr>
              <a:lnSpc>
                <a:spcPct val="80000"/>
              </a:lnSpc>
            </a:pPr>
            <a:r>
              <a:rPr lang="sk-SK" sz="1800" i="1">
                <a:latin typeface="Arial" charset="0"/>
              </a:rPr>
              <a:t>Tieto autobusy na vodíkový pohon sú síce finančne náročné, ale zdravie má vždy ostať na prvom mieste. Vodíkový autobus nielenže jazdi potichu a plynulo no jeho najväčšou výhodou je, že počas jazdy nevylučuje žiadne škodlivé látky a znižuje podiel oxidu uhoľnatého  v ovzduší. Vodíkový autobus  využíva 40% až 60% energie. A preto sa možno domnievať, že zavedením vodíka do dopravy spotreba energie pravdepodobne vzrastie do tej miery, že nebude možné vykryť jej výrobu z obnoviteľných zdrojov. A tak produkciu budú musieť zabezpečiť neekologické tepelné a jadrové elektrárne</a:t>
            </a:r>
            <a:r>
              <a:rPr lang="sk-SK" sz="1800" b="1" i="1">
                <a:latin typeface="Arial" charset="0"/>
              </a:rPr>
              <a:t>.                          </a:t>
            </a:r>
          </a:p>
          <a:p>
            <a:pPr>
              <a:lnSpc>
                <a:spcPct val="80000"/>
              </a:lnSpc>
              <a:buFont typeface="Wingdings" pitchFamily="2" charset="2"/>
              <a:buNone/>
            </a:pPr>
            <a:endParaRPr lang="sk-SK" sz="1800" b="1" i="1">
              <a:latin typeface="Arial" charset="0"/>
            </a:endParaRPr>
          </a:p>
          <a:p>
            <a:pPr>
              <a:lnSpc>
                <a:spcPct val="80000"/>
              </a:lnSpc>
              <a:buFont typeface="Wingdings" pitchFamily="2" charset="2"/>
              <a:buNone/>
            </a:pPr>
            <a:endParaRPr lang="sk-SK" sz="1800" b="1" i="1">
              <a:latin typeface="Arial" charset="0"/>
            </a:endParaRPr>
          </a:p>
          <a:p>
            <a:pPr>
              <a:lnSpc>
                <a:spcPct val="80000"/>
              </a:lnSpc>
              <a:buFont typeface="Wingdings" pitchFamily="2" charset="2"/>
              <a:buNone/>
            </a:pPr>
            <a:r>
              <a:rPr lang="sk-SK" sz="1800" b="1" i="1">
                <a:latin typeface="Arial" charset="0"/>
              </a:rPr>
              <a:t>                                                    Teraz ostáva už iba na nás čo si vyberieme!</a:t>
            </a:r>
            <a:endParaRPr lang="cs-CZ" sz="1800" b="1" i="1">
              <a:latin typeface="Arial" charset="0"/>
            </a:endParaRPr>
          </a:p>
        </p:txBody>
      </p:sp>
    </p:spTree>
  </p:cSld>
  <p:clrMapOvr>
    <a:masterClrMapping/>
  </p:clrMapOvr>
  <p:transition advClick="0" advTm="7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Wasserstoff_Gelenkbus.jpg"/>
          <p:cNvPicPr>
            <a:picLocks noChangeAspect="1"/>
          </p:cNvPicPr>
          <p:nvPr/>
        </p:nvPicPr>
        <p:blipFill>
          <a:blip r:embed="rId2">
            <a:lum bright="20000"/>
          </a:blip>
          <a:stretch>
            <a:fillRect/>
          </a:stretch>
        </p:blipFill>
        <p:spPr>
          <a:xfrm>
            <a:off x="2271397" y="4357694"/>
            <a:ext cx="6872603" cy="2081221"/>
          </a:xfrm>
          <a:prstGeom prst="rect">
            <a:avLst/>
          </a:prstGeom>
          <a:ln>
            <a:noFill/>
          </a:ln>
          <a:effectLst>
            <a:softEdge rad="112500"/>
          </a:effectLst>
        </p:spPr>
      </p:pic>
      <p:sp>
        <p:nvSpPr>
          <p:cNvPr id="2" name="Zástupný symbol obsahu 1"/>
          <p:cNvSpPr>
            <a:spLocks noGrp="1"/>
          </p:cNvSpPr>
          <p:nvPr>
            <p:ph idx="1"/>
          </p:nvPr>
        </p:nvSpPr>
        <p:spPr/>
        <p:txBody>
          <a:bodyPr>
            <a:normAutofit fontScale="92500" lnSpcReduction="10000"/>
          </a:bodyPr>
          <a:lstStyle/>
          <a:p>
            <a:pPr>
              <a:buNone/>
            </a:pPr>
            <a:r>
              <a:rPr lang="sk-SK" b="1" dirty="0" smtClean="0"/>
              <a:t>Vodíkový projekt na letisku v Mníchove:</a:t>
            </a:r>
          </a:p>
          <a:p>
            <a:r>
              <a:rPr lang="sk-SK" dirty="0" smtClean="0"/>
              <a:t>od 1996-vodíkom poháňaný mestský linkový autobus MAN (v testovacej premávke) – </a:t>
            </a:r>
            <a:r>
              <a:rPr lang="sk-SK" b="1" dirty="0" smtClean="0"/>
              <a:t>celosvetovo prvý svojho druhu</a:t>
            </a:r>
          </a:p>
          <a:p>
            <a:r>
              <a:rPr lang="sk-SK" dirty="0" smtClean="0"/>
              <a:t>ďalší demonštratívny zámer "vodíkového projektu letiska Mníchov" odštartoval v máji 1999 s celkom novými dvoma kĺbovými autobusmi</a:t>
            </a:r>
          </a:p>
          <a:p>
            <a:r>
              <a:rPr lang="sk-SK" dirty="0" smtClean="0"/>
              <a:t>vodíkom poháňaný spaľovací motor veľmi výrazne ukazuje, že ochrana životného prostredia je pre MAN už oddávna silnou motiváciou, keď ide o to, presadiť nové technológie do sériovej podoby</a:t>
            </a:r>
            <a:endParaRPr lang="cs-CZ" dirty="0"/>
          </a:p>
        </p:txBody>
      </p:sp>
      <p:sp>
        <p:nvSpPr>
          <p:cNvPr id="3" name="Nadpis 2"/>
          <p:cNvSpPr>
            <a:spLocks noGrp="1"/>
          </p:cNvSpPr>
          <p:nvPr>
            <p:ph type="title"/>
          </p:nvPr>
        </p:nvSpPr>
        <p:spPr/>
        <p:txBody>
          <a:bodyPr/>
          <a:lstStyle/>
          <a:p>
            <a:r>
              <a:rPr lang="sk-SK" dirty="0" smtClean="0"/>
              <a:t>Autobus poháňaný vodíkom</a:t>
            </a:r>
            <a:endParaRPr lang="cs-CZ" dirty="0"/>
          </a:p>
        </p:txBody>
      </p:sp>
      <p:sp>
        <p:nvSpPr>
          <p:cNvPr id="5" name="Zástupný symbol päty 4"/>
          <p:cNvSpPr>
            <a:spLocks noGrp="1"/>
          </p:cNvSpPr>
          <p:nvPr>
            <p:ph type="ftr" sz="quarter" idx="11"/>
          </p:nvPr>
        </p:nvSpPr>
        <p:spPr/>
        <p:txBody>
          <a:bodyPr/>
          <a:lstStyle/>
          <a:p>
            <a:r>
              <a:rPr lang="cs-CZ" dirty="0" smtClean="0"/>
              <a:t>Výskumný tím pani Ružovej</a:t>
            </a:r>
            <a:endParaRPr lang="cs-CZ" dirty="0"/>
          </a:p>
        </p:txBody>
      </p:sp>
      <p:sp>
        <p:nvSpPr>
          <p:cNvPr id="6" name="Zástupný symbol dátumu 5"/>
          <p:cNvSpPr>
            <a:spLocks noGrp="1"/>
          </p:cNvSpPr>
          <p:nvPr>
            <p:ph type="dt" sz="half" idx="10"/>
          </p:nvPr>
        </p:nvSpPr>
        <p:spPr/>
        <p:txBody>
          <a:bodyPr/>
          <a:lstStyle/>
          <a:p>
            <a:fld id="{1B4CECD9-2281-45AE-A395-331965E33E6D}" type="datetime1">
              <a:rPr lang="cs-CZ" smtClean="0"/>
              <a:pPr/>
              <a:t>25.6.2009</a:t>
            </a:fld>
            <a:endParaRPr lang="cs-CZ" dirty="0"/>
          </a:p>
        </p:txBody>
      </p:sp>
      <p:sp>
        <p:nvSpPr>
          <p:cNvPr id="8" name="Zástupný symbol čísla snímky 7"/>
          <p:cNvSpPr>
            <a:spLocks noGrp="1"/>
          </p:cNvSpPr>
          <p:nvPr>
            <p:ph type="sldNum" sz="quarter" idx="12"/>
          </p:nvPr>
        </p:nvSpPr>
        <p:spPr/>
        <p:txBody>
          <a:bodyPr/>
          <a:lstStyle/>
          <a:p>
            <a:fld id="{9ACA0913-D9CC-4DFB-B8F6-2F1074805894}" type="slidenum">
              <a:rPr lang="cs-CZ" smtClean="0"/>
              <a:pPr/>
              <a:t>7</a:t>
            </a:fld>
            <a:endParaRPr lang="cs-CZ" dirty="0"/>
          </a:p>
        </p:txBody>
      </p:sp>
    </p:spTree>
  </p:cSld>
  <p:clrMapOvr>
    <a:masterClrMapping/>
  </p:clrMapOvr>
  <p:transition advClick="0" advTm="7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r>
              <a:rPr lang="sk-SK">
                <a:latin typeface="Arial" charset="0"/>
              </a:rPr>
              <a:t>                     Pán Zodpovedný</a:t>
            </a:r>
            <a:endParaRPr lang="cs-CZ">
              <a:latin typeface="Arial" charset="0"/>
            </a:endParaRPr>
          </a:p>
        </p:txBody>
      </p:sp>
      <p:sp>
        <p:nvSpPr>
          <p:cNvPr id="32771" name="Rectangle 3"/>
          <p:cNvSpPr>
            <a:spLocks noGrp="1" noChangeArrowheads="1"/>
          </p:cNvSpPr>
          <p:nvPr>
            <p:ph type="body" idx="1"/>
          </p:nvPr>
        </p:nvSpPr>
        <p:spPr>
          <a:xfrm>
            <a:off x="457200" y="2492375"/>
            <a:ext cx="8229600" cy="4105275"/>
          </a:xfrm>
        </p:spPr>
        <p:txBody>
          <a:bodyPr/>
          <a:lstStyle/>
          <a:p>
            <a:pPr>
              <a:lnSpc>
                <a:spcPct val="80000"/>
              </a:lnSpc>
              <a:buFont typeface="Wingdings" pitchFamily="2" charset="2"/>
              <a:buNone/>
            </a:pPr>
            <a:r>
              <a:rPr lang="sk-SK" sz="2800" b="1" i="1">
                <a:latin typeface="Arial" charset="0"/>
              </a:rPr>
              <a:t>   Vlastnosti vodíka:</a:t>
            </a:r>
          </a:p>
          <a:p>
            <a:pPr>
              <a:lnSpc>
                <a:spcPct val="80000"/>
              </a:lnSpc>
              <a:buFont typeface="Wingdings" pitchFamily="2" charset="2"/>
              <a:buNone/>
            </a:pPr>
            <a:r>
              <a:rPr lang="sk-SK" sz="2400">
                <a:latin typeface="Arial" charset="0"/>
              </a:rPr>
              <a:t>1. najľahší plyn, 14-krát ľahší ako vzduch</a:t>
            </a:r>
          </a:p>
          <a:p>
            <a:pPr>
              <a:lnSpc>
                <a:spcPct val="80000"/>
              </a:lnSpc>
              <a:buFont typeface="Wingdings" pitchFamily="2" charset="2"/>
              <a:buNone/>
            </a:pPr>
            <a:r>
              <a:rPr lang="sk-SK" sz="2400">
                <a:latin typeface="Arial" charset="0"/>
              </a:rPr>
              <a:t>2.vďaka veľkosti svojich molekúl bez ťažkostí preniká kovmi(železo, platina...)</a:t>
            </a:r>
          </a:p>
          <a:p>
            <a:pPr>
              <a:lnSpc>
                <a:spcPct val="80000"/>
              </a:lnSpc>
              <a:buFont typeface="Wingdings" pitchFamily="2" charset="2"/>
              <a:buNone/>
            </a:pPr>
            <a:r>
              <a:rPr lang="sk-SK" sz="2400">
                <a:latin typeface="Arial" charset="0"/>
              </a:rPr>
              <a:t>3.má vyššiu schopnosť vodivosti tepla ako vzduch(jeho ľahké molekuly sa pohybujú podstatne rýchlejšie)   </a:t>
            </a:r>
          </a:p>
          <a:p>
            <a:pPr>
              <a:lnSpc>
                <a:spcPct val="80000"/>
              </a:lnSpc>
              <a:buFont typeface="Wingdings" pitchFamily="2" charset="2"/>
              <a:buNone/>
            </a:pPr>
            <a:r>
              <a:rPr lang="sk-SK" sz="2400">
                <a:latin typeface="Arial" charset="0"/>
              </a:rPr>
              <a:t>4.v prírode sa nikdy nevyskytuje izolovane, len v zlúčeninách s inými prvkami </a:t>
            </a:r>
          </a:p>
          <a:p>
            <a:pPr>
              <a:lnSpc>
                <a:spcPct val="80000"/>
              </a:lnSpc>
              <a:buFont typeface="Wingdings" pitchFamily="2" charset="2"/>
              <a:buNone/>
            </a:pPr>
            <a:r>
              <a:rPr lang="sk-SK" sz="2400">
                <a:latin typeface="Arial" charset="0"/>
              </a:rPr>
              <a:t>5.je bez farby, zápachu a chuti</a:t>
            </a:r>
          </a:p>
          <a:p>
            <a:pPr>
              <a:lnSpc>
                <a:spcPct val="80000"/>
              </a:lnSpc>
              <a:buFont typeface="Wingdings" pitchFamily="2" charset="2"/>
              <a:buNone/>
            </a:pPr>
            <a:r>
              <a:rPr lang="sk-SK" sz="2400">
                <a:latin typeface="Arial" charset="0"/>
              </a:rPr>
              <a:t>6.horľavý</a:t>
            </a:r>
          </a:p>
          <a:p>
            <a:pPr>
              <a:lnSpc>
                <a:spcPct val="80000"/>
              </a:lnSpc>
              <a:buFont typeface="Wingdings" pitchFamily="2" charset="2"/>
              <a:buNone/>
            </a:pPr>
            <a:r>
              <a:rPr lang="sk-SK" sz="2400">
                <a:latin typeface="Arial" charset="0"/>
              </a:rPr>
              <a:t>7.rozpustnosť vo vode nepatrná, v alkohole lepšia</a:t>
            </a:r>
            <a:endParaRPr lang="cs-CZ" sz="2400">
              <a:latin typeface="Arial" charset="0"/>
            </a:endParaRPr>
          </a:p>
        </p:txBody>
      </p:sp>
      <p:pic>
        <p:nvPicPr>
          <p:cNvPr id="32772" name="Obrázok 10" descr="http://www.russellbeattie.com/blog/media/Homer-Simpson-3.jpg"/>
          <p:cNvPicPr>
            <a:picLocks noChangeAspect="1" noChangeArrowheads="1"/>
          </p:cNvPicPr>
          <p:nvPr/>
        </p:nvPicPr>
        <p:blipFill>
          <a:blip r:embed="rId2"/>
          <a:srcRect/>
          <a:stretch>
            <a:fillRect/>
          </a:stretch>
        </p:blipFill>
        <p:spPr bwMode="auto">
          <a:xfrm rot="-851252">
            <a:off x="395288" y="260350"/>
            <a:ext cx="2008187" cy="2084388"/>
          </a:xfrm>
          <a:prstGeom prst="rect">
            <a:avLst/>
          </a:prstGeom>
          <a:noFill/>
        </p:spPr>
      </p:pic>
    </p:spTree>
  </p:cSld>
  <p:clrMapOvr>
    <a:masterClrMapping/>
  </p:clrMapOvr>
  <p:transition advClick="0" advTm="7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457200" y="115888"/>
            <a:ext cx="8229600" cy="576262"/>
          </a:xfrm>
        </p:spPr>
        <p:txBody>
          <a:bodyPr>
            <a:normAutofit fontScale="90000"/>
          </a:bodyPr>
          <a:lstStyle/>
          <a:p>
            <a:r>
              <a:rPr lang="sk-SK" sz="4000"/>
              <a:t>Vodík</a:t>
            </a:r>
            <a:endParaRPr lang="cs-CZ" sz="4000"/>
          </a:p>
        </p:txBody>
      </p:sp>
      <p:sp>
        <p:nvSpPr>
          <p:cNvPr id="33795" name="Rectangle 3"/>
          <p:cNvSpPr>
            <a:spLocks noGrp="1" noChangeArrowheads="1"/>
          </p:cNvSpPr>
          <p:nvPr>
            <p:ph type="body" idx="1"/>
          </p:nvPr>
        </p:nvSpPr>
        <p:spPr>
          <a:xfrm>
            <a:off x="457200" y="836613"/>
            <a:ext cx="8229600" cy="5761037"/>
          </a:xfrm>
        </p:spPr>
        <p:txBody>
          <a:bodyPr/>
          <a:lstStyle/>
          <a:p>
            <a:pPr>
              <a:lnSpc>
                <a:spcPct val="80000"/>
              </a:lnSpc>
            </a:pPr>
            <a:r>
              <a:rPr lang="sk-SK" sz="1800" b="1">
                <a:latin typeface="Arial" charset="0"/>
              </a:rPr>
              <a:t>Izotopy vodíka:</a:t>
            </a:r>
            <a:r>
              <a:rPr lang="sk-SK" sz="1800">
                <a:latin typeface="Arial" charset="0"/>
              </a:rPr>
              <a:t>   1. </a:t>
            </a:r>
            <a:r>
              <a:rPr lang="sk-SK" sz="1800" b="1">
                <a:latin typeface="Arial" charset="0"/>
              </a:rPr>
              <a:t>Prócium</a:t>
            </a:r>
            <a:r>
              <a:rPr lang="sk-SK" sz="1800">
                <a:latin typeface="Arial" charset="0"/>
              </a:rPr>
              <a:t> (tzv. ľahký vodík)=štruktúra atómu je </a:t>
            </a:r>
          </a:p>
          <a:p>
            <a:pPr>
              <a:lnSpc>
                <a:spcPct val="80000"/>
              </a:lnSpc>
              <a:buFont typeface="Wingdings" pitchFamily="2" charset="2"/>
              <a:buNone/>
            </a:pPr>
            <a:r>
              <a:rPr lang="sk-SK" sz="1800">
                <a:latin typeface="Arial" charset="0"/>
              </a:rPr>
              <a:t>                                      1 protón, 1 elektrón, 0 neutrónov </a:t>
            </a:r>
          </a:p>
          <a:p>
            <a:pPr>
              <a:lnSpc>
                <a:spcPct val="80000"/>
              </a:lnSpc>
              <a:buFont typeface="Wingdings" pitchFamily="2" charset="2"/>
              <a:buNone/>
            </a:pPr>
            <a:r>
              <a:rPr lang="sk-SK" sz="1800">
                <a:latin typeface="Arial" charset="0"/>
              </a:rPr>
              <a:t>                                   2. </a:t>
            </a:r>
            <a:r>
              <a:rPr lang="sk-SK" sz="1800" b="1">
                <a:latin typeface="Arial" charset="0"/>
              </a:rPr>
              <a:t>Deutérium</a:t>
            </a:r>
            <a:r>
              <a:rPr lang="sk-SK" sz="1800">
                <a:latin typeface="Arial" charset="0"/>
              </a:rPr>
              <a:t> (ťažký vodík)= 1 protón,</a:t>
            </a:r>
          </a:p>
          <a:p>
            <a:pPr>
              <a:lnSpc>
                <a:spcPct val="80000"/>
              </a:lnSpc>
              <a:buFont typeface="Wingdings" pitchFamily="2" charset="2"/>
              <a:buNone/>
            </a:pPr>
            <a:r>
              <a:rPr lang="sk-SK" sz="1800">
                <a:latin typeface="Arial" charset="0"/>
              </a:rPr>
              <a:t>                                       1 neutrón, 1 elektrón 	</a:t>
            </a:r>
          </a:p>
          <a:p>
            <a:pPr>
              <a:lnSpc>
                <a:spcPct val="80000"/>
              </a:lnSpc>
              <a:buFont typeface="Wingdings" pitchFamily="2" charset="2"/>
              <a:buNone/>
            </a:pPr>
            <a:r>
              <a:rPr lang="sk-SK" sz="1800">
                <a:latin typeface="Arial" charset="0"/>
              </a:rPr>
              <a:t>                                   3. </a:t>
            </a:r>
            <a:r>
              <a:rPr lang="sk-SK" sz="1800" b="1">
                <a:latin typeface="Arial" charset="0"/>
              </a:rPr>
              <a:t>Trícium</a:t>
            </a:r>
            <a:r>
              <a:rPr lang="sk-SK" sz="1800">
                <a:latin typeface="Arial" charset="0"/>
              </a:rPr>
              <a:t>=1 protón, 2 neutróny, 1 elektrón </a:t>
            </a:r>
          </a:p>
          <a:p>
            <a:pPr>
              <a:lnSpc>
                <a:spcPct val="80000"/>
              </a:lnSpc>
              <a:buFont typeface="Wingdings" pitchFamily="2" charset="2"/>
              <a:buNone/>
            </a:pPr>
            <a:r>
              <a:rPr lang="sk-SK" sz="1800">
                <a:latin typeface="Arial" charset="0"/>
              </a:rPr>
              <a:t>    </a:t>
            </a:r>
            <a:endParaRPr lang="sk-SK" sz="1800" b="1">
              <a:latin typeface="Arial" charset="0"/>
            </a:endParaRPr>
          </a:p>
          <a:p>
            <a:pPr>
              <a:lnSpc>
                <a:spcPct val="80000"/>
              </a:lnSpc>
            </a:pPr>
            <a:r>
              <a:rPr lang="sk-SK" sz="1800" b="1">
                <a:latin typeface="Arial" charset="0"/>
              </a:rPr>
              <a:t>Kto objavil vodík: </a:t>
            </a:r>
            <a:r>
              <a:rPr lang="sk-SK" sz="1800">
                <a:latin typeface="Arial" charset="0"/>
              </a:rPr>
              <a:t>Henry Cavendish r. 1766</a:t>
            </a:r>
          </a:p>
          <a:p>
            <a:pPr>
              <a:lnSpc>
                <a:spcPct val="80000"/>
              </a:lnSpc>
            </a:pPr>
            <a:r>
              <a:rPr lang="sk-SK" sz="1800" b="1">
                <a:latin typeface="Arial" charset="0"/>
              </a:rPr>
              <a:t>Pomenovanie: </a:t>
            </a:r>
            <a:r>
              <a:rPr lang="sk-SK" sz="1800">
                <a:latin typeface="Arial" charset="0"/>
              </a:rPr>
              <a:t>A. Lavoisier nazval vodík hydrogenium podľa gréckych slov </a:t>
            </a:r>
          </a:p>
          <a:p>
            <a:pPr>
              <a:lnSpc>
                <a:spcPct val="80000"/>
              </a:lnSpc>
            </a:pPr>
            <a:r>
              <a:rPr lang="sk-SK" sz="1800">
                <a:latin typeface="Arial" charset="0"/>
              </a:rPr>
              <a:t>                      hydór = voda a gennaó = vytváram</a:t>
            </a:r>
          </a:p>
          <a:p>
            <a:pPr>
              <a:lnSpc>
                <a:spcPct val="80000"/>
              </a:lnSpc>
            </a:pPr>
            <a:r>
              <a:rPr lang="sk-SK" sz="1800" b="1">
                <a:latin typeface="Arial" charset="0"/>
              </a:rPr>
              <a:t>Teplota varu vodíka:</a:t>
            </a:r>
            <a:r>
              <a:rPr lang="sk-SK" sz="1800">
                <a:latin typeface="Arial" charset="0"/>
              </a:rPr>
              <a:t> 252.87 °C pri tlaku 105 Pa</a:t>
            </a:r>
            <a:endParaRPr lang="sk-SK" sz="1800" b="1">
              <a:latin typeface="Arial" charset="0"/>
            </a:endParaRPr>
          </a:p>
          <a:p>
            <a:pPr>
              <a:lnSpc>
                <a:spcPct val="80000"/>
              </a:lnSpc>
            </a:pPr>
            <a:r>
              <a:rPr lang="sk-SK" sz="1800" b="1">
                <a:latin typeface="Arial" charset="0"/>
              </a:rPr>
              <a:t>Hustota vodíka: </a:t>
            </a:r>
            <a:r>
              <a:rPr lang="sk-SK" sz="1800">
                <a:latin typeface="Arial" charset="0"/>
              </a:rPr>
              <a:t>0,0826 kg.m-3 pri teplote 20</a:t>
            </a:r>
            <a:endParaRPr lang="sk-SK" sz="1800" b="1">
              <a:latin typeface="Arial" charset="0"/>
            </a:endParaRPr>
          </a:p>
          <a:p>
            <a:pPr>
              <a:lnSpc>
                <a:spcPct val="80000"/>
              </a:lnSpc>
            </a:pPr>
            <a:r>
              <a:rPr lang="sk-SK" sz="1800" b="1">
                <a:latin typeface="Arial" charset="0"/>
              </a:rPr>
              <a:t>Označenie tlakových fliaš s vodíkom: </a:t>
            </a:r>
            <a:r>
              <a:rPr lang="sk-SK" sz="1800">
                <a:latin typeface="Arial" charset="0"/>
              </a:rPr>
              <a:t>červenou farbou</a:t>
            </a:r>
            <a:r>
              <a:rPr lang="sk-SK" sz="1800" b="1">
                <a:latin typeface="Arial" charset="0"/>
              </a:rPr>
              <a:t> </a:t>
            </a:r>
          </a:p>
          <a:p>
            <a:pPr>
              <a:lnSpc>
                <a:spcPct val="80000"/>
              </a:lnSpc>
            </a:pPr>
            <a:r>
              <a:rPr lang="sk-SK" sz="1800" b="1">
                <a:latin typeface="Arial" charset="0"/>
              </a:rPr>
              <a:t>Vodík vo vesmíre: </a:t>
            </a:r>
            <a:r>
              <a:rPr lang="sk-SK" sz="1800">
                <a:latin typeface="Arial" charset="0"/>
              </a:rPr>
              <a:t>Vodík je z 98 % najčastejší prvok vo vesmíre. Tvorí </a:t>
            </a:r>
          </a:p>
          <a:p>
            <a:pPr>
              <a:lnSpc>
                <a:spcPct val="80000"/>
              </a:lnSpc>
              <a:buFont typeface="Wingdings" pitchFamily="2" charset="2"/>
              <a:buNone/>
            </a:pPr>
            <a:r>
              <a:rPr lang="sk-SK" sz="1800">
                <a:latin typeface="Arial" charset="0"/>
              </a:rPr>
              <a:t>                                      prevažnú časť hmoty vo vesmíre. </a:t>
            </a:r>
            <a:endParaRPr lang="sk-SK" sz="1800" b="1">
              <a:latin typeface="Arial" charset="0"/>
            </a:endParaRPr>
          </a:p>
          <a:p>
            <a:pPr>
              <a:lnSpc>
                <a:spcPct val="80000"/>
              </a:lnSpc>
            </a:pPr>
            <a:r>
              <a:rPr lang="sk-SK" sz="1800" b="1">
                <a:latin typeface="Arial" charset="0"/>
              </a:rPr>
              <a:t> Vodík vo vzducholodiach: využívalo sa, že vodík je ľahší ako vzduch</a:t>
            </a:r>
            <a:r>
              <a:rPr lang="sk-SK" sz="1800"/>
              <a:t> </a:t>
            </a:r>
            <a:endParaRPr lang="sk-SK" sz="1800" b="1">
              <a:latin typeface="Arial" charset="0"/>
            </a:endParaRPr>
          </a:p>
          <a:p>
            <a:pPr>
              <a:lnSpc>
                <a:spcPct val="80000"/>
              </a:lnSpc>
            </a:pPr>
            <a:r>
              <a:rPr lang="sk-SK" sz="1800" b="1">
                <a:latin typeface="Arial" charset="0"/>
              </a:rPr>
              <a:t>Príčina náhrady héliom vo vzducholodiach: </a:t>
            </a:r>
            <a:r>
              <a:rPr lang="sk-SK" sz="1800">
                <a:latin typeface="Arial" charset="0"/>
              </a:rPr>
              <a:t>výbušnosť</a:t>
            </a:r>
            <a:r>
              <a:rPr lang="sk-SK" sz="1800" b="1">
                <a:latin typeface="Arial" charset="0"/>
              </a:rPr>
              <a:t> </a:t>
            </a:r>
            <a:r>
              <a:rPr lang="sk-SK" sz="1800">
                <a:latin typeface="Arial" charset="0"/>
              </a:rPr>
              <a:t>vodíka(katastrofa</a:t>
            </a:r>
            <a:endParaRPr lang="sk-SK" sz="1800" b="1">
              <a:latin typeface="Arial" charset="0"/>
            </a:endParaRPr>
          </a:p>
          <a:p>
            <a:pPr>
              <a:lnSpc>
                <a:spcPct val="80000"/>
              </a:lnSpc>
              <a:buFont typeface="Wingdings" pitchFamily="2" charset="2"/>
              <a:buNone/>
            </a:pPr>
            <a:r>
              <a:rPr lang="sk-SK" sz="1800" b="1">
                <a:latin typeface="Arial" charset="0"/>
              </a:rPr>
              <a:t>                                                      </a:t>
            </a:r>
            <a:r>
              <a:rPr lang="sk-SK" sz="1800">
                <a:latin typeface="Arial" charset="0"/>
              </a:rPr>
              <a:t>vzducholode Hindenburg, r.1937</a:t>
            </a:r>
          </a:p>
          <a:p>
            <a:pPr>
              <a:lnSpc>
                <a:spcPct val="80000"/>
              </a:lnSpc>
              <a:buFont typeface="Wingdings" pitchFamily="2" charset="2"/>
              <a:buNone/>
            </a:pPr>
            <a:endParaRPr lang="sk-SK" sz="1800">
              <a:latin typeface="Arial" charset="0"/>
            </a:endParaRPr>
          </a:p>
          <a:p>
            <a:pPr>
              <a:lnSpc>
                <a:spcPct val="80000"/>
              </a:lnSpc>
              <a:buFont typeface="Wingdings" pitchFamily="2" charset="2"/>
              <a:buNone/>
            </a:pPr>
            <a:endParaRPr lang="sk-SK" sz="1800">
              <a:latin typeface="Arial" charset="0"/>
            </a:endParaRPr>
          </a:p>
          <a:p>
            <a:pPr>
              <a:lnSpc>
                <a:spcPct val="80000"/>
              </a:lnSpc>
              <a:buFont typeface="Wingdings" pitchFamily="2" charset="2"/>
              <a:buNone/>
            </a:pPr>
            <a:r>
              <a:rPr lang="sk-SK" sz="1800">
                <a:latin typeface="Arial" charset="0"/>
              </a:rPr>
              <a:t>                                                                      </a:t>
            </a:r>
            <a:endParaRPr lang="cs-CZ" sz="1800">
              <a:latin typeface="Arial" charset="0"/>
            </a:endParaRPr>
          </a:p>
        </p:txBody>
      </p:sp>
      <p:pic>
        <p:nvPicPr>
          <p:cNvPr id="33796" name="Obrázok 4" descr="http://www.flatrock.org.nz/topics/flying/assets/hindenburg.jpg"/>
          <p:cNvPicPr>
            <a:picLocks noChangeAspect="1" noChangeArrowheads="1"/>
          </p:cNvPicPr>
          <p:nvPr/>
        </p:nvPicPr>
        <p:blipFill>
          <a:blip r:embed="rId2"/>
          <a:srcRect/>
          <a:stretch>
            <a:fillRect/>
          </a:stretch>
        </p:blipFill>
        <p:spPr bwMode="auto">
          <a:xfrm rot="-316011">
            <a:off x="971550" y="5373688"/>
            <a:ext cx="1728788" cy="1344612"/>
          </a:xfrm>
          <a:prstGeom prst="rect">
            <a:avLst/>
          </a:prstGeom>
          <a:noFill/>
        </p:spPr>
      </p:pic>
    </p:spTree>
  </p:cSld>
  <p:clrMapOvr>
    <a:masterClrMapping/>
  </p:clrMapOvr>
  <p:transition advClick="0" advTm="7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body" idx="1"/>
          </p:nvPr>
        </p:nvSpPr>
        <p:spPr>
          <a:xfrm>
            <a:off x="457200" y="188913"/>
            <a:ext cx="8229600" cy="6408737"/>
          </a:xfrm>
        </p:spPr>
        <p:txBody>
          <a:bodyPr/>
          <a:lstStyle/>
          <a:p>
            <a:pPr>
              <a:lnSpc>
                <a:spcPct val="80000"/>
              </a:lnSpc>
            </a:pPr>
            <a:r>
              <a:rPr lang="sk-SK" sz="2000" b="1">
                <a:latin typeface="Arial" charset="0"/>
              </a:rPr>
              <a:t>Metódy uskladňovania vodíka: </a:t>
            </a:r>
          </a:p>
          <a:p>
            <a:pPr>
              <a:lnSpc>
                <a:spcPct val="80000"/>
              </a:lnSpc>
              <a:buFont typeface="Wingdings" pitchFamily="2" charset="2"/>
              <a:buNone/>
            </a:pPr>
            <a:r>
              <a:rPr lang="sk-SK" sz="2000" b="1">
                <a:latin typeface="Arial" charset="0"/>
              </a:rPr>
              <a:t>     1. </a:t>
            </a:r>
            <a:r>
              <a:rPr lang="sk-SK" sz="2000">
                <a:latin typeface="Arial" charset="0"/>
              </a:rPr>
              <a:t>v stlačenej forme</a:t>
            </a:r>
            <a:r>
              <a:rPr lang="sk-SK" sz="2000" b="1">
                <a:latin typeface="Arial" charset="0"/>
              </a:rPr>
              <a:t> </a:t>
            </a:r>
          </a:p>
          <a:p>
            <a:pPr>
              <a:lnSpc>
                <a:spcPct val="80000"/>
              </a:lnSpc>
              <a:buFont typeface="Wingdings" pitchFamily="2" charset="2"/>
              <a:buNone/>
            </a:pPr>
            <a:r>
              <a:rPr lang="sk-SK" sz="2000" b="1">
                <a:latin typeface="Arial" charset="0"/>
              </a:rPr>
              <a:t>     2. </a:t>
            </a:r>
            <a:r>
              <a:rPr lang="sk-SK" sz="2000">
                <a:latin typeface="Arial" charset="0"/>
              </a:rPr>
              <a:t>v kvapalnom stave</a:t>
            </a:r>
            <a:r>
              <a:rPr lang="sk-SK" sz="2000" b="1">
                <a:latin typeface="Arial" charset="0"/>
              </a:rPr>
              <a:t> </a:t>
            </a:r>
          </a:p>
          <a:p>
            <a:pPr>
              <a:lnSpc>
                <a:spcPct val="80000"/>
              </a:lnSpc>
              <a:buFont typeface="Wingdings" pitchFamily="2" charset="2"/>
              <a:buNone/>
            </a:pPr>
            <a:r>
              <a:rPr lang="sk-SK" sz="2000" b="1">
                <a:latin typeface="Arial" charset="0"/>
              </a:rPr>
              <a:t>     3. </a:t>
            </a:r>
            <a:r>
              <a:rPr lang="sk-SK" sz="2000">
                <a:latin typeface="Arial" charset="0"/>
              </a:rPr>
              <a:t>v kovových hybridoch = bezpečná metóda</a:t>
            </a:r>
          </a:p>
          <a:p>
            <a:pPr>
              <a:lnSpc>
                <a:spcPct val="80000"/>
              </a:lnSpc>
              <a:buFont typeface="Wingdings" pitchFamily="2" charset="2"/>
              <a:buNone/>
            </a:pPr>
            <a:endParaRPr lang="sk-SK" sz="2000" b="1">
              <a:latin typeface="Arial" charset="0"/>
            </a:endParaRPr>
          </a:p>
          <a:p>
            <a:pPr>
              <a:lnSpc>
                <a:spcPct val="80000"/>
              </a:lnSpc>
            </a:pPr>
            <a:r>
              <a:rPr lang="sk-SK" sz="2000" b="1">
                <a:latin typeface="Arial" charset="0"/>
              </a:rPr>
              <a:t>Metóda využiteľná pre vodík ako palivo pre palivový článok: </a:t>
            </a:r>
          </a:p>
          <a:p>
            <a:pPr>
              <a:lnSpc>
                <a:spcPct val="80000"/>
              </a:lnSpc>
              <a:buFont typeface="Wingdings" pitchFamily="2" charset="2"/>
              <a:buNone/>
            </a:pPr>
            <a:r>
              <a:rPr lang="sk-SK" sz="2000" b="1">
                <a:latin typeface="Arial" charset="0"/>
              </a:rPr>
              <a:t>       </a:t>
            </a:r>
            <a:r>
              <a:rPr lang="sk-SK" sz="2000">
                <a:latin typeface="Arial" charset="0"/>
              </a:rPr>
              <a:t>metóda skladovania vodíka v kovových hybridoch </a:t>
            </a:r>
          </a:p>
          <a:p>
            <a:pPr>
              <a:lnSpc>
                <a:spcPct val="80000"/>
              </a:lnSpc>
              <a:buFont typeface="Wingdings" pitchFamily="2" charset="2"/>
              <a:buNone/>
            </a:pPr>
            <a:endParaRPr lang="sk-SK" sz="2000">
              <a:latin typeface="Arial" charset="0"/>
            </a:endParaRPr>
          </a:p>
          <a:p>
            <a:pPr>
              <a:lnSpc>
                <a:spcPct val="80000"/>
              </a:lnSpc>
              <a:buFont typeface="Wingdings" pitchFamily="2" charset="2"/>
              <a:buNone/>
            </a:pPr>
            <a:endParaRPr lang="sk-SK" sz="2000">
              <a:latin typeface="Arial" charset="0"/>
            </a:endParaRPr>
          </a:p>
          <a:p>
            <a:pPr>
              <a:lnSpc>
                <a:spcPct val="80000"/>
              </a:lnSpc>
              <a:buFont typeface="Wingdings" pitchFamily="2" charset="2"/>
              <a:buNone/>
            </a:pPr>
            <a:r>
              <a:rPr lang="sk-SK" sz="2000">
                <a:latin typeface="Arial" charset="0"/>
              </a:rPr>
              <a:t>  </a:t>
            </a:r>
            <a:endParaRPr lang="sk-SK" sz="2000" b="1">
              <a:latin typeface="Arial" charset="0"/>
            </a:endParaRPr>
          </a:p>
          <a:p>
            <a:pPr>
              <a:lnSpc>
                <a:spcPct val="80000"/>
              </a:lnSpc>
            </a:pPr>
            <a:r>
              <a:rPr lang="sk-SK" sz="2000" b="1">
                <a:latin typeface="Arial" charset="0"/>
              </a:rPr>
              <a:t>Jadrová fúzia vodíka: </a:t>
            </a:r>
          </a:p>
          <a:p>
            <a:pPr>
              <a:lnSpc>
                <a:spcPct val="80000"/>
              </a:lnSpc>
              <a:buFont typeface="Wingdings" pitchFamily="2" charset="2"/>
              <a:buNone/>
            </a:pPr>
            <a:r>
              <a:rPr lang="sk-SK" sz="2000" b="1">
                <a:latin typeface="Arial" charset="0"/>
              </a:rPr>
              <a:t>     -</a:t>
            </a:r>
            <a:r>
              <a:rPr lang="sk-SK" sz="2000">
                <a:latin typeface="Arial" charset="0"/>
              </a:rPr>
              <a:t>podmienkou je, že dve jadrá atómov sa musia zlúčiť = na to je potrebné,    aby boli k sebe čo najbližšie a pohybovali sa k sebe obrovskou rýchlosťou(na dosiahnutie takejto rýchlosti sa využíva zohrievanie až na niekoľko miliónov stupňov)</a:t>
            </a:r>
          </a:p>
          <a:p>
            <a:pPr>
              <a:lnSpc>
                <a:spcPct val="80000"/>
              </a:lnSpc>
              <a:buFont typeface="Wingdings" pitchFamily="2" charset="2"/>
              <a:buNone/>
            </a:pPr>
            <a:endParaRPr lang="sk-SK" sz="2000">
              <a:latin typeface="Arial" charset="0"/>
            </a:endParaRPr>
          </a:p>
          <a:p>
            <a:pPr>
              <a:lnSpc>
                <a:spcPct val="80000"/>
              </a:lnSpc>
              <a:buFont typeface="Wingdings" pitchFamily="2" charset="2"/>
              <a:buNone/>
            </a:pPr>
            <a:r>
              <a:rPr lang="sk-SK" sz="2000">
                <a:latin typeface="Arial" charset="0"/>
              </a:rPr>
              <a:t>      -vo vodíkovej bombe sa používajú dva izotópy vodíka - deutérium a trícium</a:t>
            </a:r>
          </a:p>
          <a:p>
            <a:pPr>
              <a:lnSpc>
                <a:spcPct val="80000"/>
              </a:lnSpc>
              <a:buFont typeface="Wingdings" pitchFamily="2" charset="2"/>
              <a:buNone/>
            </a:pPr>
            <a:endParaRPr lang="sk-SK" sz="2000">
              <a:latin typeface="Arial" charset="0"/>
            </a:endParaRPr>
          </a:p>
          <a:p>
            <a:pPr>
              <a:lnSpc>
                <a:spcPct val="80000"/>
              </a:lnSpc>
              <a:buFont typeface="Wingdings" pitchFamily="2" charset="2"/>
              <a:buNone/>
            </a:pPr>
            <a:r>
              <a:rPr lang="sk-SK" sz="2000">
                <a:latin typeface="Arial" charset="0"/>
              </a:rPr>
              <a:t>     -preto podmienkou jadrovej fúzie vodíka je získanie deutéria, tzv. ťažkej vody(D2O) z 5000 litrov obyčajnej vody a tiež umelá výroba trícia, ktoré sa nevyskytuje voľne v prírode </a:t>
            </a:r>
            <a:endParaRPr lang="cs-CZ" sz="2000">
              <a:latin typeface="Arial" charset="0"/>
            </a:endParaRPr>
          </a:p>
        </p:txBody>
      </p:sp>
      <p:pic>
        <p:nvPicPr>
          <p:cNvPr id="34822" name="Obrázok 1" descr="http://www.airproducts.sk/bulkgases/velkoobjemovePlyny/images/Maxipacks24Stck.jpg"/>
          <p:cNvPicPr>
            <a:picLocks noChangeAspect="1" noChangeArrowheads="1"/>
          </p:cNvPicPr>
          <p:nvPr/>
        </p:nvPicPr>
        <p:blipFill>
          <a:blip r:embed="rId2"/>
          <a:srcRect/>
          <a:stretch>
            <a:fillRect/>
          </a:stretch>
        </p:blipFill>
        <p:spPr bwMode="auto">
          <a:xfrm rot="339424">
            <a:off x="6372225" y="188913"/>
            <a:ext cx="2016125" cy="1350962"/>
          </a:xfrm>
          <a:prstGeom prst="rect">
            <a:avLst/>
          </a:prstGeom>
          <a:noFill/>
        </p:spPr>
      </p:pic>
      <p:pic>
        <p:nvPicPr>
          <p:cNvPr id="34823" name="Obrázok 7" descr="http://static.itnews.sk/buxus_dev/images/2006/maxell_fuel.jpg"/>
          <p:cNvPicPr>
            <a:picLocks noChangeAspect="1" noChangeArrowheads="1"/>
          </p:cNvPicPr>
          <p:nvPr/>
        </p:nvPicPr>
        <p:blipFill>
          <a:blip r:embed="rId3" cstate="print"/>
          <a:srcRect/>
          <a:stretch>
            <a:fillRect/>
          </a:stretch>
        </p:blipFill>
        <p:spPr bwMode="auto">
          <a:xfrm rot="682659">
            <a:off x="6877050" y="2205038"/>
            <a:ext cx="1763713" cy="1198562"/>
          </a:xfrm>
          <a:prstGeom prst="rect">
            <a:avLst/>
          </a:prstGeom>
          <a:noFill/>
        </p:spPr>
      </p:pic>
    </p:spTree>
  </p:cSld>
  <p:clrMapOvr>
    <a:masterClrMapping/>
  </p:clrMapOvr>
  <p:transition advClick="0" advTm="7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274638"/>
            <a:ext cx="8229600" cy="706437"/>
          </a:xfrm>
        </p:spPr>
        <p:txBody>
          <a:bodyPr/>
          <a:lstStyle/>
          <a:p>
            <a:endParaRPr lang="sk-SK" sz="4000"/>
          </a:p>
        </p:txBody>
      </p:sp>
      <p:sp>
        <p:nvSpPr>
          <p:cNvPr id="36867" name="Rectangle 3"/>
          <p:cNvSpPr>
            <a:spLocks noGrp="1" noChangeArrowheads="1"/>
          </p:cNvSpPr>
          <p:nvPr>
            <p:ph type="body" idx="1"/>
          </p:nvPr>
        </p:nvSpPr>
        <p:spPr>
          <a:xfrm>
            <a:off x="457200" y="1268413"/>
            <a:ext cx="8229600" cy="5184775"/>
          </a:xfrm>
        </p:spPr>
        <p:txBody>
          <a:bodyPr/>
          <a:lstStyle/>
          <a:p>
            <a:pPr>
              <a:lnSpc>
                <a:spcPct val="80000"/>
              </a:lnSpc>
            </a:pPr>
            <a:r>
              <a:rPr lang="sk-SK" sz="1800" b="1">
                <a:latin typeface="Arial" charset="0"/>
              </a:rPr>
              <a:t>Palivové články v automobiloch: </a:t>
            </a:r>
            <a:r>
              <a:rPr lang="sk-SK" sz="1800">
                <a:latin typeface="Arial" charset="0"/>
              </a:rPr>
              <a:t>Bezpečnosť palivových článkov v automobiloch spočíva v tom, že vodík potrebuje k horeniu veľmi veľa kyslíka a toľko ho ovzdušie v okolí nádrže neobsahuje. </a:t>
            </a:r>
          </a:p>
          <a:p>
            <a:pPr>
              <a:lnSpc>
                <a:spcPct val="80000"/>
              </a:lnSpc>
              <a:buFont typeface="Wingdings" pitchFamily="2" charset="2"/>
              <a:buNone/>
            </a:pPr>
            <a:endParaRPr lang="sk-SK" sz="1800">
              <a:latin typeface="Arial" charset="0"/>
            </a:endParaRPr>
          </a:p>
          <a:p>
            <a:pPr>
              <a:lnSpc>
                <a:spcPct val="80000"/>
              </a:lnSpc>
              <a:buFont typeface="Wingdings" pitchFamily="2" charset="2"/>
              <a:buNone/>
            </a:pPr>
            <a:r>
              <a:rPr lang="sk-SK" sz="1800">
                <a:latin typeface="Arial" charset="0"/>
              </a:rPr>
              <a:t> </a:t>
            </a:r>
            <a:endParaRPr lang="sk-SK" sz="1800" b="1">
              <a:latin typeface="Arial" charset="0"/>
            </a:endParaRPr>
          </a:p>
          <a:p>
            <a:pPr>
              <a:lnSpc>
                <a:spcPct val="80000"/>
              </a:lnSpc>
            </a:pPr>
            <a:r>
              <a:rPr lang="sk-SK" sz="1800" b="1">
                <a:latin typeface="Arial" charset="0"/>
              </a:rPr>
              <a:t>Príklady iných alternatívnych palív:</a:t>
            </a:r>
          </a:p>
          <a:p>
            <a:pPr>
              <a:lnSpc>
                <a:spcPct val="80000"/>
              </a:lnSpc>
            </a:pPr>
            <a:r>
              <a:rPr lang="sk-SK" sz="1800" b="1">
                <a:latin typeface="Arial" charset="0"/>
              </a:rPr>
              <a:t>1. Propán-bután</a:t>
            </a:r>
            <a:r>
              <a:rPr lang="sk-SK" sz="1800">
                <a:latin typeface="Arial" charset="0"/>
              </a:rPr>
              <a:t>(tzv. LPG)=vyžaduje si osobitné opatrenia z hľadiska </a:t>
            </a:r>
          </a:p>
          <a:p>
            <a:pPr>
              <a:lnSpc>
                <a:spcPct val="80000"/>
              </a:lnSpc>
            </a:pPr>
            <a:r>
              <a:rPr lang="sk-SK" sz="1800">
                <a:latin typeface="Arial" charset="0"/>
              </a:rPr>
              <a:t>     bezpečnosti</a:t>
            </a:r>
          </a:p>
          <a:p>
            <a:pPr>
              <a:lnSpc>
                <a:spcPct val="80000"/>
              </a:lnSpc>
            </a:pPr>
            <a:endParaRPr lang="sk-SK" sz="1800" b="1">
              <a:latin typeface="Arial" charset="0"/>
            </a:endParaRPr>
          </a:p>
          <a:p>
            <a:pPr>
              <a:lnSpc>
                <a:spcPct val="80000"/>
              </a:lnSpc>
            </a:pPr>
            <a:r>
              <a:rPr lang="sk-SK" sz="1800" b="1">
                <a:latin typeface="Arial" charset="0"/>
              </a:rPr>
              <a:t>2. Zemný plyn</a:t>
            </a:r>
            <a:r>
              <a:rPr lang="sk-SK" sz="1800">
                <a:latin typeface="Arial" charset="0"/>
              </a:rPr>
              <a:t> </a:t>
            </a:r>
            <a:r>
              <a:rPr lang="sk-SK" sz="1800" b="1">
                <a:latin typeface="Arial" charset="0"/>
              </a:rPr>
              <a:t>= </a:t>
            </a:r>
            <a:r>
              <a:rPr lang="sk-SK" sz="1800">
                <a:latin typeface="Arial" charset="0"/>
              </a:rPr>
              <a:t>nízke riziko požiaru; palivové nádrže nie sú bezpečné pri </a:t>
            </a:r>
          </a:p>
          <a:p>
            <a:pPr>
              <a:lnSpc>
                <a:spcPct val="80000"/>
              </a:lnSpc>
            </a:pPr>
            <a:r>
              <a:rPr lang="sk-SK" sz="1800">
                <a:latin typeface="Arial" charset="0"/>
              </a:rPr>
              <a:t>     umiestnení pod vozidlo, preto sa montujú na spevnenú strechu </a:t>
            </a:r>
          </a:p>
          <a:p>
            <a:pPr>
              <a:lnSpc>
                <a:spcPct val="80000"/>
              </a:lnSpc>
            </a:pPr>
            <a:endParaRPr lang="sk-SK" sz="1800" b="1">
              <a:latin typeface="Arial" charset="0"/>
            </a:endParaRPr>
          </a:p>
          <a:p>
            <a:pPr>
              <a:lnSpc>
                <a:spcPct val="80000"/>
              </a:lnSpc>
            </a:pPr>
            <a:r>
              <a:rPr lang="sk-SK" sz="1800" b="1">
                <a:latin typeface="Arial" charset="0"/>
              </a:rPr>
              <a:t>3. Etanol</a:t>
            </a:r>
            <a:r>
              <a:rPr lang="sk-SK" sz="1800">
                <a:latin typeface="Arial" charset="0"/>
              </a:rPr>
              <a:t>= nevýhoda spočíva v tom, že jeho výpary majú negatívny účinok </a:t>
            </a:r>
          </a:p>
          <a:p>
            <a:pPr>
              <a:lnSpc>
                <a:spcPct val="80000"/>
              </a:lnSpc>
            </a:pPr>
            <a:r>
              <a:rPr lang="sk-SK" sz="1800">
                <a:latin typeface="Arial" charset="0"/>
              </a:rPr>
              <a:t>     na ľudský organizmus a ovplyvňujú vodičovu schopnosť riadiť vozidlo </a:t>
            </a:r>
          </a:p>
          <a:p>
            <a:pPr>
              <a:lnSpc>
                <a:spcPct val="80000"/>
              </a:lnSpc>
            </a:pPr>
            <a:endParaRPr lang="sk-SK" sz="1800" b="1">
              <a:latin typeface="Arial" charset="0"/>
            </a:endParaRPr>
          </a:p>
          <a:p>
            <a:pPr>
              <a:lnSpc>
                <a:spcPct val="80000"/>
              </a:lnSpc>
            </a:pPr>
            <a:r>
              <a:rPr lang="sk-SK" sz="1800" b="1">
                <a:latin typeface="Arial" charset="0"/>
              </a:rPr>
              <a:t>4. Metanol</a:t>
            </a:r>
            <a:r>
              <a:rPr lang="sk-SK" sz="1800">
                <a:latin typeface="Arial" charset="0"/>
              </a:rPr>
              <a:t>= toxicita pri vdýchnutí aj pri pôsobení na kožu (riziko pri </a:t>
            </a:r>
          </a:p>
          <a:p>
            <a:pPr>
              <a:lnSpc>
                <a:spcPct val="80000"/>
              </a:lnSpc>
            </a:pPr>
            <a:r>
              <a:rPr lang="sk-SK" sz="1800">
                <a:latin typeface="Arial" charset="0"/>
              </a:rPr>
              <a:t>     čerpaní paliva)</a:t>
            </a:r>
            <a:endParaRPr lang="cs-CZ" sz="1800">
              <a:latin typeface="Arial" charset="0"/>
            </a:endParaRPr>
          </a:p>
        </p:txBody>
      </p:sp>
    </p:spTree>
  </p:cSld>
  <p:clrMapOvr>
    <a:masterClrMapping/>
  </p:clrMapOvr>
  <p:transition advClick="0" advTm="7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r>
              <a:rPr lang="sk-SK" sz="4000" b="0" i="1">
                <a:latin typeface="Arial" charset="0"/>
              </a:rPr>
              <a:t>Záver (názor pána Zodpovedného):</a:t>
            </a:r>
            <a:endParaRPr lang="cs-CZ" sz="4000" b="0" i="1">
              <a:latin typeface="Arial" charset="0"/>
            </a:endParaRPr>
          </a:p>
        </p:txBody>
      </p:sp>
      <p:sp>
        <p:nvSpPr>
          <p:cNvPr id="37891" name="Rectangle 3"/>
          <p:cNvSpPr>
            <a:spLocks noGrp="1" noChangeArrowheads="1"/>
          </p:cNvSpPr>
          <p:nvPr>
            <p:ph type="body" idx="1"/>
          </p:nvPr>
        </p:nvSpPr>
        <p:spPr/>
        <p:txBody>
          <a:bodyPr/>
          <a:lstStyle/>
          <a:p>
            <a:pPr>
              <a:lnSpc>
                <a:spcPct val="90000"/>
              </a:lnSpc>
              <a:buFont typeface="Wingdings" pitchFamily="2" charset="2"/>
              <a:buNone/>
            </a:pPr>
            <a:r>
              <a:rPr lang="sk-SK" sz="2800">
                <a:latin typeface="Arial" charset="0"/>
              </a:rPr>
              <a:t>Svojím výskumom som zistil, že každé palivo má isté nevýhody čo sa týka hľadiska bezpečnosti. </a:t>
            </a:r>
          </a:p>
          <a:p>
            <a:pPr>
              <a:lnSpc>
                <a:spcPct val="90000"/>
              </a:lnSpc>
              <a:buFont typeface="Wingdings" pitchFamily="2" charset="2"/>
              <a:buNone/>
            </a:pPr>
            <a:r>
              <a:rPr lang="sk-SK" sz="2800">
                <a:latin typeface="Arial" charset="0"/>
              </a:rPr>
              <a:t>Nebezpečenstvo vzniká hlavne pri nesprávnej manipulácii. Preto aj pri vodíku hlavným opatrením je byť dôsledný a predvídavý pri konštruovaní autobusu. </a:t>
            </a:r>
          </a:p>
          <a:p>
            <a:pPr>
              <a:lnSpc>
                <a:spcPct val="90000"/>
              </a:lnSpc>
              <a:buFont typeface="Wingdings" pitchFamily="2" charset="2"/>
              <a:buNone/>
            </a:pPr>
            <a:r>
              <a:rPr lang="sk-SK" sz="2800">
                <a:latin typeface="Arial" charset="0"/>
              </a:rPr>
              <a:t>Pre moje deti tu pri cestovaní vždy bude isté riziko, aj keď nepatrné, no riziko tiež vidím aj v stave životného prostredia, ak budeme naďalej používať palivá s vysokým obsahom emisií.</a:t>
            </a:r>
            <a:r>
              <a:rPr lang="cs-CZ" sz="2800"/>
              <a:t> </a:t>
            </a:r>
          </a:p>
        </p:txBody>
      </p:sp>
    </p:spTree>
  </p:cSld>
  <p:clrMapOvr>
    <a:masterClrMapping/>
  </p:clrMapOvr>
  <p:transition advClick="0" advTm="7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457200" y="274638"/>
            <a:ext cx="8229600" cy="777875"/>
          </a:xfrm>
        </p:spPr>
        <p:txBody>
          <a:bodyPr/>
          <a:lstStyle/>
          <a:p>
            <a:r>
              <a:rPr lang="sk-SK">
                <a:latin typeface="Arial" charset="0"/>
              </a:rPr>
              <a:t>                        Pani Podnikavá</a:t>
            </a:r>
            <a:endParaRPr lang="cs-CZ">
              <a:latin typeface="Arial" charset="0"/>
            </a:endParaRPr>
          </a:p>
        </p:txBody>
      </p:sp>
      <p:sp>
        <p:nvSpPr>
          <p:cNvPr id="38915" name="Rectangle 3"/>
          <p:cNvSpPr>
            <a:spLocks noGrp="1" noChangeArrowheads="1"/>
          </p:cNvSpPr>
          <p:nvPr>
            <p:ph type="body" idx="1"/>
          </p:nvPr>
        </p:nvSpPr>
        <p:spPr>
          <a:xfrm>
            <a:off x="457200" y="1989138"/>
            <a:ext cx="8229600" cy="4608512"/>
          </a:xfrm>
        </p:spPr>
        <p:txBody>
          <a:bodyPr/>
          <a:lstStyle/>
          <a:p>
            <a:pPr>
              <a:lnSpc>
                <a:spcPct val="80000"/>
              </a:lnSpc>
            </a:pPr>
            <a:r>
              <a:rPr lang="sk-SK" sz="2400">
                <a:latin typeface="Arial" charset="0"/>
              </a:rPr>
              <a:t>Za predpokladu súčasnej ročnej ťažby sa zásoby ropy odhadujú na 45 rokov, plynu na 70 a uhlia na 250 rokov. Takže sa nám začína vyskytovať otázka aké budú ďalšie zdroje energie. </a:t>
            </a:r>
          </a:p>
          <a:p>
            <a:pPr>
              <a:lnSpc>
                <a:spcPct val="80000"/>
              </a:lnSpc>
              <a:buFont typeface="Wingdings" pitchFamily="2" charset="2"/>
              <a:buNone/>
            </a:pPr>
            <a:endParaRPr lang="sk-SK" sz="2400">
              <a:latin typeface="Arial" charset="0"/>
            </a:endParaRPr>
          </a:p>
          <a:p>
            <a:pPr>
              <a:lnSpc>
                <a:spcPct val="80000"/>
              </a:lnSpc>
            </a:pPr>
            <a:r>
              <a:rPr lang="sk-SK" sz="2400">
                <a:latin typeface="Arial" charset="0"/>
              </a:rPr>
              <a:t>Pre uskutočnenie sa solárno-vodíkového energetického cyklu je potrebná slnečná energia a vodík.</a:t>
            </a:r>
          </a:p>
          <a:p>
            <a:pPr>
              <a:lnSpc>
                <a:spcPct val="80000"/>
              </a:lnSpc>
              <a:buFont typeface="Wingdings" pitchFamily="2" charset="2"/>
              <a:buNone/>
            </a:pPr>
            <a:endParaRPr lang="sk-SK" sz="2400">
              <a:latin typeface="Arial" charset="0"/>
            </a:endParaRPr>
          </a:p>
          <a:p>
            <a:pPr>
              <a:lnSpc>
                <a:spcPct val="80000"/>
              </a:lnSpc>
            </a:pPr>
            <a:r>
              <a:rPr lang="sk-SK" sz="2400">
                <a:latin typeface="Arial" charset="0"/>
              </a:rPr>
              <a:t>Solárno-vodíkový cyklus funguje na takomto princípe: slnečná energia nahreje solárne panely, so solárnych panelov vedu elektródy do vody kde sa odštiepuje vodík čo vedie k tvorbe jednosmerného prúdu pre pohon elektrického motora.</a:t>
            </a:r>
            <a:endParaRPr lang="cs-CZ" sz="2400">
              <a:latin typeface="Arial" charset="0"/>
            </a:endParaRPr>
          </a:p>
        </p:txBody>
      </p:sp>
      <p:pic>
        <p:nvPicPr>
          <p:cNvPr id="38916" name="Picture 4" descr="marge1"/>
          <p:cNvPicPr>
            <a:picLocks noChangeAspect="1" noChangeArrowheads="1"/>
          </p:cNvPicPr>
          <p:nvPr/>
        </p:nvPicPr>
        <p:blipFill>
          <a:blip r:embed="rId2"/>
          <a:srcRect/>
          <a:stretch>
            <a:fillRect/>
          </a:stretch>
        </p:blipFill>
        <p:spPr bwMode="auto">
          <a:xfrm rot="-312242">
            <a:off x="900113" y="188913"/>
            <a:ext cx="2381250" cy="1714500"/>
          </a:xfrm>
          <a:prstGeom prst="rect">
            <a:avLst/>
          </a:prstGeom>
          <a:noFill/>
        </p:spPr>
      </p:pic>
    </p:spTree>
  </p:cSld>
  <p:clrMapOvr>
    <a:masterClrMapping/>
  </p:clrMapOvr>
  <p:transition advClick="0" advTm="7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115888"/>
            <a:ext cx="8229600" cy="720725"/>
          </a:xfrm>
        </p:spPr>
        <p:txBody>
          <a:bodyPr>
            <a:normAutofit fontScale="90000"/>
          </a:bodyPr>
          <a:lstStyle/>
          <a:p>
            <a:r>
              <a:rPr lang="sk-SK" sz="4000"/>
              <a:t>                   Primárne zdroje energie: </a:t>
            </a:r>
            <a:endParaRPr lang="cs-CZ" sz="4000"/>
          </a:p>
        </p:txBody>
      </p:sp>
      <p:sp>
        <p:nvSpPr>
          <p:cNvPr id="39939" name="Rectangle 3"/>
          <p:cNvSpPr>
            <a:spLocks noGrp="1" noChangeArrowheads="1"/>
          </p:cNvSpPr>
          <p:nvPr>
            <p:ph type="body" idx="1"/>
          </p:nvPr>
        </p:nvSpPr>
        <p:spPr>
          <a:xfrm>
            <a:off x="457200" y="1600200"/>
            <a:ext cx="8229600" cy="5068888"/>
          </a:xfrm>
        </p:spPr>
        <p:txBody>
          <a:bodyPr/>
          <a:lstStyle/>
          <a:p>
            <a:pPr>
              <a:lnSpc>
                <a:spcPct val="80000"/>
              </a:lnSpc>
            </a:pPr>
            <a:r>
              <a:rPr lang="sk-SK" sz="1800" b="1">
                <a:latin typeface="Arial" charset="0"/>
              </a:rPr>
              <a:t>Ropa</a:t>
            </a:r>
          </a:p>
          <a:p>
            <a:pPr>
              <a:lnSpc>
                <a:spcPct val="80000"/>
              </a:lnSpc>
              <a:buFont typeface="Wingdings" pitchFamily="2" charset="2"/>
              <a:buNone/>
            </a:pPr>
            <a:endParaRPr lang="sk-SK" sz="1800">
              <a:latin typeface="Arial" charset="0"/>
            </a:endParaRPr>
          </a:p>
          <a:p>
            <a:pPr>
              <a:lnSpc>
                <a:spcPct val="80000"/>
              </a:lnSpc>
              <a:buFont typeface="Wingdings" pitchFamily="2" charset="2"/>
              <a:buNone/>
            </a:pPr>
            <a:endParaRPr lang="sk-SK" sz="1800">
              <a:latin typeface="Arial" charset="0"/>
            </a:endParaRPr>
          </a:p>
          <a:p>
            <a:pPr>
              <a:lnSpc>
                <a:spcPct val="80000"/>
              </a:lnSpc>
              <a:buFont typeface="Wingdings" pitchFamily="2" charset="2"/>
              <a:buNone/>
            </a:pPr>
            <a:r>
              <a:rPr lang="sk-SK" sz="1800">
                <a:latin typeface="Arial" charset="0"/>
              </a:rPr>
              <a:t>      základom spracovania ropy je jej </a:t>
            </a:r>
            <a:r>
              <a:rPr lang="sk-SK" sz="1800">
                <a:latin typeface="Arial" charset="0"/>
                <a:hlinkClick r:id="rId2" tooltip="Frakčná destilácia (stránka neexistuje)"/>
              </a:rPr>
              <a:t>frakčná destilácia</a:t>
            </a:r>
            <a:r>
              <a:rPr lang="sk-SK" sz="1800">
                <a:latin typeface="Arial" charset="0"/>
              </a:rPr>
              <a:t>, pri ktorej sa oddeľujú pri </a:t>
            </a:r>
            <a:r>
              <a:rPr lang="sk-SK" sz="1800">
                <a:latin typeface="Arial" charset="0"/>
                <a:hlinkClick r:id="rId3" tooltip="Atmosférický tlak"/>
              </a:rPr>
              <a:t>atmosférickom tlaku</a:t>
            </a:r>
            <a:r>
              <a:rPr lang="sk-SK" sz="1800">
                <a:latin typeface="Arial" charset="0"/>
              </a:rPr>
              <a:t> jednotlivé skupiny </a:t>
            </a:r>
            <a:r>
              <a:rPr lang="sk-SK" sz="1800">
                <a:latin typeface="Arial" charset="0"/>
                <a:hlinkClick r:id="rId4" tooltip="Uhľovodík"/>
              </a:rPr>
              <a:t>uhľovodíkov</a:t>
            </a:r>
            <a:r>
              <a:rPr lang="sk-SK" sz="1800">
                <a:latin typeface="Arial" charset="0"/>
              </a:rPr>
              <a:t> podľa ich </a:t>
            </a:r>
            <a:r>
              <a:rPr lang="sk-SK" sz="1800">
                <a:latin typeface="Arial" charset="0"/>
                <a:hlinkClick r:id="rId5" tooltip="Teplota varu"/>
              </a:rPr>
              <a:t>bodu varu</a:t>
            </a:r>
            <a:r>
              <a:rPr lang="sk-SK" sz="1800">
                <a:latin typeface="Arial" charset="0"/>
              </a:rPr>
              <a:t>. </a:t>
            </a:r>
          </a:p>
          <a:p>
            <a:pPr>
              <a:lnSpc>
                <a:spcPct val="80000"/>
              </a:lnSpc>
              <a:buFont typeface="Wingdings" pitchFamily="2" charset="2"/>
              <a:buNone/>
            </a:pPr>
            <a:r>
              <a:rPr lang="sk-SK" sz="1800">
                <a:latin typeface="Arial" charset="0"/>
              </a:rPr>
              <a:t>       Najľahšie plynné uhľovodíky sú </a:t>
            </a:r>
            <a:r>
              <a:rPr lang="sk-SK" sz="1800">
                <a:latin typeface="Arial" charset="0"/>
                <a:hlinkClick r:id="rId6" tooltip="Metán"/>
              </a:rPr>
              <a:t>metán</a:t>
            </a:r>
            <a:r>
              <a:rPr lang="sk-SK" sz="1800">
                <a:latin typeface="Arial" charset="0"/>
              </a:rPr>
              <a:t>, </a:t>
            </a:r>
            <a:r>
              <a:rPr lang="sk-SK" sz="1800">
                <a:latin typeface="Arial" charset="0"/>
                <a:hlinkClick r:id="rId7" tooltip="Etán"/>
              </a:rPr>
              <a:t>etán</a:t>
            </a:r>
            <a:r>
              <a:rPr lang="sk-SK" sz="1800">
                <a:latin typeface="Arial" charset="0"/>
              </a:rPr>
              <a:t>, </a:t>
            </a:r>
            <a:r>
              <a:rPr lang="sk-SK" sz="1800">
                <a:latin typeface="Arial" charset="0"/>
                <a:hlinkClick r:id="rId8" tooltip="Propán"/>
              </a:rPr>
              <a:t>propán</a:t>
            </a:r>
            <a:r>
              <a:rPr lang="sk-SK" sz="1800">
                <a:latin typeface="Arial" charset="0"/>
              </a:rPr>
              <a:t>, </a:t>
            </a:r>
            <a:r>
              <a:rPr lang="sk-SK" sz="1800">
                <a:latin typeface="Arial" charset="0"/>
                <a:hlinkClick r:id="rId9" tooltip="Bután"/>
              </a:rPr>
              <a:t>bután</a:t>
            </a:r>
            <a:r>
              <a:rPr lang="sk-SK" sz="1800">
                <a:latin typeface="Arial" charset="0"/>
              </a:rPr>
              <a:t>. Posledné dva sú hlavnou súčasťou automobilového paliva </a:t>
            </a:r>
            <a:r>
              <a:rPr lang="sk-SK" sz="1800">
                <a:latin typeface="Arial" charset="0"/>
                <a:hlinkClick r:id="rId10" tooltip="Skvapalnený ropný plyn"/>
              </a:rPr>
              <a:t>LPG</a:t>
            </a:r>
            <a:r>
              <a:rPr lang="sk-SK" sz="1800">
                <a:latin typeface="Arial" charset="0"/>
              </a:rPr>
              <a:t>. </a:t>
            </a:r>
          </a:p>
          <a:p>
            <a:pPr>
              <a:lnSpc>
                <a:spcPct val="80000"/>
              </a:lnSpc>
              <a:buFont typeface="Wingdings" pitchFamily="2" charset="2"/>
              <a:buNone/>
            </a:pPr>
            <a:endParaRPr lang="sk-SK" sz="1800">
              <a:latin typeface="Arial" charset="0"/>
            </a:endParaRPr>
          </a:p>
          <a:p>
            <a:pPr>
              <a:lnSpc>
                <a:spcPct val="80000"/>
              </a:lnSpc>
              <a:buFont typeface="Wingdings" pitchFamily="2" charset="2"/>
              <a:buNone/>
            </a:pPr>
            <a:r>
              <a:rPr lang="sk-SK" sz="1800">
                <a:latin typeface="Arial" charset="0"/>
              </a:rPr>
              <a:t>       </a:t>
            </a:r>
            <a:r>
              <a:rPr lang="sk-SK" sz="1800">
                <a:latin typeface="Arial" charset="0"/>
                <a:hlinkClick r:id="rId11" tooltip="Petroléter (stránka neexistuje)"/>
              </a:rPr>
              <a:t>Petroléter</a:t>
            </a:r>
            <a:r>
              <a:rPr lang="sk-SK" sz="1800">
                <a:latin typeface="Arial" charset="0"/>
              </a:rPr>
              <a:t> tvoria uhľovodíky s dĺžkou reťazca C5–7 (</a:t>
            </a:r>
            <a:r>
              <a:rPr lang="sk-SK" sz="1800" i="1">
                <a:latin typeface="Arial" charset="0"/>
              </a:rPr>
              <a:t>tv</a:t>
            </a:r>
            <a:r>
              <a:rPr lang="sk-SK" sz="1800">
                <a:latin typeface="Arial" charset="0"/>
              </a:rPr>
              <a:t> asi 30–70 °C). Používajú sa ako </a:t>
            </a:r>
            <a:r>
              <a:rPr lang="sk-SK" sz="1800">
                <a:latin typeface="Arial" charset="0"/>
                <a:hlinkClick r:id="rId12" tooltip="Rozpúšťadlo"/>
              </a:rPr>
              <a:t>rozpúšťadlá</a:t>
            </a:r>
            <a:r>
              <a:rPr lang="sk-SK" sz="1800">
                <a:latin typeface="Arial" charset="0"/>
              </a:rPr>
              <a:t>, napr. pri chemickom čistení odevov. Ďalšie frakcie sú </a:t>
            </a:r>
            <a:r>
              <a:rPr lang="sk-SK" sz="1800">
                <a:latin typeface="Arial" charset="0"/>
                <a:hlinkClick r:id="rId13" tooltip="Benzín"/>
              </a:rPr>
              <a:t>benzín</a:t>
            </a:r>
            <a:r>
              <a:rPr lang="sk-SK" sz="1800">
                <a:latin typeface="Arial" charset="0"/>
              </a:rPr>
              <a:t> (C6–12, 40–200 °C), </a:t>
            </a:r>
            <a:r>
              <a:rPr lang="sk-SK" sz="1800">
                <a:latin typeface="Arial" charset="0"/>
                <a:hlinkClick r:id="rId14" tooltip="Petrolej"/>
              </a:rPr>
              <a:t>petrolej</a:t>
            </a:r>
            <a:r>
              <a:rPr lang="sk-SK" sz="1800">
                <a:latin typeface="Arial" charset="0"/>
              </a:rPr>
              <a:t> (C10–15, 150–300 °C), z ktorého sa vyrába </a:t>
            </a:r>
            <a:r>
              <a:rPr lang="sk-SK" sz="1800">
                <a:latin typeface="Arial" charset="0"/>
                <a:hlinkClick r:id="rId15" tooltip="Letecký benzín (stránka neexistuje)"/>
              </a:rPr>
              <a:t>letecký benzín</a:t>
            </a:r>
            <a:r>
              <a:rPr lang="sk-SK" sz="1800">
                <a:latin typeface="Arial" charset="0"/>
              </a:rPr>
              <a:t>, </a:t>
            </a:r>
            <a:r>
              <a:rPr lang="sk-SK" sz="1800">
                <a:latin typeface="Arial" charset="0"/>
                <a:hlinkClick r:id="rId16" tooltip="Plynový olej (stránka neexistuje)"/>
              </a:rPr>
              <a:t>plynový olej</a:t>
            </a:r>
            <a:r>
              <a:rPr lang="sk-SK" sz="1800">
                <a:latin typeface="Arial" charset="0"/>
              </a:rPr>
              <a:t> (C10–20, 200–300 °C), z ktorého sa získava </a:t>
            </a:r>
            <a:r>
              <a:rPr lang="sk-SK" sz="1800">
                <a:latin typeface="Arial" charset="0"/>
                <a:hlinkClick r:id="rId17" tooltip="Motorová nafta"/>
              </a:rPr>
              <a:t>motorová nafta</a:t>
            </a:r>
            <a:r>
              <a:rPr lang="sk-SK" sz="1800">
                <a:latin typeface="Arial" charset="0"/>
              </a:rPr>
              <a:t> a </a:t>
            </a:r>
            <a:r>
              <a:rPr lang="sk-SK" sz="1800">
                <a:latin typeface="Arial" charset="0"/>
                <a:hlinkClick r:id="rId18" tooltip="Vykurovací olej (stránka neexistuje)"/>
              </a:rPr>
              <a:t>ľahký vykurovací olej</a:t>
            </a:r>
            <a:r>
              <a:rPr lang="sk-SK" sz="1800">
                <a:latin typeface="Arial" charset="0"/>
              </a:rPr>
              <a:t>. </a:t>
            </a:r>
          </a:p>
          <a:p>
            <a:pPr>
              <a:lnSpc>
                <a:spcPct val="80000"/>
              </a:lnSpc>
              <a:buFont typeface="Wingdings" pitchFamily="2" charset="2"/>
              <a:buNone/>
            </a:pPr>
            <a:endParaRPr lang="sk-SK" sz="1800">
              <a:latin typeface="Arial" charset="0"/>
            </a:endParaRPr>
          </a:p>
          <a:p>
            <a:pPr>
              <a:lnSpc>
                <a:spcPct val="80000"/>
              </a:lnSpc>
              <a:buFont typeface="Wingdings" pitchFamily="2" charset="2"/>
              <a:buNone/>
            </a:pPr>
            <a:r>
              <a:rPr lang="sk-SK" sz="1800">
                <a:latin typeface="Arial" charset="0"/>
              </a:rPr>
              <a:t>       Zvyšok (tzv. </a:t>
            </a:r>
            <a:r>
              <a:rPr lang="sk-SK" sz="1800">
                <a:latin typeface="Arial" charset="0"/>
                <a:hlinkClick r:id="rId19" tooltip="Mazut (stránka neexistuje)"/>
              </a:rPr>
              <a:t>mazut</a:t>
            </a:r>
            <a:r>
              <a:rPr lang="sk-SK" sz="1800">
                <a:latin typeface="Arial" charset="0"/>
              </a:rPr>
              <a:t>) sa podrobuje vákuovej destilácii za zníženého tlaku, čím sa oddeľujú </a:t>
            </a:r>
            <a:r>
              <a:rPr lang="sk-SK" sz="1800">
                <a:latin typeface="Arial" charset="0"/>
                <a:hlinkClick r:id="rId18" tooltip="Vykurovací olej (stránka neexistuje)"/>
              </a:rPr>
              <a:t>ťažké vykurovacie oleje</a:t>
            </a:r>
            <a:r>
              <a:rPr lang="sk-SK" sz="1800">
                <a:latin typeface="Arial" charset="0"/>
              </a:rPr>
              <a:t> od </a:t>
            </a:r>
            <a:r>
              <a:rPr lang="sk-SK" sz="1800">
                <a:latin typeface="Arial" charset="0"/>
                <a:hlinkClick r:id="rId20" tooltip="Asfalt"/>
              </a:rPr>
              <a:t>asfaltu</a:t>
            </a:r>
            <a:r>
              <a:rPr lang="sk-SK" sz="1800">
                <a:latin typeface="Arial" charset="0"/>
              </a:rPr>
              <a:t>. </a:t>
            </a:r>
          </a:p>
          <a:p>
            <a:pPr>
              <a:lnSpc>
                <a:spcPct val="80000"/>
              </a:lnSpc>
              <a:buFont typeface="Wingdings" pitchFamily="2" charset="2"/>
              <a:buNone/>
            </a:pPr>
            <a:r>
              <a:rPr lang="sk-SK" sz="1800">
                <a:latin typeface="Arial" charset="0"/>
              </a:rPr>
              <a:t>       Uhľovodíky s dlhými reťazcami (C35 a viac) môžu byť hydrokrakovaním rozštiepené, čím vzniknú </a:t>
            </a:r>
            <a:r>
              <a:rPr lang="sk-SK" sz="1800">
                <a:latin typeface="Arial" charset="0"/>
                <a:hlinkClick r:id="rId21" tooltip="Mazací olej"/>
              </a:rPr>
              <a:t>mazacie oleje</a:t>
            </a:r>
            <a:r>
              <a:rPr lang="sk-SK" sz="1800">
                <a:latin typeface="Arial" charset="0"/>
              </a:rPr>
              <a:t>.</a:t>
            </a:r>
            <a:endParaRPr lang="cs-CZ" sz="1800">
              <a:latin typeface="Arial" charset="0"/>
            </a:endParaRPr>
          </a:p>
        </p:txBody>
      </p:sp>
      <p:pic>
        <p:nvPicPr>
          <p:cNvPr id="39940" name="Picture 4" descr="images"/>
          <p:cNvPicPr>
            <a:picLocks noChangeAspect="1" noChangeArrowheads="1"/>
          </p:cNvPicPr>
          <p:nvPr/>
        </p:nvPicPr>
        <p:blipFill>
          <a:blip r:embed="rId22"/>
          <a:srcRect/>
          <a:stretch>
            <a:fillRect/>
          </a:stretch>
        </p:blipFill>
        <p:spPr bwMode="auto">
          <a:xfrm rot="415465">
            <a:off x="1835150" y="908050"/>
            <a:ext cx="1047750" cy="1439863"/>
          </a:xfrm>
          <a:prstGeom prst="rect">
            <a:avLst/>
          </a:prstGeom>
          <a:noFill/>
          <a:ln w="9525">
            <a:noFill/>
            <a:miter lim="800000"/>
            <a:headEnd/>
            <a:tailEnd/>
          </a:ln>
        </p:spPr>
      </p:pic>
    </p:spTree>
  </p:cSld>
  <p:clrMapOvr>
    <a:masterClrMapping/>
  </p:clrMapOvr>
  <p:transition advClick="0" advTm="7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457200" y="115888"/>
            <a:ext cx="8229600" cy="6481762"/>
          </a:xfrm>
        </p:spPr>
        <p:txBody>
          <a:bodyPr/>
          <a:lstStyle/>
          <a:p>
            <a:pPr>
              <a:lnSpc>
                <a:spcPct val="80000"/>
              </a:lnSpc>
            </a:pPr>
            <a:r>
              <a:rPr lang="sk-SK" sz="2000" b="1">
                <a:latin typeface="Arial" charset="0"/>
              </a:rPr>
              <a:t>Zemný plyn-</a:t>
            </a:r>
            <a:r>
              <a:rPr lang="sk-SK" sz="2000">
                <a:latin typeface="Arial" charset="0"/>
              </a:rPr>
              <a:t> je prírodný horľavý </a:t>
            </a:r>
            <a:r>
              <a:rPr lang="sk-SK" sz="2000">
                <a:latin typeface="Arial" charset="0"/>
                <a:hlinkClick r:id="rId2" tooltip="Plyn"/>
              </a:rPr>
              <a:t>plyn</a:t>
            </a:r>
            <a:r>
              <a:rPr lang="sk-SK" sz="2000">
                <a:latin typeface="Arial" charset="0"/>
              </a:rPr>
              <a:t> využívaný ako významné plynné </a:t>
            </a:r>
            <a:r>
              <a:rPr lang="sk-SK" sz="2000">
                <a:latin typeface="Arial" charset="0"/>
                <a:hlinkClick r:id="rId3" tooltip="Fosílne palivo"/>
              </a:rPr>
              <a:t>fosílne palivo</a:t>
            </a:r>
            <a:r>
              <a:rPr lang="sk-SK" sz="2000">
                <a:latin typeface="Arial" charset="0"/>
              </a:rPr>
              <a:t>. Je to zmes </a:t>
            </a:r>
            <a:r>
              <a:rPr lang="sk-SK" sz="2000">
                <a:latin typeface="Arial" charset="0"/>
                <a:hlinkClick r:id="rId4" tooltip="Uhľovodík"/>
              </a:rPr>
              <a:t>uhľovodíkov</a:t>
            </a:r>
            <a:r>
              <a:rPr lang="sk-SK" sz="2000">
                <a:latin typeface="Arial" charset="0"/>
              </a:rPr>
              <a:t>, z ktorých 50 až 98 % objemu tvorí </a:t>
            </a:r>
            <a:r>
              <a:rPr lang="sk-SK" sz="2000">
                <a:latin typeface="Arial" charset="0"/>
                <a:hlinkClick r:id="rId5" tooltip="Metán"/>
              </a:rPr>
              <a:t>metán</a:t>
            </a:r>
            <a:r>
              <a:rPr lang="sk-SK" sz="2000">
                <a:latin typeface="Arial" charset="0"/>
              </a:rPr>
              <a:t>. Okrem metánu obsahuje aj </a:t>
            </a:r>
            <a:r>
              <a:rPr lang="sk-SK" sz="2000">
                <a:latin typeface="Arial" charset="0"/>
                <a:hlinkClick r:id="rId6" tooltip="Propán"/>
              </a:rPr>
              <a:t>propán</a:t>
            </a:r>
            <a:r>
              <a:rPr lang="sk-SK" sz="2000">
                <a:latin typeface="Arial" charset="0"/>
              </a:rPr>
              <a:t>, </a:t>
            </a:r>
            <a:r>
              <a:rPr lang="sk-SK" sz="2000">
                <a:latin typeface="Arial" charset="0"/>
                <a:hlinkClick r:id="rId7" tooltip="Bután"/>
              </a:rPr>
              <a:t>bután</a:t>
            </a:r>
            <a:r>
              <a:rPr lang="sk-SK" sz="2000">
                <a:latin typeface="Arial" charset="0"/>
              </a:rPr>
              <a:t> a ďalšie látky. Je ľahší ako </a:t>
            </a:r>
            <a:r>
              <a:rPr lang="sk-SK" sz="2000">
                <a:latin typeface="Arial" charset="0"/>
                <a:hlinkClick r:id="rId8" tooltip="Vzduch"/>
              </a:rPr>
              <a:t>vzduch</a:t>
            </a:r>
            <a:r>
              <a:rPr lang="sk-SK" sz="2000">
                <a:latin typeface="Arial" charset="0"/>
              </a:rPr>
              <a:t>, nie je otravný, ale je nedýchateľný a dusivý. Je bezfarebný a bez </a:t>
            </a:r>
            <a:r>
              <a:rPr lang="sk-SK" sz="2000">
                <a:latin typeface="Arial" charset="0"/>
                <a:hlinkClick r:id="rId9" tooltip="Zápach"/>
              </a:rPr>
              <a:t>zápachu</a:t>
            </a:r>
            <a:r>
              <a:rPr lang="sk-SK" sz="2000">
                <a:latin typeface="Arial" charset="0"/>
              </a:rPr>
              <a:t>, preto sa pri úprave </a:t>
            </a:r>
            <a:r>
              <a:rPr lang="sk-SK" sz="2000">
                <a:latin typeface="Arial" charset="0"/>
                <a:hlinkClick r:id="rId10" tooltip="Odorizácia"/>
              </a:rPr>
              <a:t>odorizuje</a:t>
            </a:r>
            <a:r>
              <a:rPr lang="sk-SK" sz="2000">
                <a:latin typeface="Arial" charset="0"/>
              </a:rPr>
              <a:t> </a:t>
            </a:r>
            <a:r>
              <a:rPr lang="sk-SK" sz="2000">
                <a:latin typeface="Arial" charset="0"/>
                <a:hlinkClick r:id="rId11" tooltip="Tetrahydrotiofén (stránka neexistuje)"/>
              </a:rPr>
              <a:t>tetrahydrotiofénom</a:t>
            </a:r>
            <a:r>
              <a:rPr lang="sk-SK" sz="2000">
                <a:latin typeface="Arial" charset="0"/>
              </a:rPr>
              <a:t>, aby bol identifikovateľný.</a:t>
            </a: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buFont typeface="Wingdings" pitchFamily="2" charset="2"/>
              <a:buNone/>
            </a:pPr>
            <a:endParaRPr lang="sk-SK" sz="2000" b="1">
              <a:latin typeface="Arial" charset="0"/>
            </a:endParaRPr>
          </a:p>
          <a:p>
            <a:pPr>
              <a:lnSpc>
                <a:spcPct val="80000"/>
              </a:lnSpc>
            </a:pPr>
            <a:r>
              <a:rPr lang="sk-SK" sz="2000" b="1">
                <a:latin typeface="Arial" charset="0"/>
              </a:rPr>
              <a:t>Hnedé uhlie-</a:t>
            </a:r>
            <a:r>
              <a:rPr lang="sk-SK" sz="2000">
                <a:latin typeface="Arial" charset="0"/>
              </a:rPr>
              <a:t> je geologicky mladší druh </a:t>
            </a:r>
            <a:r>
              <a:rPr lang="sk-SK" sz="2000">
                <a:latin typeface="Arial" charset="0"/>
                <a:hlinkClick r:id="rId12" tooltip="Uhlie"/>
              </a:rPr>
              <a:t>uhlia</a:t>
            </a:r>
            <a:r>
              <a:rPr lang="sk-SK" sz="2000">
                <a:latin typeface="Arial" charset="0"/>
              </a:rPr>
              <a:t> s nižším stupňom preuhoľnenia (50-70 % </a:t>
            </a:r>
            <a:r>
              <a:rPr lang="sk-SK" sz="2000">
                <a:latin typeface="Arial" charset="0"/>
                <a:hlinkClick r:id="rId13" tooltip="Uhlík"/>
              </a:rPr>
              <a:t>uhlíka</a:t>
            </a:r>
            <a:r>
              <a:rPr lang="sk-SK" sz="2000">
                <a:latin typeface="Arial" charset="0"/>
              </a:rPr>
              <a:t>). Najmladšie hnedé uhlie so zreteľne zachovanou štruktúrou dreva sa nazýva </a:t>
            </a:r>
            <a:r>
              <a:rPr lang="sk-SK" sz="2000">
                <a:latin typeface="Arial" charset="0"/>
                <a:hlinkClick r:id="rId14" tooltip="Lignit (stránka neexistuje)"/>
              </a:rPr>
              <a:t>lignit</a:t>
            </a:r>
            <a:r>
              <a:rPr lang="sk-SK" sz="2000">
                <a:latin typeface="Arial" charset="0"/>
              </a:rPr>
              <a:t>. Hnedé uhlie vzniklo z rastlín </a:t>
            </a:r>
            <a:r>
              <a:rPr lang="sk-SK" sz="2000">
                <a:latin typeface="Arial" charset="0"/>
                <a:hlinkClick r:id="rId15" tooltip="Terciér"/>
              </a:rPr>
              <a:t>treťohôr</a:t>
            </a:r>
            <a:r>
              <a:rPr lang="sk-SK" sz="2000">
                <a:latin typeface="Arial" charset="0"/>
              </a:rPr>
              <a:t>.</a:t>
            </a:r>
          </a:p>
          <a:p>
            <a:pPr>
              <a:lnSpc>
                <a:spcPct val="80000"/>
              </a:lnSpc>
            </a:pPr>
            <a:r>
              <a:rPr lang="sk-SK" sz="2000">
                <a:latin typeface="Arial" charset="0"/>
              </a:rPr>
              <a:t>Všetky tieto primárne zdroje energie sa využívajú na výrobu elektrickej energie, tepelnej energie a okrem hnedého uhlia aj v automobilovom priemysle.</a:t>
            </a:r>
          </a:p>
          <a:p>
            <a:pPr>
              <a:lnSpc>
                <a:spcPct val="80000"/>
              </a:lnSpc>
            </a:pPr>
            <a:r>
              <a:rPr lang="sk-SK" sz="2000">
                <a:latin typeface="Arial" charset="0"/>
              </a:rPr>
              <a:t>Z energetického hľadiska je uhlie najlepšie palivo a najhoršie je na tom zemný plyn.</a:t>
            </a:r>
            <a:endParaRPr lang="cs-CZ" sz="2000">
              <a:latin typeface="Arial" charset="0"/>
            </a:endParaRPr>
          </a:p>
        </p:txBody>
      </p:sp>
      <p:pic>
        <p:nvPicPr>
          <p:cNvPr id="40964" name="Picture 4" descr="hnede uhlie03"/>
          <p:cNvPicPr>
            <a:picLocks noChangeAspect="1" noChangeArrowheads="1"/>
          </p:cNvPicPr>
          <p:nvPr/>
        </p:nvPicPr>
        <p:blipFill>
          <a:blip r:embed="rId16"/>
          <a:srcRect/>
          <a:stretch>
            <a:fillRect/>
          </a:stretch>
        </p:blipFill>
        <p:spPr bwMode="auto">
          <a:xfrm rot="-632000">
            <a:off x="900113" y="1916113"/>
            <a:ext cx="2087562" cy="1978025"/>
          </a:xfrm>
          <a:prstGeom prst="rect">
            <a:avLst/>
          </a:prstGeom>
          <a:noFill/>
          <a:ln w="9525">
            <a:noFill/>
            <a:miter lim="800000"/>
            <a:headEnd/>
            <a:tailEnd/>
          </a:ln>
        </p:spPr>
      </p:pic>
      <p:pic>
        <p:nvPicPr>
          <p:cNvPr id="40965" name="Picture 5" descr="plyn"/>
          <p:cNvPicPr>
            <a:picLocks noChangeAspect="1" noChangeArrowheads="1"/>
          </p:cNvPicPr>
          <p:nvPr/>
        </p:nvPicPr>
        <p:blipFill>
          <a:blip r:embed="rId17"/>
          <a:srcRect/>
          <a:stretch>
            <a:fillRect/>
          </a:stretch>
        </p:blipFill>
        <p:spPr bwMode="auto">
          <a:xfrm rot="266993">
            <a:off x="4211638" y="1916113"/>
            <a:ext cx="3382962" cy="1920875"/>
          </a:xfrm>
          <a:prstGeom prst="rect">
            <a:avLst/>
          </a:prstGeom>
          <a:noFill/>
          <a:ln w="9525">
            <a:noFill/>
            <a:miter lim="800000"/>
            <a:headEnd/>
            <a:tailEnd/>
          </a:ln>
        </p:spPr>
      </p:pic>
    </p:spTree>
  </p:cSld>
  <p:clrMapOvr>
    <a:masterClrMapping/>
  </p:clrMapOvr>
  <p:transition advClick="0" advTm="7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r>
              <a:rPr lang="sk-SK"/>
              <a:t>Záver (názor pani Podnikavej)</a:t>
            </a:r>
            <a:endParaRPr lang="cs-CZ"/>
          </a:p>
        </p:txBody>
      </p:sp>
      <p:sp>
        <p:nvSpPr>
          <p:cNvPr id="41987" name="Rectangle 3"/>
          <p:cNvSpPr>
            <a:spLocks noGrp="1" noChangeArrowheads="1"/>
          </p:cNvSpPr>
          <p:nvPr>
            <p:ph type="body" idx="1"/>
          </p:nvPr>
        </p:nvSpPr>
        <p:spPr/>
        <p:txBody>
          <a:bodyPr/>
          <a:lstStyle/>
          <a:p>
            <a:r>
              <a:rPr lang="sk-SK" sz="2800">
                <a:latin typeface="Arial" charset="0"/>
              </a:rPr>
              <a:t>Pani Podnikavá je toho názoru, že nový ektoautobus je veľmi dobré riešenie pre školu a pre životné prostredie pretože nevznikajú nebezpečné výpary a neohrozuje to životné prostredie. Nevýhodou je, že vodík je vysoko výbušná látka, čo znamená, že je možné nebezpečenstvo výbuchu. Ektoautobus bude určite zabezpečený proti tomu aby sa stala nejaká nehoda takže pani Podnikavá je jednoznačne za tento návrh ektoautobusu.</a:t>
            </a:r>
            <a:endParaRPr lang="cs-CZ" sz="2800">
              <a:latin typeface="Arial" charset="0"/>
            </a:endParaRPr>
          </a:p>
        </p:txBody>
      </p:sp>
    </p:spTree>
  </p:cSld>
  <p:clrMapOvr>
    <a:masterClrMapping/>
  </p:clrMapOvr>
  <p:transition advClick="0" advTm="7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r>
              <a:rPr lang="sk-SK">
                <a:latin typeface="Arial" charset="0"/>
              </a:rPr>
              <a:t>                              Pán Zelený</a:t>
            </a:r>
            <a:endParaRPr lang="cs-CZ">
              <a:latin typeface="Arial" charset="0"/>
            </a:endParaRPr>
          </a:p>
        </p:txBody>
      </p:sp>
      <p:sp>
        <p:nvSpPr>
          <p:cNvPr id="43011" name="Rectangle 3"/>
          <p:cNvSpPr>
            <a:spLocks noGrp="1" noChangeArrowheads="1"/>
          </p:cNvSpPr>
          <p:nvPr>
            <p:ph type="body" idx="1"/>
          </p:nvPr>
        </p:nvSpPr>
        <p:spPr>
          <a:xfrm>
            <a:off x="457200" y="1600200"/>
            <a:ext cx="8229600" cy="4924425"/>
          </a:xfrm>
        </p:spPr>
        <p:txBody>
          <a:bodyPr/>
          <a:lstStyle/>
          <a:p>
            <a:pPr>
              <a:lnSpc>
                <a:spcPct val="80000"/>
              </a:lnSpc>
            </a:pPr>
            <a:r>
              <a:rPr lang="sk-SK" sz="2000">
                <a:latin typeface="Arial" charset="0"/>
              </a:rPr>
              <a:t>Ozónová vrstva</a:t>
            </a:r>
          </a:p>
          <a:p>
            <a:pPr>
              <a:lnSpc>
                <a:spcPct val="80000"/>
              </a:lnSpc>
            </a:pPr>
            <a:r>
              <a:rPr lang="sk-SK" sz="2000">
                <a:latin typeface="Arial" charset="0"/>
              </a:rPr>
              <a:t>• je to 2,5 - 3,8 mm hrubá vrstva</a:t>
            </a:r>
          </a:p>
          <a:p>
            <a:pPr>
              <a:lnSpc>
                <a:spcPct val="80000"/>
              </a:lnSpc>
            </a:pPr>
            <a:r>
              <a:rPr lang="sk-SK" sz="2000">
                <a:latin typeface="Arial" charset="0"/>
              </a:rPr>
              <a:t>• je zložená z molekúl ozónu (O3), ktorý vzniká pri fotochemických reakciách v ovzduší</a:t>
            </a:r>
          </a:p>
          <a:p>
            <a:pPr>
              <a:lnSpc>
                <a:spcPct val="80000"/>
              </a:lnSpc>
              <a:buFont typeface="Wingdings" pitchFamily="2" charset="2"/>
              <a:buNone/>
            </a:pPr>
            <a:endParaRPr lang="sk-SK" sz="2000">
              <a:latin typeface="Arial" charset="0"/>
            </a:endParaRPr>
          </a:p>
          <a:p>
            <a:pPr>
              <a:lnSpc>
                <a:spcPct val="80000"/>
              </a:lnSpc>
            </a:pPr>
            <a:r>
              <a:rPr lang="sk-SK" sz="2000">
                <a:latin typeface="Arial" charset="0"/>
              </a:rPr>
              <a:t>• jej najdôležitejšou funkciou je chrániť život na Zemi pred škodlivým UV žiarením</a:t>
            </a:r>
          </a:p>
          <a:p>
            <a:pPr>
              <a:lnSpc>
                <a:spcPct val="80000"/>
              </a:lnSpc>
              <a:buFont typeface="Wingdings" pitchFamily="2" charset="2"/>
              <a:buNone/>
            </a:pPr>
            <a:endParaRPr lang="sk-SK" sz="2000">
              <a:latin typeface="Arial" charset="0"/>
            </a:endParaRPr>
          </a:p>
          <a:p>
            <a:pPr>
              <a:lnSpc>
                <a:spcPct val="80000"/>
              </a:lnSpc>
            </a:pPr>
            <a:r>
              <a:rPr lang="sk-SK" sz="2000">
                <a:latin typeface="Arial" charset="0"/>
              </a:rPr>
              <a:t>Látky poškodzujúce ozónovú vrstvu</a:t>
            </a:r>
            <a:endParaRPr lang="sk-SK" sz="2000" b="1">
              <a:latin typeface="Arial" charset="0"/>
            </a:endParaRPr>
          </a:p>
          <a:p>
            <a:pPr>
              <a:lnSpc>
                <a:spcPct val="80000"/>
              </a:lnSpc>
            </a:pPr>
            <a:r>
              <a:rPr lang="sk-SK" sz="2000" b="1">
                <a:latin typeface="Arial" charset="0"/>
              </a:rPr>
              <a:t>Halóny</a:t>
            </a:r>
          </a:p>
          <a:p>
            <a:pPr>
              <a:lnSpc>
                <a:spcPct val="80000"/>
              </a:lnSpc>
            </a:pPr>
            <a:r>
              <a:rPr lang="sk-SK" sz="2000" b="1">
                <a:latin typeface="Arial" charset="0"/>
              </a:rPr>
              <a:t>Freóny</a:t>
            </a:r>
            <a:endParaRPr lang="sk-SK" sz="2000">
              <a:latin typeface="Arial" charset="0"/>
            </a:endParaRPr>
          </a:p>
          <a:p>
            <a:pPr>
              <a:lnSpc>
                <a:spcPct val="80000"/>
              </a:lnSpc>
            </a:pPr>
            <a:r>
              <a:rPr lang="sk-SK" sz="2000">
                <a:latin typeface="Arial" charset="0"/>
              </a:rPr>
              <a:t>• používajú sa ako chladiace chemické organické zlúčeniny, ktoré obsahujú minimálne jeden atóm médium v chladiarenských technológiách a chladničkách</a:t>
            </a:r>
          </a:p>
          <a:p>
            <a:pPr>
              <a:lnSpc>
                <a:spcPct val="80000"/>
              </a:lnSpc>
            </a:pPr>
            <a:r>
              <a:rPr lang="sk-SK" sz="2000">
                <a:latin typeface="Arial" charset="0"/>
              </a:rPr>
              <a:t>• sú to zlúčeniny s chlórom a brómu v molekule fluóru</a:t>
            </a:r>
          </a:p>
          <a:p>
            <a:pPr>
              <a:lnSpc>
                <a:spcPct val="80000"/>
              </a:lnSpc>
            </a:pPr>
            <a:r>
              <a:rPr lang="sk-SK" sz="2000">
                <a:latin typeface="Arial" charset="0"/>
              </a:rPr>
              <a:t>• sú to látky s rozsiahlym ničivým účinkom a rezistenciou v atmosfére až niekoľko sto rokov</a:t>
            </a:r>
          </a:p>
        </p:txBody>
      </p:sp>
      <p:pic>
        <p:nvPicPr>
          <p:cNvPr id="43012" name="Picture 4" descr="BartSimpson"/>
          <p:cNvPicPr>
            <a:picLocks noChangeAspect="1" noChangeArrowheads="1"/>
          </p:cNvPicPr>
          <p:nvPr/>
        </p:nvPicPr>
        <p:blipFill>
          <a:blip r:embed="rId2"/>
          <a:srcRect/>
          <a:stretch>
            <a:fillRect/>
          </a:stretch>
        </p:blipFill>
        <p:spPr bwMode="auto">
          <a:xfrm rot="-551971">
            <a:off x="3635375" y="260350"/>
            <a:ext cx="1219200" cy="1524000"/>
          </a:xfrm>
          <a:prstGeom prst="rect">
            <a:avLst/>
          </a:prstGeom>
          <a:noFill/>
        </p:spPr>
      </p:pic>
    </p:spTree>
  </p:cSld>
  <p:clrMapOvr>
    <a:masterClrMapping/>
  </p:clrMapOvr>
  <p:transition advClick="0" advTm="7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sahu 1"/>
          <p:cNvSpPr>
            <a:spLocks noGrp="1"/>
          </p:cNvSpPr>
          <p:nvPr>
            <p:ph idx="1"/>
          </p:nvPr>
        </p:nvSpPr>
        <p:spPr/>
        <p:txBody>
          <a:bodyPr>
            <a:normAutofit fontScale="92500"/>
          </a:bodyPr>
          <a:lstStyle/>
          <a:p>
            <a:r>
              <a:rPr lang="sk-SK" dirty="0" smtClean="0"/>
              <a:t>elektrónová konfigurácia vodíka: 1s</a:t>
            </a:r>
          </a:p>
          <a:p>
            <a:r>
              <a:rPr lang="sk-SK" dirty="0" smtClean="0"/>
              <a:t>e</a:t>
            </a:r>
            <a:r>
              <a:rPr lang="cs-CZ" dirty="0" smtClean="0"/>
              <a:t>lektrónová konfigurácia vodíka je 1s</a:t>
            </a:r>
            <a:r>
              <a:rPr lang="cs-CZ" baseline="30000" dirty="0" smtClean="0"/>
              <a:t>1</a:t>
            </a:r>
            <a:r>
              <a:rPr lang="cs-CZ" dirty="0" smtClean="0"/>
              <a:t>=nestabilnejšia ako 1s</a:t>
            </a:r>
            <a:r>
              <a:rPr lang="cs-CZ" baseline="30000" dirty="0" smtClean="0"/>
              <a:t>2</a:t>
            </a:r>
            <a:r>
              <a:rPr lang="cs-CZ" dirty="0" smtClean="0"/>
              <a:t>, a preto sa vodík pri chemických reakciách snaží získať elektrónovú konfiguráciu 1s</a:t>
            </a:r>
            <a:r>
              <a:rPr lang="cs-CZ" baseline="30000" dirty="0" smtClean="0"/>
              <a:t>2</a:t>
            </a:r>
          </a:p>
          <a:p>
            <a:r>
              <a:rPr lang="sk-SK" baseline="30000" dirty="0" smtClean="0"/>
              <a:t> </a:t>
            </a:r>
            <a:r>
              <a:rPr lang="sk-SK" dirty="0" smtClean="0"/>
              <a:t>vodík sa nachádza v dôležitých prírodných zlúčeninách ako je napr. voda a rôzne kyseliny</a:t>
            </a:r>
          </a:p>
          <a:p>
            <a:r>
              <a:rPr lang="sk-SK" dirty="0" smtClean="0"/>
              <a:t>Hydridy: </a:t>
            </a:r>
            <a:r>
              <a:rPr lang="cs-CZ" dirty="0" smtClean="0"/>
              <a:t>podvojné zlúčeniny vodíka</a:t>
            </a:r>
          </a:p>
          <a:p>
            <a:pPr lvl="1"/>
            <a:r>
              <a:rPr lang="cs-CZ" dirty="0" smtClean="0"/>
              <a:t>Hydridy sú binárne zlúčeniny vodíka. Rozlišujú sa hydridy iónové, kovalentné, kovové a hydridové komplexy. </a:t>
            </a:r>
            <a:endParaRPr lang="cs-CZ" dirty="0"/>
          </a:p>
        </p:txBody>
      </p:sp>
      <p:sp>
        <p:nvSpPr>
          <p:cNvPr id="3" name="Nadpis 2"/>
          <p:cNvSpPr>
            <a:spLocks noGrp="1"/>
          </p:cNvSpPr>
          <p:nvPr>
            <p:ph type="title"/>
          </p:nvPr>
        </p:nvSpPr>
        <p:spPr/>
        <p:txBody>
          <a:bodyPr/>
          <a:lstStyle/>
          <a:p>
            <a:r>
              <a:rPr lang="sk-SK" dirty="0" smtClean="0"/>
              <a:t>Autobus poháňaný vodíkom</a:t>
            </a:r>
            <a:endParaRPr lang="cs-CZ" dirty="0"/>
          </a:p>
        </p:txBody>
      </p:sp>
      <p:sp>
        <p:nvSpPr>
          <p:cNvPr id="4" name="Zástupný symbol päty 3"/>
          <p:cNvSpPr>
            <a:spLocks noGrp="1"/>
          </p:cNvSpPr>
          <p:nvPr>
            <p:ph type="ftr" sz="quarter" idx="11"/>
          </p:nvPr>
        </p:nvSpPr>
        <p:spPr/>
        <p:txBody>
          <a:bodyPr/>
          <a:lstStyle/>
          <a:p>
            <a:r>
              <a:rPr lang="cs-CZ" dirty="0" smtClean="0"/>
              <a:t>Výskumný tím pani Ružovej</a:t>
            </a:r>
            <a:endParaRPr lang="cs-CZ" dirty="0"/>
          </a:p>
        </p:txBody>
      </p:sp>
      <p:sp>
        <p:nvSpPr>
          <p:cNvPr id="5" name="Zástupný symbol dátumu 4"/>
          <p:cNvSpPr>
            <a:spLocks noGrp="1"/>
          </p:cNvSpPr>
          <p:nvPr>
            <p:ph type="dt" sz="half" idx="10"/>
          </p:nvPr>
        </p:nvSpPr>
        <p:spPr/>
        <p:txBody>
          <a:bodyPr/>
          <a:lstStyle/>
          <a:p>
            <a:fld id="{1EF7969D-E043-4F9A-A34C-7B268A252FF8}" type="datetime1">
              <a:rPr lang="cs-CZ" smtClean="0"/>
              <a:pPr/>
              <a:t>25.6.2009</a:t>
            </a:fld>
            <a:endParaRPr lang="cs-CZ" dirty="0"/>
          </a:p>
        </p:txBody>
      </p:sp>
      <p:sp>
        <p:nvSpPr>
          <p:cNvPr id="7" name="Zástupný symbol čísla snímky 6"/>
          <p:cNvSpPr>
            <a:spLocks noGrp="1"/>
          </p:cNvSpPr>
          <p:nvPr>
            <p:ph type="sldNum" sz="quarter" idx="12"/>
          </p:nvPr>
        </p:nvSpPr>
        <p:spPr/>
        <p:txBody>
          <a:bodyPr/>
          <a:lstStyle/>
          <a:p>
            <a:fld id="{9ACA0913-D9CC-4DFB-B8F6-2F1074805894}" type="slidenum">
              <a:rPr lang="cs-CZ" smtClean="0"/>
              <a:pPr/>
              <a:t>8</a:t>
            </a:fld>
            <a:endParaRPr lang="cs-CZ" dirty="0"/>
          </a:p>
        </p:txBody>
      </p:sp>
    </p:spTree>
  </p:cSld>
  <p:clrMapOvr>
    <a:masterClrMapping/>
  </p:clrMapOvr>
  <p:transition advClick="0" advTm="7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457200" y="188913"/>
            <a:ext cx="8229600" cy="6408737"/>
          </a:xfrm>
        </p:spPr>
        <p:txBody>
          <a:bodyPr/>
          <a:lstStyle/>
          <a:p>
            <a:pPr>
              <a:lnSpc>
                <a:spcPct val="80000"/>
              </a:lnSpc>
            </a:pPr>
            <a:endParaRPr lang="cs-CZ" sz="2000">
              <a:latin typeface="Arial" charset="0"/>
            </a:endParaRPr>
          </a:p>
          <a:p>
            <a:pPr>
              <a:lnSpc>
                <a:spcPct val="80000"/>
              </a:lnSpc>
              <a:buFont typeface="Wingdings" pitchFamily="2" charset="2"/>
              <a:buNone/>
            </a:pPr>
            <a:endParaRPr lang="cs-CZ" sz="2000">
              <a:latin typeface="Arial" charset="0"/>
            </a:endParaRPr>
          </a:p>
          <a:p>
            <a:pPr>
              <a:lnSpc>
                <a:spcPct val="80000"/>
              </a:lnSpc>
            </a:pPr>
            <a:r>
              <a:rPr lang="sk-SK" sz="2000">
                <a:latin typeface="Arial" charset="0"/>
              </a:rPr>
              <a:t>Opatrenia na obnovu ozónovej vrstvy</a:t>
            </a:r>
          </a:p>
          <a:p>
            <a:pPr>
              <a:lnSpc>
                <a:spcPct val="80000"/>
              </a:lnSpc>
              <a:buFont typeface="Wingdings" pitchFamily="2" charset="2"/>
              <a:buNone/>
            </a:pPr>
            <a:r>
              <a:rPr lang="sk-SK" sz="2000">
                <a:latin typeface="Arial" charset="0"/>
              </a:rPr>
              <a:t>      Svetové spoločenstvo prijalo významné dokumenty:</a:t>
            </a:r>
          </a:p>
          <a:p>
            <a:pPr>
              <a:lnSpc>
                <a:spcPct val="80000"/>
              </a:lnSpc>
              <a:buFont typeface="Wingdings" pitchFamily="2" charset="2"/>
              <a:buNone/>
            </a:pPr>
            <a:r>
              <a:rPr lang="sk-SK" sz="2000">
                <a:latin typeface="Arial" charset="0"/>
              </a:rPr>
              <a:t>      Viedenský dohovor o ochrane ozónovej vrstvy (1985)</a:t>
            </a:r>
          </a:p>
          <a:p>
            <a:pPr>
              <a:lnSpc>
                <a:spcPct val="80000"/>
              </a:lnSpc>
              <a:buFont typeface="Wingdings" pitchFamily="2" charset="2"/>
              <a:buNone/>
            </a:pPr>
            <a:r>
              <a:rPr lang="sk-SK" sz="2000">
                <a:latin typeface="Arial" charset="0"/>
              </a:rPr>
              <a:t>      Montrealský protokol o látkach, ktoré poškodzujú ozónovú vrstvu (1987)</a:t>
            </a:r>
          </a:p>
          <a:p>
            <a:pPr>
              <a:lnSpc>
                <a:spcPct val="80000"/>
              </a:lnSpc>
              <a:buFont typeface="Wingdings" pitchFamily="2" charset="2"/>
              <a:buNone/>
            </a:pPr>
            <a:endParaRPr lang="sk-SK" sz="2000">
              <a:latin typeface="Arial" charset="0"/>
            </a:endParaRPr>
          </a:p>
          <a:p>
            <a:pPr>
              <a:lnSpc>
                <a:spcPct val="80000"/>
              </a:lnSpc>
            </a:pPr>
            <a:r>
              <a:rPr lang="sk-SK" sz="2000">
                <a:latin typeface="Arial" charset="0"/>
              </a:rPr>
              <a:t>Tieto dokumenty podpísalo viac ako 160 krajín, vrátane Slovenska</a:t>
            </a:r>
          </a:p>
          <a:p>
            <a:pPr>
              <a:lnSpc>
                <a:spcPct val="80000"/>
              </a:lnSpc>
              <a:buFont typeface="Wingdings" pitchFamily="2" charset="2"/>
              <a:buNone/>
            </a:pPr>
            <a:endParaRPr lang="sk-SK" sz="2000" b="1">
              <a:latin typeface="Arial" charset="0"/>
            </a:endParaRPr>
          </a:p>
          <a:p>
            <a:pPr>
              <a:lnSpc>
                <a:spcPct val="80000"/>
              </a:lnSpc>
            </a:pPr>
            <a:r>
              <a:rPr lang="sk-SK" sz="2000" b="1">
                <a:latin typeface="Arial" charset="0"/>
              </a:rPr>
              <a:t>Globálne otepľovanie:</a:t>
            </a:r>
          </a:p>
          <a:p>
            <a:pPr>
              <a:lnSpc>
                <a:spcPct val="80000"/>
              </a:lnSpc>
              <a:buFont typeface="Wingdings" pitchFamily="2" charset="2"/>
              <a:buNone/>
            </a:pPr>
            <a:endParaRPr lang="sk-SK" sz="2000">
              <a:latin typeface="Arial" charset="0"/>
            </a:endParaRPr>
          </a:p>
          <a:p>
            <a:pPr>
              <a:lnSpc>
                <a:spcPct val="80000"/>
              </a:lnSpc>
              <a:buFont typeface="Wingdings" pitchFamily="2" charset="2"/>
              <a:buNone/>
            </a:pPr>
            <a:r>
              <a:rPr lang="sk-SK" sz="2000">
                <a:latin typeface="Arial" charset="0"/>
              </a:rPr>
              <a:t>     O </a:t>
            </a:r>
            <a:r>
              <a:rPr lang="sk-SK" sz="2000" b="1">
                <a:latin typeface="Arial" charset="0"/>
              </a:rPr>
              <a:t>globálnom otepľovaní</a:t>
            </a:r>
            <a:r>
              <a:rPr lang="sk-SK" sz="2000">
                <a:latin typeface="Arial" charset="0"/>
              </a:rPr>
              <a:t> hovoríme, keď sa priemerná teplota </a:t>
            </a:r>
            <a:r>
              <a:rPr lang="sk-SK" sz="2000">
                <a:latin typeface="Arial" charset="0"/>
                <a:hlinkClick r:id="rId2" tooltip="Oceán"/>
              </a:rPr>
              <a:t>oceánov</a:t>
            </a:r>
            <a:r>
              <a:rPr lang="sk-SK" sz="2000">
                <a:latin typeface="Arial" charset="0"/>
              </a:rPr>
              <a:t> a </a:t>
            </a:r>
            <a:r>
              <a:rPr lang="sk-SK" sz="2000">
                <a:latin typeface="Arial" charset="0"/>
                <a:hlinkClick r:id="rId3" tooltip="Atmosféra"/>
              </a:rPr>
              <a:t>atmosféry</a:t>
            </a:r>
            <a:r>
              <a:rPr lang="sk-SK" sz="2000">
                <a:latin typeface="Arial" charset="0"/>
              </a:rPr>
              <a:t> počas viacerých rokov zvýši v mierke celej planéty.</a:t>
            </a:r>
          </a:p>
          <a:p>
            <a:pPr>
              <a:lnSpc>
                <a:spcPct val="80000"/>
              </a:lnSpc>
              <a:buFont typeface="Wingdings" pitchFamily="2" charset="2"/>
              <a:buNone/>
            </a:pPr>
            <a:endParaRPr lang="sk-SK" sz="2000">
              <a:latin typeface="Arial" charset="0"/>
            </a:endParaRPr>
          </a:p>
          <a:p>
            <a:pPr>
              <a:lnSpc>
                <a:spcPct val="80000"/>
              </a:lnSpc>
              <a:buFont typeface="Wingdings" pitchFamily="2" charset="2"/>
              <a:buNone/>
            </a:pPr>
            <a:r>
              <a:rPr lang="sk-SK" sz="2000">
                <a:latin typeface="Arial" charset="0"/>
              </a:rPr>
              <a:t>     Príčinami globálneho otepľovania sú plyny ktoré sa nachádzajú v atmosfére a pohlcujú slnečné žiarenie, a tak atmosféru a zemský povrch otepľujú. To sú tzv. skleníkové plyny, ktoré spôsobujú fenomén nazývaný skleníkový efekt. Sú to predovšetkým vodná para, oxid uhličitý, metán, oxid dusný, chlorfluorované uhľovodíky (freóny) a ozón.  </a:t>
            </a:r>
            <a:endParaRPr lang="sk-SK" sz="2000" b="1">
              <a:latin typeface="Arial" charset="0"/>
            </a:endParaRPr>
          </a:p>
        </p:txBody>
      </p:sp>
    </p:spTree>
  </p:cSld>
  <p:clrMapOvr>
    <a:masterClrMapping/>
  </p:clrMapOvr>
  <p:transition advClick="0" advTm="7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457200" y="260350"/>
            <a:ext cx="8229600" cy="6264275"/>
          </a:xfrm>
        </p:spPr>
        <p:txBody>
          <a:bodyPr/>
          <a:lstStyle/>
          <a:p>
            <a:pPr>
              <a:lnSpc>
                <a:spcPct val="80000"/>
              </a:lnSpc>
            </a:pPr>
            <a:r>
              <a:rPr lang="sk-SK" sz="1400" b="1">
                <a:latin typeface="Arial" charset="0"/>
              </a:rPr>
              <a:t>Skleníkový efekt</a:t>
            </a:r>
            <a:endParaRPr lang="sk-SK" sz="1400">
              <a:latin typeface="Arial" charset="0"/>
            </a:endParaRPr>
          </a:p>
          <a:p>
            <a:pPr>
              <a:lnSpc>
                <a:spcPct val="80000"/>
              </a:lnSpc>
              <a:buFont typeface="Wingdings" pitchFamily="2" charset="2"/>
              <a:buNone/>
            </a:pPr>
            <a:r>
              <a:rPr lang="sk-SK" sz="1400">
                <a:latin typeface="Arial" charset="0"/>
              </a:rPr>
              <a:t>         -je zadržiavanie tepla atmosférou pri tepelnej výmene medzi povrchom Zeme a kozmickým priestorom.</a:t>
            </a:r>
          </a:p>
          <a:p>
            <a:pPr>
              <a:lnSpc>
                <a:spcPct val="80000"/>
              </a:lnSpc>
            </a:pPr>
            <a:r>
              <a:rPr lang="sk-SK" sz="1400">
                <a:latin typeface="Arial" charset="0"/>
              </a:rPr>
              <a:t>Slnečné lúče dopadajú na steny skleníka. </a:t>
            </a:r>
          </a:p>
          <a:p>
            <a:pPr>
              <a:lnSpc>
                <a:spcPct val="80000"/>
              </a:lnSpc>
            </a:pPr>
            <a:r>
              <a:rPr lang="sk-SK" sz="1400">
                <a:latin typeface="Arial" charset="0"/>
              </a:rPr>
              <a:t>    Časť žiarenia :  - odrazí sa od stien </a:t>
            </a:r>
          </a:p>
          <a:p>
            <a:pPr>
              <a:lnSpc>
                <a:spcPct val="80000"/>
              </a:lnSpc>
              <a:buFont typeface="Wingdings" pitchFamily="2" charset="2"/>
              <a:buNone/>
            </a:pPr>
            <a:r>
              <a:rPr lang="sk-SK" sz="1400">
                <a:latin typeface="Arial" charset="0"/>
              </a:rPr>
              <a:t>                                    - časť steny prepustia.</a:t>
            </a:r>
          </a:p>
          <a:p>
            <a:pPr>
              <a:lnSpc>
                <a:spcPct val="80000"/>
              </a:lnSpc>
            </a:pPr>
            <a:r>
              <a:rPr lang="sk-SK" sz="1400">
                <a:latin typeface="Arial" charset="0"/>
              </a:rPr>
              <a:t>    Energia prepusteného žiarenia ohreje v skleníku všetko, na čo slnečné lúče dopadnú. </a:t>
            </a:r>
          </a:p>
          <a:p>
            <a:pPr>
              <a:lnSpc>
                <a:spcPct val="80000"/>
              </a:lnSpc>
            </a:pPr>
            <a:r>
              <a:rPr lang="sk-SK" sz="1400">
                <a:latin typeface="Arial" charset="0"/>
              </a:rPr>
              <a:t>    Výsledok:  teplota vo vnútri skleníka sa  zvyšuje, vzniká  "skleníkový efekt". </a:t>
            </a:r>
            <a:endParaRPr lang="sk-SK" sz="1400" b="1">
              <a:latin typeface="Arial" charset="0"/>
            </a:endParaRPr>
          </a:p>
          <a:p>
            <a:pPr>
              <a:lnSpc>
                <a:spcPct val="80000"/>
              </a:lnSpc>
            </a:pPr>
            <a:r>
              <a:rPr lang="sk-SK" sz="1400" b="1">
                <a:latin typeface="Arial" charset="0"/>
              </a:rPr>
              <a:t>   Príčina :</a:t>
            </a:r>
            <a:r>
              <a:rPr lang="sk-SK" sz="1400">
                <a:latin typeface="Arial" charset="0"/>
              </a:rPr>
              <a:t> rast koncentrácie skleníkových plynov v atmosfére :</a:t>
            </a:r>
            <a:endParaRPr lang="sk-SK" sz="1400" b="1" i="1">
              <a:latin typeface="Arial" charset="0"/>
            </a:endParaRPr>
          </a:p>
          <a:p>
            <a:pPr>
              <a:lnSpc>
                <a:spcPct val="80000"/>
              </a:lnSpc>
            </a:pPr>
            <a:r>
              <a:rPr lang="sk-SK" sz="1400" b="1" i="1">
                <a:latin typeface="Arial" charset="0"/>
              </a:rPr>
              <a:t>oxid uhličitý-</a:t>
            </a:r>
            <a:r>
              <a:rPr lang="sk-SK" sz="1400">
                <a:latin typeface="Arial" charset="0"/>
              </a:rPr>
              <a:t> je spôsobený hlavne spaľovaním fosílnych palív a úbytkom lesov.</a:t>
            </a:r>
          </a:p>
          <a:p>
            <a:pPr>
              <a:lnSpc>
                <a:spcPct val="80000"/>
              </a:lnSpc>
              <a:buFont typeface="Wingdings" pitchFamily="2" charset="2"/>
              <a:buNone/>
            </a:pPr>
            <a:r>
              <a:rPr lang="sk-SK" sz="1400" b="1" i="1">
                <a:latin typeface="Arial" charset="0"/>
              </a:rPr>
              <a:t> </a:t>
            </a:r>
          </a:p>
          <a:p>
            <a:pPr>
              <a:lnSpc>
                <a:spcPct val="80000"/>
              </a:lnSpc>
              <a:buFont typeface="Wingdings" pitchFamily="2" charset="2"/>
              <a:buNone/>
            </a:pPr>
            <a:r>
              <a:rPr lang="sk-SK" sz="1400" b="1" i="1">
                <a:latin typeface="Arial" charset="0"/>
              </a:rPr>
              <a:t>   </a:t>
            </a:r>
            <a:r>
              <a:rPr lang="sk-SK" sz="1400">
                <a:latin typeface="Arial" charset="0"/>
              </a:rPr>
              <a:t>Hlavné vlastnosti: - bezfarebný plyn skvapalnený pod tlakom nehorľavý</a:t>
            </a:r>
          </a:p>
          <a:p>
            <a:pPr>
              <a:lnSpc>
                <a:spcPct val="80000"/>
              </a:lnSpc>
              <a:buFont typeface="Wingdings" pitchFamily="2" charset="2"/>
              <a:buNone/>
            </a:pPr>
            <a:r>
              <a:rPr lang="sk-SK" sz="1400">
                <a:latin typeface="Arial" charset="0"/>
              </a:rPr>
              <a:t>                                - v plynnej fáze ťažší než vzduch</a:t>
            </a:r>
          </a:p>
          <a:p>
            <a:pPr>
              <a:lnSpc>
                <a:spcPct val="80000"/>
              </a:lnSpc>
              <a:buFont typeface="Wingdings" pitchFamily="2" charset="2"/>
              <a:buNone/>
            </a:pPr>
            <a:r>
              <a:rPr lang="sk-SK" sz="1400">
                <a:latin typeface="Arial" charset="0"/>
              </a:rPr>
              <a:t>                                - pri uvoľnení tlaku sa rýchlo odparuje; pri tom sa ochladí a vytvára uhličitý sneh </a:t>
            </a:r>
          </a:p>
          <a:p>
            <a:pPr>
              <a:lnSpc>
                <a:spcPct val="80000"/>
              </a:lnSpc>
              <a:buFont typeface="Wingdings" pitchFamily="2" charset="2"/>
              <a:buNone/>
            </a:pPr>
            <a:r>
              <a:rPr lang="sk-SK" sz="1400">
                <a:latin typeface="Arial" charset="0"/>
              </a:rPr>
              <a:t>                                -pri bežnom tlaku len v tuhom alebo plynnom skupenstve</a:t>
            </a:r>
          </a:p>
          <a:p>
            <a:pPr>
              <a:lnSpc>
                <a:spcPct val="80000"/>
              </a:lnSpc>
              <a:buFont typeface="Wingdings" pitchFamily="2" charset="2"/>
              <a:buNone/>
            </a:pPr>
            <a:r>
              <a:rPr lang="sk-SK" sz="1400">
                <a:latin typeface="Arial" charset="0"/>
              </a:rPr>
              <a:t>                                -suchý ľad je veľmi chladný (-78,5°C) a spôsobuje omrzliny</a:t>
            </a:r>
          </a:p>
          <a:p>
            <a:pPr>
              <a:lnSpc>
                <a:spcPct val="80000"/>
              </a:lnSpc>
              <a:buFont typeface="Wingdings" pitchFamily="2" charset="2"/>
              <a:buNone/>
            </a:pPr>
            <a:r>
              <a:rPr lang="sk-SK" sz="1400">
                <a:latin typeface="Arial" charset="0"/>
              </a:rPr>
              <a:t>                                -pri zohriati prechádza z tuhého skupenstva priamo do plynného (sublimácia)</a:t>
            </a:r>
          </a:p>
          <a:p>
            <a:pPr>
              <a:lnSpc>
                <a:spcPct val="80000"/>
              </a:lnSpc>
              <a:buFont typeface="Wingdings" pitchFamily="2" charset="2"/>
              <a:buNone/>
            </a:pPr>
            <a:r>
              <a:rPr lang="sk-SK" sz="1400">
                <a:latin typeface="Arial" charset="0"/>
              </a:rPr>
              <a:t>                                -nie je jedovatý, ale účinkuje okrem iného na srdcový rytmus a frekvenciu dychu</a:t>
            </a:r>
          </a:p>
          <a:p>
            <a:pPr>
              <a:lnSpc>
                <a:spcPct val="80000"/>
              </a:lnSpc>
              <a:buFont typeface="Wingdings" pitchFamily="2" charset="2"/>
              <a:buNone/>
            </a:pPr>
            <a:r>
              <a:rPr lang="sk-SK" sz="1400">
                <a:latin typeface="Arial" charset="0"/>
              </a:rPr>
              <a:t>                                -už koncentrácie 8-10 % môžu byť po 30-60 minútach smrteľné</a:t>
            </a:r>
          </a:p>
          <a:p>
            <a:pPr>
              <a:lnSpc>
                <a:spcPct val="80000"/>
              </a:lnSpc>
              <a:buFont typeface="Wingdings" pitchFamily="2" charset="2"/>
              <a:buNone/>
            </a:pPr>
            <a:endParaRPr lang="sk-SK" sz="1400" b="1" i="1">
              <a:latin typeface="Arial" charset="0"/>
            </a:endParaRPr>
          </a:p>
          <a:p>
            <a:pPr>
              <a:lnSpc>
                <a:spcPct val="80000"/>
              </a:lnSpc>
            </a:pPr>
            <a:r>
              <a:rPr lang="sk-SK" sz="1400" b="1" i="1">
                <a:latin typeface="Arial" charset="0"/>
              </a:rPr>
              <a:t>Metán, oxid dusný, ozón, chlorofluorouhľovodíky (CFC)</a:t>
            </a:r>
          </a:p>
          <a:p>
            <a:pPr>
              <a:lnSpc>
                <a:spcPct val="80000"/>
              </a:lnSpc>
            </a:pPr>
            <a:endParaRPr lang="sk-SK" sz="1400" b="1" i="1">
              <a:latin typeface="Arial" charset="0"/>
            </a:endParaRPr>
          </a:p>
          <a:p>
            <a:pPr>
              <a:lnSpc>
                <a:spcPct val="80000"/>
              </a:lnSpc>
            </a:pPr>
            <a:r>
              <a:rPr lang="sk-SK" sz="1400" b="1" i="1" u="sng"/>
              <a:t>Prejavy skleníkového efektu: </a:t>
            </a:r>
            <a:r>
              <a:rPr lang="sk-SK" sz="1400" b="1" i="1"/>
              <a:t>     </a:t>
            </a:r>
          </a:p>
          <a:p>
            <a:pPr>
              <a:lnSpc>
                <a:spcPct val="80000"/>
              </a:lnSpc>
              <a:buFont typeface="Wingdings" pitchFamily="2" charset="2"/>
              <a:buNone/>
            </a:pPr>
            <a:r>
              <a:rPr lang="sk-SK" sz="1400" b="1" i="1"/>
              <a:t>                                                         -roztápanie antarktických ľadovcov </a:t>
            </a:r>
          </a:p>
          <a:p>
            <a:pPr>
              <a:lnSpc>
                <a:spcPct val="80000"/>
              </a:lnSpc>
              <a:buFont typeface="Wingdings" pitchFamily="2" charset="2"/>
              <a:buNone/>
            </a:pPr>
            <a:r>
              <a:rPr lang="sk-SK" sz="1400" b="1" i="1"/>
              <a:t>                                                        -stúpanie hladiny oceánov </a:t>
            </a:r>
          </a:p>
          <a:p>
            <a:pPr>
              <a:lnSpc>
                <a:spcPct val="80000"/>
              </a:lnSpc>
              <a:buFont typeface="Wingdings" pitchFamily="2" charset="2"/>
              <a:buNone/>
            </a:pPr>
            <a:r>
              <a:rPr lang="sk-SK" sz="1400" b="1" i="1"/>
              <a:t>                                                        -následné zaplavovanie pobrežných oblastí</a:t>
            </a:r>
            <a:endParaRPr lang="sk-SK" sz="1400" b="1" i="1">
              <a:latin typeface="Arial" charset="0"/>
            </a:endParaRPr>
          </a:p>
          <a:p>
            <a:pPr>
              <a:lnSpc>
                <a:spcPct val="80000"/>
              </a:lnSpc>
              <a:buFont typeface="Wingdings" pitchFamily="2" charset="2"/>
              <a:buNone/>
            </a:pPr>
            <a:r>
              <a:rPr lang="sk-SK" sz="1400"/>
              <a:t/>
            </a:r>
            <a:br>
              <a:rPr lang="sk-SK" sz="1400"/>
            </a:br>
            <a:endParaRPr lang="sk-SK" sz="1400"/>
          </a:p>
        </p:txBody>
      </p:sp>
    </p:spTree>
  </p:cSld>
  <p:clrMapOvr>
    <a:masterClrMapping/>
  </p:clrMapOvr>
  <p:transition advClick="0" advTm="7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457200" y="274638"/>
            <a:ext cx="8229600" cy="850900"/>
          </a:xfrm>
        </p:spPr>
        <p:txBody>
          <a:bodyPr/>
          <a:lstStyle/>
          <a:p>
            <a:r>
              <a:rPr lang="sk-SK"/>
              <a:t>Záver(názor pána Zeleného)</a:t>
            </a:r>
            <a:endParaRPr lang="cs-CZ"/>
          </a:p>
        </p:txBody>
      </p:sp>
      <p:sp>
        <p:nvSpPr>
          <p:cNvPr id="46083" name="Rectangle 3"/>
          <p:cNvSpPr>
            <a:spLocks noGrp="1" noChangeArrowheads="1"/>
          </p:cNvSpPr>
          <p:nvPr>
            <p:ph type="body" idx="1"/>
          </p:nvPr>
        </p:nvSpPr>
        <p:spPr>
          <a:xfrm>
            <a:off x="457200" y="1268413"/>
            <a:ext cx="8229600" cy="5184775"/>
          </a:xfrm>
        </p:spPr>
        <p:txBody>
          <a:bodyPr/>
          <a:lstStyle/>
          <a:p>
            <a:pPr>
              <a:lnSpc>
                <a:spcPct val="80000"/>
              </a:lnSpc>
            </a:pPr>
            <a:r>
              <a:rPr lang="sk-SK" sz="2400" b="1">
                <a:latin typeface="Arial" charset="0"/>
              </a:rPr>
              <a:t>Pokiaľ sa chceme vyhnúť</a:t>
            </a:r>
            <a:r>
              <a:rPr lang="sk-SK" sz="2400">
                <a:latin typeface="Arial" charset="0"/>
              </a:rPr>
              <a:t> extrémnym </a:t>
            </a:r>
            <a:r>
              <a:rPr lang="sk-SK" sz="2400" b="1">
                <a:latin typeface="Arial" charset="0"/>
              </a:rPr>
              <a:t>dôsledkom</a:t>
            </a:r>
            <a:r>
              <a:rPr lang="sk-SK" sz="2400">
                <a:latin typeface="Arial" charset="0"/>
              </a:rPr>
              <a:t> globálneho otepľovania a klimatických zmien, </a:t>
            </a:r>
            <a:r>
              <a:rPr lang="sk-SK" sz="2400" b="1">
                <a:latin typeface="Arial" charset="0"/>
              </a:rPr>
              <a:t>nesmieme v priebehu budúceho storočia spáliť viac ako jednu štvrtinu súčasných zásob fosílnych palív. </a:t>
            </a:r>
            <a:r>
              <a:rPr lang="sk-SK" sz="2400">
                <a:latin typeface="Arial" charset="0"/>
              </a:rPr>
              <a:t>Znížiť používanie fosílnych palív ako je benzín, nafta, zemný plyn a uhlie. Jedným zo spôsobov, ako to môžeme dosiahnuť je, že vytvoríme systémy vykurovania a stroje, ktoré dokážu spaľovať palivo efektívnejšie. Alebo môžeme stavať domy a budovy, v ktorých sa menej mrhá teplom, môžeme vytvoriť systémy dopravy, pri ktorom by bolo používať zdroje energie, ktoré nespaľujú palivo a neuvoľňujú oxid uhličitý. Atómová energia je jednou z možností, avšak mnohí ľudia sa obávajú nebezpečia, ktoré s tým môže súvisieť. Ďalšími alternatívami sú veterná, prílivová, vodná a geotermálna energia. </a:t>
            </a:r>
          </a:p>
        </p:txBody>
      </p:sp>
    </p:spTree>
  </p:cSld>
  <p:clrMapOvr>
    <a:masterClrMapping/>
  </p:clrMapOvr>
  <p:transition advClick="0" advTm="7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457200" y="274638"/>
            <a:ext cx="8229600" cy="706437"/>
          </a:xfrm>
        </p:spPr>
        <p:txBody>
          <a:bodyPr/>
          <a:lstStyle/>
          <a:p>
            <a:r>
              <a:rPr lang="sk-SK" sz="4000">
                <a:latin typeface="Arial" charset="0"/>
              </a:rPr>
              <a:t>Pán Novák</a:t>
            </a:r>
            <a:endParaRPr lang="cs-CZ" sz="4000">
              <a:latin typeface="Arial" charset="0"/>
            </a:endParaRPr>
          </a:p>
        </p:txBody>
      </p:sp>
      <p:sp>
        <p:nvSpPr>
          <p:cNvPr id="47107" name="Rectangle 3"/>
          <p:cNvSpPr>
            <a:spLocks noGrp="1" noChangeArrowheads="1"/>
          </p:cNvSpPr>
          <p:nvPr>
            <p:ph type="body" idx="1"/>
          </p:nvPr>
        </p:nvSpPr>
        <p:spPr>
          <a:xfrm>
            <a:off x="457200" y="1268413"/>
            <a:ext cx="8229600" cy="5256212"/>
          </a:xfrm>
        </p:spPr>
        <p:txBody>
          <a:bodyPr/>
          <a:lstStyle/>
          <a:p>
            <a:pPr marL="609600" indent="-609600">
              <a:lnSpc>
                <a:spcPct val="80000"/>
              </a:lnSpc>
            </a:pPr>
            <a:r>
              <a:rPr lang="sk-SK" sz="2400" b="1">
                <a:latin typeface="Arial" charset="0"/>
              </a:rPr>
              <a:t>Z ktorých častí sa skladá palivový(galvanický)článok?</a:t>
            </a:r>
          </a:p>
          <a:p>
            <a:pPr marL="609600" indent="-609600">
              <a:lnSpc>
                <a:spcPct val="80000"/>
              </a:lnSpc>
              <a:buFont typeface="Wingdings" pitchFamily="2" charset="2"/>
              <a:buNone/>
            </a:pPr>
            <a:r>
              <a:rPr lang="sk-SK" sz="2400">
                <a:latin typeface="Arial" charset="0"/>
              </a:rPr>
              <a:t>          -dve elektródy(anóda a katóda),medzi nimi je elektrolyt  a elektródy spája elektrický vodič.</a:t>
            </a:r>
            <a:endParaRPr lang="sk-SK" sz="2400" u="sng">
              <a:latin typeface="Arial" charset="0"/>
            </a:endParaRPr>
          </a:p>
          <a:p>
            <a:pPr marL="609600" indent="-609600">
              <a:lnSpc>
                <a:spcPct val="80000"/>
              </a:lnSpc>
            </a:pPr>
            <a:r>
              <a:rPr lang="sk-SK" sz="2400" b="1">
                <a:latin typeface="Arial" charset="0"/>
              </a:rPr>
              <a:t>Čím sa líšia jednotlivé typy palivových článkov?</a:t>
            </a:r>
          </a:p>
          <a:p>
            <a:pPr marL="609600" indent="-609600">
              <a:lnSpc>
                <a:spcPct val="80000"/>
              </a:lnSpc>
              <a:buFont typeface="Wingdings" pitchFamily="2" charset="2"/>
              <a:buNone/>
            </a:pPr>
            <a:r>
              <a:rPr lang="sk-SK" sz="2400">
                <a:latin typeface="Arial" charset="0"/>
              </a:rPr>
              <a:t>           -pracujú pri rôznych teplotách, elektrolyt je pevný alebo kvapalný alebo plynný, namiesto kyslíka sa používa peroxid vodíka, namiesto elektródy z kovu je uhlíková nanorúrka</a:t>
            </a:r>
            <a:endParaRPr lang="sk-SK" sz="2400" u="sng">
              <a:latin typeface="Arial" charset="0"/>
            </a:endParaRPr>
          </a:p>
          <a:p>
            <a:pPr marL="609600" indent="-609600">
              <a:lnSpc>
                <a:spcPct val="80000"/>
              </a:lnSpc>
            </a:pPr>
            <a:r>
              <a:rPr lang="sk-SK" sz="2400" b="1">
                <a:latin typeface="Arial" charset="0"/>
              </a:rPr>
              <a:t>Vymenujte niektoré typy palivových článkov.</a:t>
            </a:r>
          </a:p>
          <a:p>
            <a:pPr marL="609600" indent="-609600">
              <a:lnSpc>
                <a:spcPct val="80000"/>
              </a:lnSpc>
              <a:buFont typeface="Wingdings" pitchFamily="2" charset="2"/>
              <a:buNone/>
            </a:pPr>
            <a:r>
              <a:rPr lang="sk-SK" sz="2400">
                <a:latin typeface="Arial" charset="0"/>
              </a:rPr>
              <a:t>       a)  s nízkou prevádzkovou teplotou - alkalické, polymérové, metanolové</a:t>
            </a:r>
          </a:p>
          <a:p>
            <a:pPr marL="609600" indent="-609600">
              <a:lnSpc>
                <a:spcPct val="80000"/>
              </a:lnSpc>
              <a:buFont typeface="Wingdings" pitchFamily="2" charset="2"/>
              <a:buNone/>
            </a:pPr>
            <a:r>
              <a:rPr lang="sk-SK" sz="2400">
                <a:latin typeface="Arial" charset="0"/>
              </a:rPr>
              <a:t>       b)  so strednou prevádzkovou teplotou - s kyselinou fosforečnou</a:t>
            </a:r>
          </a:p>
          <a:p>
            <a:pPr marL="609600" indent="-609600">
              <a:lnSpc>
                <a:spcPct val="80000"/>
              </a:lnSpc>
              <a:buFont typeface="Wingdings" pitchFamily="2" charset="2"/>
              <a:buNone/>
            </a:pPr>
            <a:r>
              <a:rPr lang="sk-SK" sz="2400">
                <a:latin typeface="Arial" charset="0"/>
              </a:rPr>
              <a:t>       b)  s vysokou prevádzkovou teplotou - s taveninou karbonátu, keramické</a:t>
            </a:r>
          </a:p>
        </p:txBody>
      </p:sp>
    </p:spTree>
  </p:cSld>
  <p:clrMapOvr>
    <a:masterClrMapping/>
  </p:clrMapOvr>
  <p:transition advClick="0" advTm="7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250825" y="188913"/>
            <a:ext cx="8642350" cy="6480175"/>
          </a:xfrm>
        </p:spPr>
        <p:txBody>
          <a:bodyPr/>
          <a:lstStyle/>
          <a:p>
            <a:pPr marL="609600" indent="-609600">
              <a:lnSpc>
                <a:spcPct val="80000"/>
              </a:lnSpc>
            </a:pPr>
            <a:r>
              <a:rPr lang="sk-SK" sz="1800" b="1" u="sng">
                <a:latin typeface="Arial" charset="0"/>
              </a:rPr>
              <a:t>Na akom princípe  funguje  vodíkový PEM palivový článok?</a:t>
            </a:r>
            <a:endParaRPr lang="sk-SK" sz="1800" b="1">
              <a:latin typeface="Arial" charset="0"/>
            </a:endParaRPr>
          </a:p>
          <a:p>
            <a:pPr marL="609600" indent="-609600">
              <a:lnSpc>
                <a:spcPct val="80000"/>
              </a:lnSpc>
              <a:buFont typeface="Wingdings" pitchFamily="2" charset="2"/>
              <a:buNone/>
            </a:pPr>
            <a:r>
              <a:rPr lang="sk-SK" sz="1800">
                <a:latin typeface="Arial" charset="0"/>
              </a:rPr>
              <a:t>         Palivový článok je elektrochemické zariadenie, ktoré mení chemickú energiu priamo na elektrickú energiu. V typickom palivovom článku je plynné palivo kontinuálne privádzané k anóde (záporná elektróda) a oxidovadlo (napr. vzdušný kyslík) je kontinuálne privádzaný ku katóde. Elektrochemická reakcia prebieha na elektródach a produktom reakcie je elektrický prúd.</a:t>
            </a:r>
          </a:p>
          <a:p>
            <a:pPr marL="609600" indent="-609600">
              <a:lnSpc>
                <a:spcPct val="80000"/>
              </a:lnSpc>
              <a:buFont typeface="Wingdings" pitchFamily="2" charset="2"/>
              <a:buNone/>
            </a:pPr>
            <a:endParaRPr lang="sk-SK" sz="1800" u="sng">
              <a:latin typeface="Arial" charset="0"/>
            </a:endParaRPr>
          </a:p>
          <a:p>
            <a:pPr marL="609600" indent="-609600">
              <a:lnSpc>
                <a:spcPct val="80000"/>
              </a:lnSpc>
            </a:pPr>
            <a:r>
              <a:rPr lang="sk-SK" sz="1800" b="1" u="sng">
                <a:latin typeface="Arial" charset="0"/>
              </a:rPr>
              <a:t>Z akého materiálu sú vyrobené elektródy v PEM palivovom článku?</a:t>
            </a:r>
            <a:endParaRPr lang="sk-SK" sz="1800" b="1">
              <a:latin typeface="Arial" charset="0"/>
            </a:endParaRPr>
          </a:p>
          <a:p>
            <a:pPr marL="609600" indent="-609600">
              <a:lnSpc>
                <a:spcPct val="80000"/>
              </a:lnSpc>
              <a:buFont typeface="Wingdings" pitchFamily="2" charset="2"/>
              <a:buNone/>
            </a:pPr>
            <a:r>
              <a:rPr lang="sk-SK" sz="1800">
                <a:latin typeface="Arial" charset="0"/>
              </a:rPr>
              <a:t>         Elektróda pozostáva z dvoch podstatných častí: plynovo difúznej vrstvy a samotnej elektródy. Elektródu tvorí látka z pórovitého uhlíka s hydrofóbnym povlakom.</a:t>
            </a:r>
          </a:p>
          <a:p>
            <a:pPr marL="609600" indent="-609600">
              <a:lnSpc>
                <a:spcPct val="80000"/>
              </a:lnSpc>
              <a:buFont typeface="Wingdings" pitchFamily="2" charset="2"/>
              <a:buNone/>
            </a:pPr>
            <a:endParaRPr lang="sk-SK" sz="1800" u="sng">
              <a:latin typeface="Arial" charset="0"/>
            </a:endParaRPr>
          </a:p>
          <a:p>
            <a:pPr marL="609600" indent="-609600">
              <a:lnSpc>
                <a:spcPct val="80000"/>
              </a:lnSpc>
            </a:pPr>
            <a:r>
              <a:rPr lang="sk-SK" sz="1800" b="1" u="sng">
                <a:latin typeface="Arial" charset="0"/>
              </a:rPr>
              <a:t>Napíšte deje, ktoré prebiehajú na elektródach v PEM palivovom článku</a:t>
            </a:r>
            <a:r>
              <a:rPr lang="sk-SK" sz="1800" u="sng">
                <a:latin typeface="Arial" charset="0"/>
              </a:rPr>
              <a:t> </a:t>
            </a:r>
            <a:endParaRPr lang="sk-SK" sz="1800">
              <a:latin typeface="Arial" charset="0"/>
            </a:endParaRPr>
          </a:p>
          <a:p>
            <a:pPr marL="609600" indent="-609600">
              <a:lnSpc>
                <a:spcPct val="80000"/>
              </a:lnSpc>
              <a:buFont typeface="Wingdings" pitchFamily="2" charset="2"/>
              <a:buNone/>
            </a:pPr>
            <a:r>
              <a:rPr lang="sk-SK" sz="1800">
                <a:latin typeface="Arial" charset="0"/>
              </a:rPr>
              <a:t>        a.)na anóde : 2H2―›4H++4e-</a:t>
            </a:r>
          </a:p>
          <a:p>
            <a:pPr marL="609600" indent="-609600">
              <a:lnSpc>
                <a:spcPct val="80000"/>
              </a:lnSpc>
              <a:buFont typeface="Wingdings" pitchFamily="2" charset="2"/>
              <a:buNone/>
            </a:pPr>
            <a:r>
              <a:rPr lang="sk-SK" sz="1800">
                <a:latin typeface="Arial" charset="0"/>
              </a:rPr>
              <a:t>        b.)na katóde :4H++4e-+O2―›2H2O</a:t>
            </a:r>
          </a:p>
          <a:p>
            <a:pPr marL="609600" indent="-609600">
              <a:lnSpc>
                <a:spcPct val="80000"/>
              </a:lnSpc>
              <a:buFont typeface="Wingdings" pitchFamily="2" charset="2"/>
              <a:buNone/>
            </a:pPr>
            <a:r>
              <a:rPr lang="sk-SK" sz="1800">
                <a:latin typeface="Arial" charset="0"/>
              </a:rPr>
              <a:t>        c.)sumárna reakcia:2H++O2―›2H2O</a:t>
            </a:r>
          </a:p>
          <a:p>
            <a:pPr marL="609600" indent="-609600">
              <a:lnSpc>
                <a:spcPct val="80000"/>
              </a:lnSpc>
              <a:buFont typeface="Wingdings" pitchFamily="2" charset="2"/>
              <a:buNone/>
            </a:pPr>
            <a:endParaRPr lang="sk-SK" sz="1800">
              <a:latin typeface="Arial" charset="0"/>
            </a:endParaRPr>
          </a:p>
          <a:p>
            <a:pPr marL="609600" indent="-609600">
              <a:lnSpc>
                <a:spcPct val="80000"/>
              </a:lnSpc>
            </a:pPr>
            <a:r>
              <a:rPr lang="sk-SK" sz="1800" b="1" u="sng">
                <a:latin typeface="Arial" charset="0"/>
              </a:rPr>
              <a:t>Aké sú výhody vodíkových palivových člnkov vzhľadom k znečisťovaniu ŽP?</a:t>
            </a:r>
          </a:p>
          <a:p>
            <a:pPr marL="609600" indent="-609600">
              <a:lnSpc>
                <a:spcPct val="80000"/>
              </a:lnSpc>
              <a:buFont typeface="Wingdings" pitchFamily="2" charset="2"/>
              <a:buNone/>
            </a:pPr>
            <a:r>
              <a:rPr lang="sk-SK" sz="1800">
                <a:latin typeface="Arial" charset="0"/>
              </a:rPr>
              <a:t>            Znižuje sa znečistenie atmosféry plynmi, priama premena chemických látok na elektrinu, spojená s vyššou efektivitou v porovnaní so štandardnými motormi akumulátormi alebo elektrárňami, dosahuje vyššiu účinnosť pri porovnateľnej  hmotnosti, </a:t>
            </a:r>
          </a:p>
          <a:p>
            <a:pPr marL="609600" indent="-609600">
              <a:lnSpc>
                <a:spcPct val="80000"/>
              </a:lnSpc>
              <a:buFont typeface="Wingdings" pitchFamily="2" charset="2"/>
              <a:buNone/>
            </a:pPr>
            <a:r>
              <a:rPr lang="sk-SK" sz="1800">
                <a:latin typeface="Arial" charset="0"/>
              </a:rPr>
              <a:t>             Nemajú pohyblivé časti a preto nespôsobujú nijaký hluk ani otrasy a minimalizujú sa nároky na  údržbu a opravy</a:t>
            </a:r>
            <a:endParaRPr lang="cs-CZ" sz="1800">
              <a:latin typeface="Arial" charset="0"/>
            </a:endParaRPr>
          </a:p>
        </p:txBody>
      </p:sp>
    </p:spTree>
  </p:cSld>
  <p:clrMapOvr>
    <a:masterClrMapping/>
  </p:clrMapOvr>
  <p:transition advClick="0" advTm="7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250825" y="188913"/>
            <a:ext cx="8713788" cy="6408737"/>
          </a:xfrm>
        </p:spPr>
        <p:txBody>
          <a:bodyPr>
            <a:normAutofit fontScale="92500"/>
          </a:bodyPr>
          <a:lstStyle/>
          <a:p>
            <a:pPr marL="609600" indent="-609600">
              <a:lnSpc>
                <a:spcPct val="80000"/>
              </a:lnSpc>
            </a:pPr>
            <a:r>
              <a:rPr lang="sk-SK" sz="2400" b="1" u="sng"/>
              <a:t>Pre ktoré oblasti sú tieto palivové články dnes používané a vyvíjané?</a:t>
            </a:r>
            <a:endParaRPr lang="sk-SK" sz="2400" b="1"/>
          </a:p>
          <a:p>
            <a:pPr marL="609600" indent="-609600">
              <a:lnSpc>
                <a:spcPct val="80000"/>
              </a:lnSpc>
              <a:buFont typeface="Wingdings" pitchFamily="2" charset="2"/>
              <a:buNone/>
            </a:pPr>
            <a:r>
              <a:rPr lang="sk-SK" sz="2400"/>
              <a:t>         Ponorky, kozmonautika, spotrebiče, pohon automobilov</a:t>
            </a:r>
            <a:endParaRPr lang="sk-SK" sz="2400" u="sng"/>
          </a:p>
          <a:p>
            <a:pPr marL="609600" indent="-609600">
              <a:lnSpc>
                <a:spcPct val="80000"/>
              </a:lnSpc>
            </a:pPr>
            <a:r>
              <a:rPr lang="sk-SK" sz="2400" b="1" u="sng"/>
              <a:t>Vyhľadajte informácie o vedcovi, ktorému pripisujeme objav palivových článkov.</a:t>
            </a:r>
            <a:endParaRPr lang="sk-SK" sz="2400" b="1"/>
          </a:p>
          <a:p>
            <a:pPr marL="609600" indent="-609600">
              <a:lnSpc>
                <a:spcPct val="80000"/>
              </a:lnSpc>
              <a:buFont typeface="Wingdings" pitchFamily="2" charset="2"/>
              <a:buNone/>
            </a:pPr>
            <a:r>
              <a:rPr lang="sk-SK" sz="2400"/>
              <a:t>         </a:t>
            </a:r>
            <a:r>
              <a:rPr lang="sk-SK" sz="2400" i="1"/>
              <a:t>Sir William Grove</a:t>
            </a:r>
            <a:r>
              <a:rPr lang="sk-SK" sz="2400"/>
              <a:t>, </a:t>
            </a:r>
          </a:p>
          <a:p>
            <a:pPr marL="609600" indent="-609600">
              <a:lnSpc>
                <a:spcPct val="80000"/>
              </a:lnSpc>
              <a:buFont typeface="Wingdings" pitchFamily="2" charset="2"/>
              <a:buNone/>
            </a:pPr>
            <a:r>
              <a:rPr lang="sk-SK" sz="2400"/>
              <a:t>                                    -narodil sa vo Swansea, Wales v roku  1811 na London Institution, bol profesorom fyziky (1840-1847)</a:t>
            </a:r>
          </a:p>
          <a:p>
            <a:pPr marL="609600" indent="-609600">
              <a:lnSpc>
                <a:spcPct val="80000"/>
              </a:lnSpc>
              <a:buFont typeface="Wingdings" pitchFamily="2" charset="2"/>
              <a:buNone/>
            </a:pPr>
            <a:r>
              <a:rPr lang="sk-SK" sz="2400"/>
              <a:t>                                   -v roku 1839 vynašiel palivový článok</a:t>
            </a:r>
          </a:p>
          <a:p>
            <a:pPr marL="609600" indent="-609600">
              <a:lnSpc>
                <a:spcPct val="80000"/>
              </a:lnSpc>
              <a:buFont typeface="Wingdings" pitchFamily="2" charset="2"/>
              <a:buNone/>
            </a:pPr>
            <a:r>
              <a:rPr lang="sk-SK" sz="2400"/>
              <a:t>                                  -po prvý raz ich využili vo vesmírnom programe                   Apol­lo v 60. rokoch minulého storočia na výro­bu elektriny, tepla/chladu a vody a odvte­dy sú súčasťou všetkých raketoplánov. </a:t>
            </a:r>
          </a:p>
          <a:p>
            <a:pPr marL="609600" indent="-609600">
              <a:lnSpc>
                <a:spcPct val="80000"/>
              </a:lnSpc>
              <a:buFont typeface="Wingdings" pitchFamily="2" charset="2"/>
              <a:buNone/>
            </a:pPr>
            <a:endParaRPr lang="sk-SK" sz="2400"/>
          </a:p>
          <a:p>
            <a:pPr marL="609600" indent="-609600">
              <a:lnSpc>
                <a:spcPct val="80000"/>
              </a:lnSpc>
            </a:pPr>
            <a:r>
              <a:rPr lang="sk-SK" sz="2400"/>
              <a:t>Palivový článok je zariadenie, ktoré vie previesť vodík na využiteľnú elektrickú energiu. Palivový článok je zložený z vrstiev moderných materiálov, na ktorých vodík a kyslík vzájomne reagujú a vytvárajú elektrickú energiu a vodu – a to bez sebemenších emisií.</a:t>
            </a:r>
            <a:endParaRPr lang="cs-CZ" sz="2400"/>
          </a:p>
        </p:txBody>
      </p:sp>
    </p:spTree>
  </p:cSld>
  <p:clrMapOvr>
    <a:masterClrMapping/>
  </p:clrMapOvr>
  <p:transition advClick="0" advTm="7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224" y="285728"/>
            <a:ext cx="5757874" cy="1143000"/>
          </a:xfrm>
        </p:spPr>
        <p:txBody>
          <a:bodyPr/>
          <a:lstStyle/>
          <a:p>
            <a:r>
              <a:rPr lang="sk-SK" dirty="0" smtClean="0"/>
              <a:t>Pani Ružová</a:t>
            </a:r>
            <a:endParaRPr lang="sk-SK" dirty="0"/>
          </a:p>
        </p:txBody>
      </p:sp>
      <p:sp>
        <p:nvSpPr>
          <p:cNvPr id="3" name="Zástupný symbol pro obsah 2"/>
          <p:cNvSpPr>
            <a:spLocks noGrp="1"/>
          </p:cNvSpPr>
          <p:nvPr>
            <p:ph idx="1"/>
          </p:nvPr>
        </p:nvSpPr>
        <p:spPr>
          <a:xfrm>
            <a:off x="500034" y="1571612"/>
            <a:ext cx="8229600" cy="4429156"/>
          </a:xfrm>
        </p:spPr>
        <p:txBody>
          <a:bodyPr>
            <a:normAutofit fontScale="92500"/>
          </a:bodyPr>
          <a:lstStyle/>
          <a:p>
            <a:pPr algn="ctr">
              <a:buNone/>
            </a:pPr>
            <a:r>
              <a:rPr lang="sk-SK" sz="2800" b="1" dirty="0" smtClean="0"/>
              <a:t>Vodík ako energia, využívaná v </a:t>
            </a:r>
            <a:r>
              <a:rPr lang="sk-SK" sz="2800" b="1" dirty="0" err="1" smtClean="0"/>
              <a:t>ekoautobusoch</a:t>
            </a:r>
            <a:endParaRPr lang="sk-SK" sz="2800" dirty="0" smtClean="0"/>
          </a:p>
          <a:p>
            <a:pPr>
              <a:buNone/>
            </a:pPr>
            <a:endParaRPr lang="sk-SK" sz="1600" b="1" dirty="0" smtClean="0"/>
          </a:p>
          <a:p>
            <a:r>
              <a:rPr lang="sk-SK" sz="2400" b="1" dirty="0" smtClean="0"/>
              <a:t>prvýkrát objav ako palivový zdroj v kozmických dopravných prostriedkoch</a:t>
            </a:r>
          </a:p>
          <a:p>
            <a:r>
              <a:rPr lang="sk-SK" sz="2400" b="1" dirty="0" smtClean="0"/>
              <a:t> palivové články poskytovali nielen energiu raketám, ale aj pitnú vodu pre kozmonautov na palube </a:t>
            </a:r>
          </a:p>
          <a:p>
            <a:r>
              <a:rPr lang="sk-SK" sz="2400" b="1" dirty="0" smtClean="0"/>
              <a:t>palivové články okrem toho, že využívajú ako palivo vodík s neobmedzeným potenciálom, sa vyznačujú aj tým, že majú oveľa vyššiu účinnosť využitia energie ako motory s vnútorným spaľovaním</a:t>
            </a:r>
            <a:endParaRPr lang="sk-SK" sz="2400" dirty="0" smtClean="0"/>
          </a:p>
          <a:p>
            <a:endParaRPr lang="sk-SK" dirty="0"/>
          </a:p>
        </p:txBody>
      </p:sp>
      <p:pic>
        <p:nvPicPr>
          <p:cNvPr id="1026" name="Picture 2" descr="C:\Users\XXX\Pictures\ekoautobus.png"/>
          <p:cNvPicPr>
            <a:picLocks noChangeAspect="1" noChangeArrowheads="1"/>
          </p:cNvPicPr>
          <p:nvPr/>
        </p:nvPicPr>
        <p:blipFill>
          <a:blip r:embed="rId2"/>
          <a:srcRect/>
          <a:stretch>
            <a:fillRect/>
          </a:stretch>
        </p:blipFill>
        <p:spPr bwMode="auto">
          <a:xfrm>
            <a:off x="5715008" y="214290"/>
            <a:ext cx="2352230" cy="1428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7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869006"/>
          </a:xfrm>
        </p:spPr>
        <p:txBody>
          <a:bodyPr>
            <a:normAutofit fontScale="90000"/>
          </a:bodyPr>
          <a:lstStyle/>
          <a:p>
            <a:pPr algn="l"/>
            <a:r>
              <a:rPr lang="sk-SK" sz="2400" dirty="0" smtClean="0"/>
              <a:t>                                        Dotazník</a:t>
            </a:r>
            <a:br>
              <a:rPr lang="sk-SK" sz="2400" dirty="0" smtClean="0"/>
            </a:br>
            <a:r>
              <a:rPr lang="sk-SK" sz="2400" dirty="0" smtClean="0"/>
              <a:t>1.Aké poplatky by ste zaplatili za cestu </a:t>
            </a:r>
            <a:r>
              <a:rPr lang="sk-SK" sz="2400" dirty="0" err="1" smtClean="0"/>
              <a:t>ekoautobusom</a:t>
            </a:r>
            <a:r>
              <a:rPr lang="sk-SK" sz="2400" dirty="0" smtClean="0"/>
              <a:t>?</a:t>
            </a:r>
            <a:br>
              <a:rPr lang="sk-SK" sz="2400" dirty="0" smtClean="0"/>
            </a:br>
            <a:r>
              <a:rPr lang="sk-SK" sz="2400" dirty="0" smtClean="0"/>
              <a:t>2.Za akú sumu by ste kúpili </a:t>
            </a:r>
            <a:r>
              <a:rPr lang="sk-SK" sz="2400" dirty="0" err="1" smtClean="0"/>
              <a:t>ekoautobus</a:t>
            </a:r>
            <a:r>
              <a:rPr lang="sk-SK" sz="2400" dirty="0" smtClean="0"/>
              <a:t>?</a:t>
            </a:r>
            <a:br>
              <a:rPr lang="sk-SK" sz="2400" dirty="0" smtClean="0"/>
            </a:br>
            <a:r>
              <a:rPr lang="sk-SK" sz="2400" dirty="0" smtClean="0"/>
              <a:t>3.Kde by ste zaviedli tento </a:t>
            </a:r>
            <a:r>
              <a:rPr lang="sk-SK" sz="2400" dirty="0" err="1" smtClean="0"/>
              <a:t>ekoautobus</a:t>
            </a:r>
            <a:r>
              <a:rPr lang="sk-SK" sz="2400" dirty="0" smtClean="0"/>
              <a:t>?</a:t>
            </a:r>
            <a:br>
              <a:rPr lang="sk-SK" sz="2400" dirty="0" smtClean="0"/>
            </a:br>
            <a:r>
              <a:rPr lang="sk-SK" sz="2400" dirty="0" smtClean="0"/>
              <a:t>     Pýtala som sa náhodných 30 ľudí!</a:t>
            </a:r>
            <a:br>
              <a:rPr lang="sk-SK" sz="2400" dirty="0" smtClean="0"/>
            </a:br>
            <a:r>
              <a:rPr lang="sk-SK" sz="2400" dirty="0" smtClean="0"/>
              <a:t>1.  25</a:t>
            </a:r>
            <a:r>
              <a:rPr lang="fr-FR" sz="2400" dirty="0" smtClean="0"/>
              <a:t>x : ako je teraz MHD</a:t>
            </a:r>
            <a:r>
              <a:rPr lang="sk-SK" sz="2400" dirty="0" smtClean="0"/>
              <a:t/>
            </a:r>
            <a:br>
              <a:rPr lang="sk-SK" sz="2400" dirty="0" smtClean="0"/>
            </a:br>
            <a:r>
              <a:rPr lang="sk-SK" sz="2400" dirty="0" smtClean="0"/>
              <a:t>      </a:t>
            </a:r>
            <a:r>
              <a:rPr lang="fr-FR" sz="2400" dirty="0" smtClean="0"/>
              <a:t>3x : menej ako MHD</a:t>
            </a:r>
            <a:r>
              <a:rPr lang="sk-SK" sz="2400" dirty="0" smtClean="0"/>
              <a:t/>
            </a:r>
            <a:br>
              <a:rPr lang="sk-SK" sz="2400" dirty="0" smtClean="0"/>
            </a:br>
            <a:r>
              <a:rPr lang="sk-SK" sz="2400" dirty="0" smtClean="0"/>
              <a:t>      2x : nič</a:t>
            </a:r>
            <a:br>
              <a:rPr lang="sk-SK" sz="2400" dirty="0" smtClean="0"/>
            </a:br>
            <a:r>
              <a:rPr lang="sk-SK" sz="2400" dirty="0" smtClean="0"/>
              <a:t>2.  17x : cca 16 000€ (482 000sk)</a:t>
            </a:r>
            <a:br>
              <a:rPr lang="sk-SK" sz="2400" dirty="0" smtClean="0"/>
            </a:br>
            <a:r>
              <a:rPr lang="sk-SK" sz="2400" dirty="0" smtClean="0"/>
              <a:t>     12x : cca 13 000€ (392 000sk)</a:t>
            </a:r>
            <a:br>
              <a:rPr lang="sk-SK" sz="2400" dirty="0" smtClean="0"/>
            </a:br>
            <a:r>
              <a:rPr lang="sk-SK" sz="2400" dirty="0" smtClean="0"/>
              <a:t>       1x : cca 11 000€ (330 000sk)</a:t>
            </a:r>
            <a:br>
              <a:rPr lang="sk-SK" sz="2400" dirty="0" smtClean="0"/>
            </a:br>
            <a:r>
              <a:rPr lang="sk-SK" sz="2400" dirty="0" smtClean="0"/>
              <a:t>3.  28x : v meste</a:t>
            </a:r>
            <a:br>
              <a:rPr lang="sk-SK" sz="2400" dirty="0" smtClean="0"/>
            </a:br>
            <a:r>
              <a:rPr lang="sk-SK" sz="2400" dirty="0" smtClean="0"/>
              <a:t>       2x : na dedine</a:t>
            </a:r>
            <a:br>
              <a:rPr lang="sk-SK" sz="2400" dirty="0" smtClean="0"/>
            </a:br>
            <a:r>
              <a:rPr lang="sk-SK" sz="2400" dirty="0" smtClean="0"/>
              <a:t>Predpokladám, že prevažná väčšina opýtaných súhlasí s používaním </a:t>
            </a:r>
            <a:r>
              <a:rPr lang="sk-SK" sz="2400" dirty="0" err="1" smtClean="0"/>
              <a:t>ekoautobusu</a:t>
            </a:r>
            <a:r>
              <a:rPr lang="sk-SK" sz="2400" dirty="0" smtClean="0"/>
              <a:t>, lebo tento </a:t>
            </a:r>
            <a:r>
              <a:rPr lang="sk-SK" sz="2400" dirty="0" err="1" smtClean="0"/>
              <a:t>ekoautobus</a:t>
            </a:r>
            <a:r>
              <a:rPr lang="sk-SK" sz="2400" dirty="0" smtClean="0"/>
              <a:t> je vhodní pre životné prostredie.</a:t>
            </a:r>
            <a:endParaRPr lang="sk-SK" sz="2400" dirty="0"/>
          </a:p>
        </p:txBody>
      </p:sp>
      <p:graphicFrame>
        <p:nvGraphicFramePr>
          <p:cNvPr id="4" name="Zástupný symbol pro obsah 3"/>
          <p:cNvGraphicFramePr>
            <a:graphicFrameLocks noGrp="1"/>
          </p:cNvGraphicFramePr>
          <p:nvPr>
            <p:ph idx="1"/>
          </p:nvPr>
        </p:nvGraphicFramePr>
        <p:xfrm>
          <a:off x="4572000" y="2143116"/>
          <a:ext cx="3714776" cy="292895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7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25404"/>
          </a:xfrm>
        </p:spPr>
        <p:txBody>
          <a:bodyPr>
            <a:normAutofit fontScale="90000"/>
          </a:bodyPr>
          <a:lstStyle/>
          <a:p>
            <a:endParaRPr lang="sk-SK" dirty="0"/>
          </a:p>
        </p:txBody>
      </p:sp>
      <p:sp>
        <p:nvSpPr>
          <p:cNvPr id="3" name="Zástupný symbol pro obsah 2"/>
          <p:cNvSpPr>
            <a:spLocks noGrp="1"/>
          </p:cNvSpPr>
          <p:nvPr>
            <p:ph idx="1"/>
          </p:nvPr>
        </p:nvSpPr>
        <p:spPr>
          <a:xfrm>
            <a:off x="457200" y="857232"/>
            <a:ext cx="8229600" cy="5500726"/>
          </a:xfrm>
        </p:spPr>
        <p:txBody>
          <a:bodyPr>
            <a:normAutofit lnSpcReduction="10000"/>
          </a:bodyPr>
          <a:lstStyle/>
          <a:p>
            <a:r>
              <a:rPr lang="sk-SK" sz="2400" dirty="0" smtClean="0"/>
              <a:t>Elektrónová konfigurácia vodíka je 1s1 čiže je nestabilnejšia ako 1s2, a preto sa vodík pri chemických reakciách snaží získať elektrónovú konfiguráciu 1s2. Elektrónová konfigurácia atómu vodíka je nestabilná, a preto vytvára vodík celú radu zlúčenín.(</a:t>
            </a:r>
            <a:r>
              <a:rPr lang="sk-SK" sz="2400" dirty="0" smtClean="0">
                <a:effectLst>
                  <a:outerShdw blurRad="50800" dist="38100" algn="tr" rotWithShape="0">
                    <a:prstClr val="black">
                      <a:alpha val="40000"/>
                    </a:prstClr>
                  </a:outerShdw>
                </a:effectLst>
              </a:rPr>
              <a:t> </a:t>
            </a:r>
            <a:r>
              <a:rPr lang="sk-SK" sz="2400" dirty="0" smtClean="0"/>
              <a:t>voda, amoniak, kyselina sírová, hydroxid sodný, ...)</a:t>
            </a:r>
          </a:p>
          <a:p>
            <a:r>
              <a:rPr lang="sk-SK" sz="2400" dirty="0" err="1" smtClean="0"/>
              <a:t>Hydridy</a:t>
            </a:r>
            <a:r>
              <a:rPr lang="sk-SK" sz="2400" dirty="0" smtClean="0"/>
              <a:t> sú zlúčeniny vodíka s inými prvkami.</a:t>
            </a:r>
          </a:p>
          <a:p>
            <a:r>
              <a:rPr lang="sk-SK" sz="2400" dirty="0" smtClean="0"/>
              <a:t>Podľa charakteru chemickej väzby v </a:t>
            </a:r>
            <a:r>
              <a:rPr lang="sk-SK" sz="2400" dirty="0" err="1" smtClean="0"/>
              <a:t>hydridoch</a:t>
            </a:r>
            <a:r>
              <a:rPr lang="sk-SK" sz="2400" dirty="0" smtClean="0"/>
              <a:t>, ich možno rozdeliť takto: </a:t>
            </a:r>
            <a:br>
              <a:rPr lang="sk-SK" sz="2400" dirty="0" smtClean="0"/>
            </a:br>
            <a:r>
              <a:rPr lang="sk-SK" sz="2400" dirty="0" smtClean="0"/>
              <a:t>• </a:t>
            </a:r>
            <a:r>
              <a:rPr lang="sk-SK" sz="2400" dirty="0" err="1" smtClean="0"/>
              <a:t>Hydridy</a:t>
            </a:r>
            <a:r>
              <a:rPr lang="sk-SK" sz="2400" dirty="0" smtClean="0"/>
              <a:t> soľného typu, tzv. iónové </a:t>
            </a:r>
            <a:r>
              <a:rPr lang="sk-SK" sz="2400" dirty="0" err="1" smtClean="0"/>
              <a:t>hydridy</a:t>
            </a:r>
            <a:r>
              <a:rPr lang="sk-SK" sz="2400" dirty="0" smtClean="0"/>
              <a:t> </a:t>
            </a:r>
            <a:br>
              <a:rPr lang="sk-SK" sz="2400" dirty="0" smtClean="0"/>
            </a:br>
            <a:r>
              <a:rPr lang="sk-SK" sz="2400" dirty="0" smtClean="0"/>
              <a:t>• </a:t>
            </a:r>
            <a:r>
              <a:rPr lang="sk-SK" sz="2400" dirty="0" err="1" smtClean="0"/>
              <a:t>Hydridy</a:t>
            </a:r>
            <a:r>
              <a:rPr lang="sk-SK" sz="2400" dirty="0" smtClean="0"/>
              <a:t> </a:t>
            </a:r>
            <a:r>
              <a:rPr lang="sk-SK" sz="2400" dirty="0" err="1" smtClean="0"/>
              <a:t>kovalentné</a:t>
            </a:r>
            <a:r>
              <a:rPr lang="sk-SK" sz="2400" dirty="0" smtClean="0"/>
              <a:t> </a:t>
            </a:r>
            <a:br>
              <a:rPr lang="sk-SK" sz="2400" dirty="0" smtClean="0"/>
            </a:br>
            <a:r>
              <a:rPr lang="sk-SK" sz="2400" dirty="0" smtClean="0"/>
              <a:t>• </a:t>
            </a:r>
            <a:r>
              <a:rPr lang="sk-SK" sz="2400" dirty="0" err="1" smtClean="0"/>
              <a:t>Hydridy</a:t>
            </a:r>
            <a:r>
              <a:rPr lang="sk-SK" sz="2400" dirty="0" smtClean="0"/>
              <a:t> prechodných prvkov </a:t>
            </a:r>
            <a:br>
              <a:rPr lang="sk-SK" sz="2400" dirty="0" smtClean="0"/>
            </a:br>
            <a:r>
              <a:rPr lang="sk-SK" sz="2400" dirty="0" smtClean="0"/>
              <a:t>• Prechodné </a:t>
            </a:r>
            <a:r>
              <a:rPr lang="sk-SK" sz="2400" dirty="0" err="1" smtClean="0"/>
              <a:t>hydridy</a:t>
            </a:r>
            <a:r>
              <a:rPr lang="sk-SK" sz="2400" dirty="0" smtClean="0"/>
              <a:t> : sú to </a:t>
            </a:r>
            <a:r>
              <a:rPr lang="sk-SK" sz="2400" dirty="0" err="1" smtClean="0"/>
              <a:t>hydridy</a:t>
            </a:r>
            <a:r>
              <a:rPr lang="sk-SK" sz="2400" dirty="0" smtClean="0"/>
              <a:t> na prechode medzi </a:t>
            </a:r>
            <a:r>
              <a:rPr lang="sk-SK" sz="2400" dirty="0" err="1" smtClean="0"/>
              <a:t>kovalentnými</a:t>
            </a:r>
            <a:r>
              <a:rPr lang="sk-SK" sz="2400" dirty="0" smtClean="0"/>
              <a:t> </a:t>
            </a:r>
            <a:br>
              <a:rPr lang="sk-SK" sz="2400" dirty="0" smtClean="0"/>
            </a:br>
            <a:r>
              <a:rPr lang="sk-SK" sz="2400" dirty="0" smtClean="0"/>
              <a:t>  a </a:t>
            </a:r>
            <a:r>
              <a:rPr lang="sk-SK" sz="2400" dirty="0" err="1" smtClean="0"/>
              <a:t>hydridmi</a:t>
            </a:r>
            <a:r>
              <a:rPr lang="sk-SK" sz="2400" dirty="0" smtClean="0"/>
              <a:t> prechodných prvkov</a:t>
            </a:r>
          </a:p>
          <a:p>
            <a:endParaRPr lang="sk-SK" dirty="0"/>
          </a:p>
        </p:txBody>
      </p:sp>
    </p:spTree>
  </p:cSld>
  <p:clrMapOvr>
    <a:masterClrMapping/>
  </p:clrMapOvr>
  <p:transition advClick="0" advTm="7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39718"/>
          </a:xfrm>
        </p:spPr>
        <p:txBody>
          <a:bodyPr>
            <a:normAutofit fontScale="90000"/>
          </a:bodyPr>
          <a:lstStyle/>
          <a:p>
            <a:endParaRPr lang="sk-SK" dirty="0"/>
          </a:p>
        </p:txBody>
      </p:sp>
      <p:sp>
        <p:nvSpPr>
          <p:cNvPr id="3" name="Zástupný symbol pro obsah 2"/>
          <p:cNvSpPr>
            <a:spLocks noGrp="1"/>
          </p:cNvSpPr>
          <p:nvPr>
            <p:ph idx="1"/>
          </p:nvPr>
        </p:nvSpPr>
        <p:spPr>
          <a:xfrm>
            <a:off x="457200" y="928670"/>
            <a:ext cx="8229600" cy="5197493"/>
          </a:xfrm>
        </p:spPr>
        <p:txBody>
          <a:bodyPr>
            <a:normAutofit lnSpcReduction="10000"/>
          </a:bodyPr>
          <a:lstStyle/>
          <a:p>
            <a:r>
              <a:rPr lang="sk-SK" sz="2800" dirty="0" smtClean="0"/>
              <a:t>Vodík získavame zo zemného plynu a palivových článkov.</a:t>
            </a:r>
          </a:p>
          <a:p>
            <a:r>
              <a:rPr lang="sk-SK" sz="2800" dirty="0" smtClean="0"/>
              <a:t> V súčasnosti sa vodík, ktorý je považovaný za alternatívnu pohonnú látku voči klasickým palivám, vyrába väčšinou práve z fosílnych palív. Takýto vodík ako palivo je síce ekologický, no v dôsledku spôsobu jeho výroby objem skleníkových plynov v ovzduší neznižuje.</a:t>
            </a:r>
          </a:p>
          <a:p>
            <a:r>
              <a:rPr lang="sk-SK" sz="2800" b="1" dirty="0" smtClean="0"/>
              <a:t>Vhodnejší asi je procesom fotosyntézy, pri ktorom pôsobením slnečného svetla vzniká vodík.</a:t>
            </a:r>
            <a:endParaRPr lang="sk-SK" sz="2800" dirty="0" smtClean="0"/>
          </a:p>
          <a:p>
            <a:endParaRPr lang="sk-SK" dirty="0"/>
          </a:p>
        </p:txBody>
      </p:sp>
    </p:spTree>
  </p:cSld>
  <p:clrMapOvr>
    <a:masterClrMapping/>
  </p:clrMapOvr>
  <p:transition advClick="0" advTm="7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Autobus poháňaný vodíkom</a:t>
            </a:r>
            <a:endParaRPr lang="cs-CZ" dirty="0"/>
          </a:p>
        </p:txBody>
      </p:sp>
      <p:sp>
        <p:nvSpPr>
          <p:cNvPr id="3" name="Zástupný symbol textu 2"/>
          <p:cNvSpPr>
            <a:spLocks noGrp="1"/>
          </p:cNvSpPr>
          <p:nvPr>
            <p:ph type="body" idx="1"/>
          </p:nvPr>
        </p:nvSpPr>
        <p:spPr/>
        <p:txBody>
          <a:bodyPr/>
          <a:lstStyle/>
          <a:p>
            <a:pPr algn="ctr"/>
            <a:r>
              <a:rPr lang="sk-SK" dirty="0" smtClean="0"/>
              <a:t>↑ Výhody ↑</a:t>
            </a:r>
            <a:endParaRPr lang="cs-CZ" dirty="0"/>
          </a:p>
        </p:txBody>
      </p:sp>
      <p:sp>
        <p:nvSpPr>
          <p:cNvPr id="4" name="Zástupný symbol textu 3"/>
          <p:cNvSpPr>
            <a:spLocks noGrp="1"/>
          </p:cNvSpPr>
          <p:nvPr>
            <p:ph type="body" sz="half" idx="3"/>
          </p:nvPr>
        </p:nvSpPr>
        <p:spPr/>
        <p:txBody>
          <a:bodyPr/>
          <a:lstStyle/>
          <a:p>
            <a:pPr algn="ctr"/>
            <a:r>
              <a:rPr lang="sk-SK" dirty="0" smtClean="0"/>
              <a:t>↑ Nevýhody ↑</a:t>
            </a:r>
            <a:endParaRPr lang="cs-CZ" dirty="0"/>
          </a:p>
        </p:txBody>
      </p:sp>
      <p:sp>
        <p:nvSpPr>
          <p:cNvPr id="5" name="Zástupný symbol obsahu 4"/>
          <p:cNvSpPr>
            <a:spLocks noGrp="1"/>
          </p:cNvSpPr>
          <p:nvPr>
            <p:ph sz="quarter" idx="2"/>
          </p:nvPr>
        </p:nvSpPr>
        <p:spPr/>
        <p:txBody>
          <a:bodyPr/>
          <a:lstStyle/>
          <a:p>
            <a:r>
              <a:rPr lang="sk-SK" dirty="0" smtClean="0"/>
              <a:t> vyšší dojazd</a:t>
            </a:r>
          </a:p>
          <a:p>
            <a:r>
              <a:rPr lang="sk-SK" dirty="0" smtClean="0"/>
              <a:t> ekologická čistota</a:t>
            </a:r>
          </a:p>
          <a:p>
            <a:r>
              <a:rPr lang="sk-SK" dirty="0" smtClean="0"/>
              <a:t> vyradené</a:t>
            </a:r>
            <a:r>
              <a:rPr lang="cs-CZ" dirty="0" smtClean="0"/>
              <a:t> palivové články nezaťažujú životné </a:t>
            </a:r>
            <a:r>
              <a:rPr lang="sk-SK" dirty="0" smtClean="0"/>
              <a:t>prostredie</a:t>
            </a:r>
            <a:r>
              <a:rPr lang="cs-CZ" dirty="0" smtClean="0"/>
              <a:t> </a:t>
            </a:r>
            <a:r>
              <a:rPr lang="sk-SK" dirty="0" smtClean="0"/>
              <a:t>tažkými</a:t>
            </a:r>
            <a:r>
              <a:rPr lang="cs-CZ" dirty="0" smtClean="0"/>
              <a:t> kovmi ako klasické olovené akumulátory</a:t>
            </a:r>
            <a:endParaRPr lang="cs-CZ" dirty="0"/>
          </a:p>
        </p:txBody>
      </p:sp>
      <p:sp>
        <p:nvSpPr>
          <p:cNvPr id="6" name="Zástupný symbol obsahu 5"/>
          <p:cNvSpPr>
            <a:spLocks noGrp="1"/>
          </p:cNvSpPr>
          <p:nvPr>
            <p:ph sz="quarter" idx="4"/>
          </p:nvPr>
        </p:nvSpPr>
        <p:spPr/>
        <p:txBody>
          <a:bodyPr/>
          <a:lstStyle/>
          <a:p>
            <a:r>
              <a:rPr lang="sk-SK" dirty="0" smtClean="0"/>
              <a:t> drahá výroba vodíka</a:t>
            </a:r>
          </a:p>
          <a:p>
            <a:r>
              <a:rPr lang="sk-SK" dirty="0" smtClean="0"/>
              <a:t> v zmesi so vzduchom je vodík silno výbušný</a:t>
            </a:r>
            <a:endParaRPr lang="cs-CZ" dirty="0"/>
          </a:p>
        </p:txBody>
      </p:sp>
      <p:sp>
        <p:nvSpPr>
          <p:cNvPr id="7" name="Zástupný symbol päty 6"/>
          <p:cNvSpPr>
            <a:spLocks noGrp="1"/>
          </p:cNvSpPr>
          <p:nvPr>
            <p:ph type="ftr" sz="quarter" idx="11"/>
          </p:nvPr>
        </p:nvSpPr>
        <p:spPr/>
        <p:txBody>
          <a:bodyPr/>
          <a:lstStyle/>
          <a:p>
            <a:r>
              <a:rPr lang="cs-CZ" dirty="0" smtClean="0"/>
              <a:t>Výskumný tím pani Ružovej</a:t>
            </a:r>
            <a:endParaRPr lang="cs-CZ" dirty="0"/>
          </a:p>
        </p:txBody>
      </p:sp>
      <p:sp>
        <p:nvSpPr>
          <p:cNvPr id="8" name="Zástupný symbol dátumu 7"/>
          <p:cNvSpPr>
            <a:spLocks noGrp="1"/>
          </p:cNvSpPr>
          <p:nvPr>
            <p:ph type="dt" sz="half" idx="10"/>
          </p:nvPr>
        </p:nvSpPr>
        <p:spPr/>
        <p:txBody>
          <a:bodyPr/>
          <a:lstStyle/>
          <a:p>
            <a:fld id="{21CA2F44-7879-4046-8D58-CA1AEB1911CE}" type="datetime1">
              <a:rPr lang="cs-CZ" smtClean="0"/>
              <a:pPr/>
              <a:t>25.6.2009</a:t>
            </a:fld>
            <a:endParaRPr lang="cs-CZ" dirty="0"/>
          </a:p>
        </p:txBody>
      </p:sp>
      <p:sp>
        <p:nvSpPr>
          <p:cNvPr id="10" name="Zástupný symbol čísla snímky 9"/>
          <p:cNvSpPr>
            <a:spLocks noGrp="1"/>
          </p:cNvSpPr>
          <p:nvPr>
            <p:ph type="sldNum" sz="quarter" idx="12"/>
          </p:nvPr>
        </p:nvSpPr>
        <p:spPr/>
        <p:txBody>
          <a:bodyPr/>
          <a:lstStyle/>
          <a:p>
            <a:fld id="{9ACA0913-D9CC-4DFB-B8F6-2F1074805894}" type="slidenum">
              <a:rPr lang="cs-CZ" smtClean="0"/>
              <a:pPr/>
              <a:t>9</a:t>
            </a:fld>
            <a:endParaRPr lang="cs-CZ" dirty="0"/>
          </a:p>
        </p:txBody>
      </p:sp>
    </p:spTree>
  </p:cSld>
  <p:clrMapOvr>
    <a:masterClrMapping/>
  </p:clrMapOvr>
  <p:transition advClick="0" advTm="7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Vodík založený na reakciách:</a:t>
            </a:r>
            <a:endParaRPr lang="sk-SK" dirty="0"/>
          </a:p>
        </p:txBody>
      </p:sp>
      <p:sp>
        <p:nvSpPr>
          <p:cNvPr id="3" name="Zástupný symbol pro obsah 2"/>
          <p:cNvSpPr>
            <a:spLocks noGrp="1"/>
          </p:cNvSpPr>
          <p:nvPr>
            <p:ph idx="1"/>
          </p:nvPr>
        </p:nvSpPr>
        <p:spPr>
          <a:xfrm>
            <a:off x="428596" y="2071678"/>
            <a:ext cx="8229600" cy="3757626"/>
          </a:xfrm>
        </p:spPr>
        <p:txBody>
          <a:bodyPr>
            <a:normAutofit fontScale="92500"/>
          </a:bodyPr>
          <a:lstStyle/>
          <a:p>
            <a:r>
              <a:rPr lang="sk-SK" sz="4000" dirty="0" err="1" smtClean="0"/>
              <a:t>Zn</a:t>
            </a:r>
            <a:r>
              <a:rPr lang="sk-SK" sz="4000" dirty="0" smtClean="0"/>
              <a:t> + 2HCl → ZnCl</a:t>
            </a:r>
            <a:r>
              <a:rPr lang="sk-SK" sz="4000" baseline="-25000" dirty="0" smtClean="0"/>
              <a:t>2</a:t>
            </a:r>
            <a:r>
              <a:rPr lang="sk-SK" sz="4000" dirty="0" smtClean="0"/>
              <a:t> + H</a:t>
            </a:r>
            <a:r>
              <a:rPr lang="sk-SK" sz="4000" baseline="-25000" dirty="0" smtClean="0"/>
              <a:t>2 </a:t>
            </a:r>
            <a:r>
              <a:rPr lang="sk-SK" sz="4000" dirty="0" smtClean="0"/>
              <a:t>...príprava reakciou neušľachtilých kovov</a:t>
            </a:r>
          </a:p>
          <a:p>
            <a:r>
              <a:rPr lang="sk-SK" sz="4000" dirty="0" smtClean="0"/>
              <a:t>2Na +2H</a:t>
            </a:r>
            <a:r>
              <a:rPr lang="sk-SK" sz="4000" baseline="-25000" dirty="0" smtClean="0"/>
              <a:t>2</a:t>
            </a:r>
            <a:r>
              <a:rPr lang="sk-SK" sz="4000" dirty="0" smtClean="0"/>
              <a:t>O→ 2NaOH + H</a:t>
            </a:r>
            <a:r>
              <a:rPr lang="sk-SK" sz="4000" baseline="-25000" dirty="0" smtClean="0"/>
              <a:t>2 </a:t>
            </a:r>
            <a:r>
              <a:rPr lang="sk-SK" sz="4000" dirty="0" smtClean="0"/>
              <a:t>...získať elektrolýzou vody, kde sa vodík vylučuje na katóde</a:t>
            </a:r>
            <a:endParaRPr lang="sk-SK" sz="4000" dirty="0"/>
          </a:p>
        </p:txBody>
      </p:sp>
    </p:spTree>
  </p:cSld>
  <p:clrMapOvr>
    <a:masterClrMapping/>
  </p:clrMapOvr>
  <p:transition advClick="0" advTm="7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429264"/>
            <a:ext cx="8229600" cy="1143000"/>
          </a:xfrm>
        </p:spPr>
        <p:txBody>
          <a:bodyPr/>
          <a:lstStyle/>
          <a:p>
            <a:r>
              <a:rPr lang="sk-SK" dirty="0" smtClean="0"/>
              <a:t>Aparatúra na prípravu vodíka</a:t>
            </a:r>
            <a:endParaRPr lang="sk-SK" dirty="0"/>
          </a:p>
        </p:txBody>
      </p:sp>
      <p:pic>
        <p:nvPicPr>
          <p:cNvPr id="4" name="Zástupný symbol pro obsah 3" descr="http://www.fpv.umb.sk/~vzdchem/KEGA/TUR/VZDUCH/PokusyVzduch_soubory/image028.jpg"/>
          <p:cNvPicPr>
            <a:picLocks noGrp="1"/>
          </p:cNvPicPr>
          <p:nvPr>
            <p:ph idx="1"/>
          </p:nvPr>
        </p:nvPicPr>
        <p:blipFill>
          <a:blip r:embed="rId2"/>
          <a:srcRect/>
          <a:stretch>
            <a:fillRect/>
          </a:stretch>
        </p:blipFill>
        <p:spPr bwMode="auto">
          <a:xfrm>
            <a:off x="1214414" y="357166"/>
            <a:ext cx="6715172" cy="5000660"/>
          </a:xfrm>
          <a:prstGeom prst="rect">
            <a:avLst/>
          </a:prstGeom>
          <a:ln>
            <a:noFill/>
          </a:ln>
          <a:effectLst>
            <a:softEdge rad="112500"/>
          </a:effectLst>
        </p:spPr>
      </p:pic>
    </p:spTree>
  </p:cSld>
  <p:clrMapOvr>
    <a:masterClrMapping/>
  </p:clrMapOvr>
  <p:transition advClick="0" advTm="7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rot="1184584">
            <a:off x="522645" y="1642125"/>
            <a:ext cx="8229600" cy="1143000"/>
          </a:xfrm>
        </p:spPr>
        <p:txBody>
          <a:bodyPr/>
          <a:lstStyle/>
          <a:p>
            <a:r>
              <a:rPr lang="sk-SK" dirty="0" smtClean="0"/>
              <a:t>Ďakujeme za pozornosť!!!</a:t>
            </a:r>
            <a:endParaRPr lang="sk-SK" dirty="0"/>
          </a:p>
        </p:txBody>
      </p:sp>
      <p:pic>
        <p:nvPicPr>
          <p:cNvPr id="1026" name="Picture 2" descr="C:\Users\XXX\Desktop\obrazky na projekt\smile.bmp"/>
          <p:cNvPicPr>
            <a:picLocks noGrp="1" noChangeAspect="1" noChangeArrowheads="1"/>
          </p:cNvPicPr>
          <p:nvPr>
            <p:ph idx="1"/>
          </p:nvPr>
        </p:nvPicPr>
        <p:blipFill>
          <a:blip r:embed="rId2" cstate="print"/>
          <a:srcRect/>
          <a:stretch>
            <a:fillRect/>
          </a:stretch>
        </p:blipFill>
        <p:spPr bwMode="auto">
          <a:xfrm>
            <a:off x="1214414" y="2928934"/>
            <a:ext cx="3500966" cy="2625725"/>
          </a:xfrm>
          <a:prstGeom prst="rect">
            <a:avLst/>
          </a:prstGeom>
          <a:ln>
            <a:noFill/>
          </a:ln>
          <a:effectLst>
            <a:softEdge rad="112500"/>
          </a:effectLst>
        </p:spPr>
      </p:pic>
    </p:spTree>
  </p:cSld>
  <p:clrMapOvr>
    <a:masterClrMapping/>
  </p:clrMapOvr>
  <p:transition advClick="0" advTm="7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58122" y="951200"/>
            <a:ext cx="8458200" cy="1222375"/>
          </a:xfrm>
        </p:spPr>
        <p:txBody>
          <a:bodyPr>
            <a:noAutofit/>
          </a:bodyPr>
          <a:lstStyle/>
          <a:p>
            <a:pPr algn="ctr" eaLnBrk="1" fontAlgn="auto" hangingPunct="1">
              <a:spcAft>
                <a:spcPts val="0"/>
              </a:spcAft>
              <a:defRPr/>
            </a:pPr>
            <a:r>
              <a:rPr lang="sk-SK" sz="4000" b="1" dirty="0" smtClean="0">
                <a:solidFill>
                  <a:schemeClr val="accent2"/>
                </a:solidFill>
                <a:latin typeface="Book Antiqua" pitchFamily="18" charset="0"/>
              </a:rPr>
              <a:t>Životné prostredie a vodíkový autobus</a:t>
            </a:r>
            <a:endParaRPr lang="sk-SK" sz="4000" b="1" dirty="0">
              <a:solidFill>
                <a:schemeClr val="accent2"/>
              </a:solidFill>
              <a:latin typeface="Book Antiqua" pitchFamily="18" charset="0"/>
            </a:endParaRPr>
          </a:p>
        </p:txBody>
      </p:sp>
      <p:sp>
        <p:nvSpPr>
          <p:cNvPr id="3" name="Podnadpis 2"/>
          <p:cNvSpPr>
            <a:spLocks noGrp="1"/>
          </p:cNvSpPr>
          <p:nvPr>
            <p:ph type="subTitle" idx="1"/>
          </p:nvPr>
        </p:nvSpPr>
        <p:spPr>
          <a:xfrm>
            <a:off x="357188" y="5500688"/>
            <a:ext cx="8458200" cy="914400"/>
          </a:xfrm>
        </p:spPr>
        <p:txBody>
          <a:bodyPr>
            <a:normAutofit/>
          </a:bodyPr>
          <a:lstStyle/>
          <a:p>
            <a:pPr algn="ctr" eaLnBrk="1" fontAlgn="auto" hangingPunct="1">
              <a:spcAft>
                <a:spcPts val="0"/>
              </a:spcAft>
              <a:buFont typeface="Wingdings 2"/>
              <a:buNone/>
              <a:defRPr/>
            </a:pPr>
            <a:r>
              <a:rPr lang="sk-SK" sz="2000" b="1" dirty="0" smtClean="0">
                <a:latin typeface="Calibri" pitchFamily="34" charset="0"/>
              </a:rPr>
              <a:t>K. Terlecká, L. Pleceníková- Gašparová, N. Škatuľárová,</a:t>
            </a:r>
          </a:p>
          <a:p>
            <a:pPr algn="ctr" eaLnBrk="1" fontAlgn="auto" hangingPunct="1">
              <a:spcAft>
                <a:spcPts val="0"/>
              </a:spcAft>
              <a:buFont typeface="Wingdings 2"/>
              <a:buNone/>
              <a:defRPr/>
            </a:pPr>
            <a:r>
              <a:rPr lang="sk-SK" sz="2000" b="1" dirty="0" smtClean="0">
                <a:latin typeface="Calibri" pitchFamily="34" charset="0"/>
              </a:rPr>
              <a:t> M. Semanová,  Ž. Uhrinová, I. Timková         1.B</a:t>
            </a:r>
            <a:endParaRPr lang="sk-SK" sz="2000" b="1" dirty="0">
              <a:latin typeface="Calibri" pitchFamily="34" charset="0"/>
            </a:endParaRPr>
          </a:p>
        </p:txBody>
      </p:sp>
      <p:pic>
        <p:nvPicPr>
          <p:cNvPr id="10244" name="Obrázok 3" descr="images[21].jpg"/>
          <p:cNvPicPr>
            <a:picLocks noChangeAspect="1"/>
          </p:cNvPicPr>
          <p:nvPr/>
        </p:nvPicPr>
        <p:blipFill>
          <a:blip r:embed="rId2"/>
          <a:srcRect/>
          <a:stretch>
            <a:fillRect/>
          </a:stretch>
        </p:blipFill>
        <p:spPr bwMode="auto">
          <a:xfrm>
            <a:off x="5872163" y="2943225"/>
            <a:ext cx="2738437" cy="1997075"/>
          </a:xfrm>
          <a:prstGeom prst="rect">
            <a:avLst/>
          </a:prstGeom>
          <a:noFill/>
          <a:ln w="9525">
            <a:noFill/>
            <a:miter lim="800000"/>
            <a:headEnd/>
            <a:tailEnd/>
          </a:ln>
        </p:spPr>
      </p:pic>
      <p:pic>
        <p:nvPicPr>
          <p:cNvPr id="10245" name="Obrázok 4" descr="images6.jpeg"/>
          <p:cNvPicPr>
            <a:picLocks noChangeAspect="1"/>
          </p:cNvPicPr>
          <p:nvPr/>
        </p:nvPicPr>
        <p:blipFill>
          <a:blip r:embed="rId3"/>
          <a:srcRect/>
          <a:stretch>
            <a:fillRect/>
          </a:stretch>
        </p:blipFill>
        <p:spPr bwMode="auto">
          <a:xfrm>
            <a:off x="785813" y="2857500"/>
            <a:ext cx="2357437" cy="2214563"/>
          </a:xfrm>
          <a:prstGeom prst="rect">
            <a:avLst/>
          </a:prstGeom>
          <a:noFill/>
          <a:ln w="9525">
            <a:noFill/>
            <a:miter lim="800000"/>
            <a:headEnd/>
            <a:tailEnd/>
          </a:ln>
        </p:spPr>
      </p:pic>
      <p:sp>
        <p:nvSpPr>
          <p:cNvPr id="6" name="Obojsmerná vodorovná šípka 5"/>
          <p:cNvSpPr/>
          <p:nvPr/>
        </p:nvSpPr>
        <p:spPr>
          <a:xfrm>
            <a:off x="3786188" y="3571875"/>
            <a:ext cx="1285875" cy="6429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Tree>
  </p:cSld>
  <p:clrMapOvr>
    <a:masterClrMapping/>
  </p:clrMapOvr>
  <p:transition advClick="0" advTm="7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eaLnBrk="1" fontAlgn="auto" hangingPunct="1">
              <a:spcAft>
                <a:spcPts val="0"/>
              </a:spcAft>
              <a:defRPr/>
            </a:pPr>
            <a:r>
              <a:rPr lang="sk-SK" dirty="0" smtClean="0"/>
              <a:t>Čo je skleníkový efekt?</a:t>
            </a:r>
            <a:endParaRPr lang="sk-SK" dirty="0"/>
          </a:p>
        </p:txBody>
      </p:sp>
      <p:sp>
        <p:nvSpPr>
          <p:cNvPr id="11267" name="Zástupný symbol obsahu 2"/>
          <p:cNvSpPr>
            <a:spLocks noGrp="1"/>
          </p:cNvSpPr>
          <p:nvPr>
            <p:ph sz="half" idx="1"/>
          </p:nvPr>
        </p:nvSpPr>
        <p:spPr/>
        <p:txBody>
          <a:bodyPr/>
          <a:lstStyle/>
          <a:p>
            <a:pPr eaLnBrk="1" hangingPunct="1"/>
            <a:r>
              <a:rPr lang="sk-SK" sz="3200" i="1" smtClean="0">
                <a:latin typeface="Calibri" pitchFamily="34" charset="0"/>
              </a:rPr>
              <a:t>proces</a:t>
            </a:r>
            <a:r>
              <a:rPr lang="sk-SK" sz="3200" smtClean="0">
                <a:latin typeface="Calibri" pitchFamily="34" charset="0"/>
              </a:rPr>
              <a:t>, pri ktorom sa ohrieva planéta</a:t>
            </a:r>
          </a:p>
          <a:p>
            <a:pPr eaLnBrk="1" hangingPunct="1"/>
            <a:r>
              <a:rPr lang="sk-SK" sz="3200" i="1" smtClean="0">
                <a:latin typeface="Calibri" pitchFamily="34" charset="0"/>
              </a:rPr>
              <a:t>spôsobuje</a:t>
            </a:r>
            <a:r>
              <a:rPr lang="sk-SK" sz="3200" smtClean="0">
                <a:latin typeface="Calibri" pitchFamily="34" charset="0"/>
              </a:rPr>
              <a:t> -  </a:t>
            </a:r>
            <a:r>
              <a:rPr lang="sk-SK" sz="3200" b="1" smtClean="0">
                <a:latin typeface="Calibri" pitchFamily="34" charset="0"/>
              </a:rPr>
              <a:t>globálne otepľovanie </a:t>
            </a:r>
            <a:r>
              <a:rPr lang="sk-SK" sz="3200" smtClean="0">
                <a:latin typeface="Calibri" pitchFamily="34" charset="0"/>
              </a:rPr>
              <a:t>(vzrast  priemernej teploty na svete)</a:t>
            </a:r>
          </a:p>
        </p:txBody>
      </p:sp>
      <p:pic>
        <p:nvPicPr>
          <p:cNvPr id="11268" name="Zástupný symbol obsahu 8" descr="images4.jpeg"/>
          <p:cNvPicPr>
            <a:picLocks noGrp="1" noChangeAspect="1"/>
          </p:cNvPicPr>
          <p:nvPr>
            <p:ph sz="half" idx="2"/>
          </p:nvPr>
        </p:nvPicPr>
        <p:blipFill>
          <a:blip r:embed="rId2"/>
          <a:srcRect/>
          <a:stretch>
            <a:fillRect/>
          </a:stretch>
        </p:blipFill>
        <p:spPr>
          <a:xfrm>
            <a:off x="4643438" y="1785938"/>
            <a:ext cx="3786187" cy="3786187"/>
          </a:xfrm>
        </p:spPr>
      </p:pic>
    </p:spTree>
  </p:cSld>
  <p:clrMapOvr>
    <a:masterClrMapping/>
  </p:clrMapOvr>
  <p:transition advClick="0" advTm="7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eaLnBrk="1" fontAlgn="auto" hangingPunct="1">
              <a:spcAft>
                <a:spcPts val="0"/>
              </a:spcAft>
              <a:defRPr/>
            </a:pPr>
            <a:r>
              <a:rPr lang="sk-SK" dirty="0" smtClean="0"/>
              <a:t>Skleníkové plyny</a:t>
            </a:r>
            <a:endParaRPr lang="sk-SK" dirty="0"/>
          </a:p>
        </p:txBody>
      </p:sp>
      <p:sp>
        <p:nvSpPr>
          <p:cNvPr id="12291" name="Zástupný symbol obsahu 2"/>
          <p:cNvSpPr>
            <a:spLocks noGrp="1"/>
          </p:cNvSpPr>
          <p:nvPr>
            <p:ph idx="1"/>
          </p:nvPr>
        </p:nvSpPr>
        <p:spPr/>
        <p:txBody>
          <a:bodyPr/>
          <a:lstStyle/>
          <a:p>
            <a:pPr eaLnBrk="1" hangingPunct="1"/>
            <a:r>
              <a:rPr lang="sk-SK" smtClean="0"/>
              <a:t> </a:t>
            </a:r>
            <a:r>
              <a:rPr lang="sk-SK" smtClean="0">
                <a:latin typeface="Calibri" pitchFamily="34" charset="0"/>
              </a:rPr>
              <a:t>oxid uhličitý(spaľovaním fosílnych palív), vodná para, ozón, oxid dusný,  freóny, amoniak a oxid uhoľnatý</a:t>
            </a:r>
          </a:p>
          <a:p>
            <a:pPr eaLnBrk="1" hangingPunct="1">
              <a:buFont typeface="Wingdings 2" pitchFamily="18" charset="2"/>
              <a:buNone/>
            </a:pPr>
            <a:endParaRPr lang="sk-SK" smtClean="0"/>
          </a:p>
          <a:p>
            <a:pPr eaLnBrk="1" hangingPunct="1">
              <a:buFont typeface="Wingdings 2" pitchFamily="18" charset="2"/>
              <a:buNone/>
            </a:pPr>
            <a:r>
              <a:rPr lang="sk-SK" smtClean="0"/>
              <a:t>  </a:t>
            </a:r>
          </a:p>
        </p:txBody>
      </p:sp>
      <p:pic>
        <p:nvPicPr>
          <p:cNvPr id="12292" name="Obrázok 3" descr="images[18].jpg"/>
          <p:cNvPicPr>
            <a:picLocks noChangeAspect="1"/>
          </p:cNvPicPr>
          <p:nvPr/>
        </p:nvPicPr>
        <p:blipFill>
          <a:blip r:embed="rId2"/>
          <a:srcRect/>
          <a:stretch>
            <a:fillRect/>
          </a:stretch>
        </p:blipFill>
        <p:spPr bwMode="auto">
          <a:xfrm rot="-376208">
            <a:off x="498475" y="3494088"/>
            <a:ext cx="3949700" cy="2795587"/>
          </a:xfrm>
          <a:prstGeom prst="rect">
            <a:avLst/>
          </a:prstGeom>
          <a:noFill/>
          <a:ln w="9525">
            <a:noFill/>
            <a:miter lim="800000"/>
            <a:headEnd/>
            <a:tailEnd/>
          </a:ln>
        </p:spPr>
      </p:pic>
      <p:pic>
        <p:nvPicPr>
          <p:cNvPr id="12293" name="Obrázok 4" descr="images[16].jpg"/>
          <p:cNvPicPr>
            <a:picLocks noChangeAspect="1"/>
          </p:cNvPicPr>
          <p:nvPr/>
        </p:nvPicPr>
        <p:blipFill>
          <a:blip r:embed="rId3"/>
          <a:srcRect/>
          <a:stretch>
            <a:fillRect/>
          </a:stretch>
        </p:blipFill>
        <p:spPr bwMode="auto">
          <a:xfrm rot="973908">
            <a:off x="5203825" y="3476625"/>
            <a:ext cx="3238500" cy="2428875"/>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eaLnBrk="1" fontAlgn="auto" hangingPunct="1">
              <a:spcAft>
                <a:spcPts val="0"/>
              </a:spcAft>
              <a:defRPr/>
            </a:pPr>
            <a:r>
              <a:rPr lang="sk-SK" dirty="0" smtClean="0"/>
              <a:t>Vznik skleníkového efektu</a:t>
            </a:r>
            <a:endParaRPr lang="sk-SK" dirty="0"/>
          </a:p>
        </p:txBody>
      </p:sp>
      <p:sp>
        <p:nvSpPr>
          <p:cNvPr id="3" name="Zástupný symbol obsahu 2"/>
          <p:cNvSpPr>
            <a:spLocks noGrp="1"/>
          </p:cNvSpPr>
          <p:nvPr>
            <p:ph sz="half" idx="1"/>
          </p:nvPr>
        </p:nvSpPr>
        <p:spPr/>
        <p:txBody>
          <a:bodyPr>
            <a:normAutofit fontScale="92500" lnSpcReduction="20000"/>
          </a:bodyPr>
          <a:lstStyle/>
          <a:p>
            <a:pPr eaLnBrk="1" fontAlgn="auto" hangingPunct="1">
              <a:spcAft>
                <a:spcPts val="0"/>
              </a:spcAft>
              <a:buFont typeface="Wingdings 2"/>
              <a:buChar char=""/>
              <a:defRPr/>
            </a:pPr>
            <a:r>
              <a:rPr lang="sk-SK" dirty="0" smtClean="0"/>
              <a:t>oxid uhličitý- plyn, ktorý sa usádza vo vrchných vrstvách atmosféry</a:t>
            </a:r>
          </a:p>
          <a:p>
            <a:pPr eaLnBrk="1" fontAlgn="auto" hangingPunct="1">
              <a:spcAft>
                <a:spcPts val="0"/>
              </a:spcAft>
              <a:buFont typeface="Wingdings 2"/>
              <a:buChar char=""/>
              <a:defRPr/>
            </a:pPr>
            <a:r>
              <a:rPr lang="sk-SK" dirty="0" smtClean="0"/>
              <a:t> slnko      teplo       odraz zo Zeme naspäť do  kozmu – </a:t>
            </a:r>
            <a:r>
              <a:rPr lang="sk-SK" b="1" dirty="0" smtClean="0"/>
              <a:t>ideálna situácia</a:t>
            </a:r>
          </a:p>
          <a:p>
            <a:pPr eaLnBrk="1" fontAlgn="auto" hangingPunct="1">
              <a:spcAft>
                <a:spcPts val="0"/>
              </a:spcAft>
              <a:buFont typeface="Wingdings 2"/>
              <a:buChar char=""/>
              <a:defRPr/>
            </a:pPr>
            <a:r>
              <a:rPr lang="sk-SK" dirty="0" smtClean="0"/>
              <a:t> slnko     teplo     udržiavanie sa na Zemi (</a:t>
            </a:r>
            <a:r>
              <a:rPr lang="sk-SK" b="1" dirty="0" smtClean="0"/>
              <a:t>skleníkový efekt ) </a:t>
            </a:r>
            <a:r>
              <a:rPr lang="sk-SK" dirty="0" smtClean="0"/>
              <a:t>- otepľovanie planéty</a:t>
            </a:r>
            <a:endParaRPr lang="sk-SK" b="1" dirty="0"/>
          </a:p>
        </p:txBody>
      </p:sp>
      <p:sp>
        <p:nvSpPr>
          <p:cNvPr id="9" name="Zástupný symbol obsahu 8"/>
          <p:cNvSpPr>
            <a:spLocks noGrp="1"/>
          </p:cNvSpPr>
          <p:nvPr>
            <p:ph sz="half" idx="2"/>
          </p:nvPr>
        </p:nvSpPr>
        <p:spPr/>
        <p:txBody>
          <a:bodyPr>
            <a:normAutofit fontScale="92500" lnSpcReduction="20000"/>
          </a:bodyPr>
          <a:lstStyle/>
          <a:p>
            <a:pPr eaLnBrk="1" fontAlgn="auto" hangingPunct="1">
              <a:spcAft>
                <a:spcPts val="0"/>
              </a:spcAft>
              <a:buFont typeface="Wingdings 2"/>
              <a:buChar char=""/>
              <a:defRPr/>
            </a:pPr>
            <a:endParaRPr lang="sk-SK" dirty="0"/>
          </a:p>
        </p:txBody>
      </p:sp>
      <p:sp>
        <p:nvSpPr>
          <p:cNvPr id="4" name="Šípka doprava 3"/>
          <p:cNvSpPr/>
          <p:nvPr/>
        </p:nvSpPr>
        <p:spPr>
          <a:xfrm>
            <a:off x="1714500" y="3214688"/>
            <a:ext cx="357188"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5" name="Šípka doprava 4"/>
          <p:cNvSpPr/>
          <p:nvPr/>
        </p:nvSpPr>
        <p:spPr>
          <a:xfrm>
            <a:off x="3000375" y="3214688"/>
            <a:ext cx="428625"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6" name="Šípka doprava 5"/>
          <p:cNvSpPr/>
          <p:nvPr/>
        </p:nvSpPr>
        <p:spPr>
          <a:xfrm>
            <a:off x="1643063" y="4714875"/>
            <a:ext cx="357187"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7" name="Šípka doprava 6"/>
          <p:cNvSpPr/>
          <p:nvPr/>
        </p:nvSpPr>
        <p:spPr>
          <a:xfrm>
            <a:off x="2928938" y="4714875"/>
            <a:ext cx="357187"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pic>
        <p:nvPicPr>
          <p:cNvPr id="13321" name="Obrázok 7" descr="scan0004.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4143375" y="2143125"/>
            <a:ext cx="5470525" cy="3786188"/>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eaLnBrk="1" fontAlgn="auto" hangingPunct="1">
              <a:spcAft>
                <a:spcPts val="0"/>
              </a:spcAft>
              <a:defRPr/>
            </a:pPr>
            <a:r>
              <a:rPr lang="sk-SK" dirty="0" smtClean="0"/>
              <a:t>Dôsledky globálneho otepľovania</a:t>
            </a:r>
            <a:endParaRPr lang="sk-SK" dirty="0"/>
          </a:p>
        </p:txBody>
      </p:sp>
      <p:sp>
        <p:nvSpPr>
          <p:cNvPr id="14339" name="Zástupný symbol obsahu 2"/>
          <p:cNvSpPr>
            <a:spLocks noGrp="1"/>
          </p:cNvSpPr>
          <p:nvPr>
            <p:ph idx="1"/>
          </p:nvPr>
        </p:nvSpPr>
        <p:spPr/>
        <p:txBody>
          <a:bodyPr/>
          <a:lstStyle/>
          <a:p>
            <a:pPr eaLnBrk="1" hangingPunct="1"/>
            <a:r>
              <a:rPr lang="sk-SK" smtClean="0"/>
              <a:t> </a:t>
            </a:r>
            <a:r>
              <a:rPr lang="sk-SK" b="1" smtClean="0">
                <a:latin typeface="Calibri" pitchFamily="34" charset="0"/>
              </a:rPr>
              <a:t>zvýšenie hladiny morí a oceánov</a:t>
            </a:r>
            <a:r>
              <a:rPr lang="sk-SK" smtClean="0">
                <a:latin typeface="Calibri" pitchFamily="34" charset="0"/>
              </a:rPr>
              <a:t>     zaplavenie prímorských oblastí</a:t>
            </a:r>
          </a:p>
          <a:p>
            <a:pPr eaLnBrk="1" hangingPunct="1">
              <a:buFont typeface="Wingdings 2" pitchFamily="18" charset="2"/>
              <a:buNone/>
            </a:pPr>
            <a:endParaRPr lang="sk-SK" smtClean="0"/>
          </a:p>
        </p:txBody>
      </p:sp>
      <p:sp>
        <p:nvSpPr>
          <p:cNvPr id="4" name="Šípka doprava 3"/>
          <p:cNvSpPr/>
          <p:nvPr/>
        </p:nvSpPr>
        <p:spPr>
          <a:xfrm>
            <a:off x="6357938" y="1714500"/>
            <a:ext cx="28575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pic>
        <p:nvPicPr>
          <p:cNvPr id="14341" name="Obrázok 4" descr="images[23].jpg"/>
          <p:cNvPicPr>
            <a:picLocks noChangeAspect="1"/>
          </p:cNvPicPr>
          <p:nvPr/>
        </p:nvPicPr>
        <p:blipFill>
          <a:blip r:embed="rId2"/>
          <a:srcRect/>
          <a:stretch>
            <a:fillRect/>
          </a:stretch>
        </p:blipFill>
        <p:spPr bwMode="auto">
          <a:xfrm>
            <a:off x="357188" y="3143250"/>
            <a:ext cx="4141787" cy="2771775"/>
          </a:xfrm>
          <a:prstGeom prst="rect">
            <a:avLst/>
          </a:prstGeom>
          <a:noFill/>
          <a:ln w="9525">
            <a:noFill/>
            <a:miter lim="800000"/>
            <a:headEnd/>
            <a:tailEnd/>
          </a:ln>
        </p:spPr>
      </p:pic>
      <p:pic>
        <p:nvPicPr>
          <p:cNvPr id="14342" name="Obrázok 5" descr="images[25].jpg"/>
          <p:cNvPicPr>
            <a:picLocks noChangeAspect="1"/>
          </p:cNvPicPr>
          <p:nvPr/>
        </p:nvPicPr>
        <p:blipFill>
          <a:blip r:embed="rId3"/>
          <a:srcRect/>
          <a:stretch>
            <a:fillRect/>
          </a:stretch>
        </p:blipFill>
        <p:spPr bwMode="auto">
          <a:xfrm rot="884498">
            <a:off x="4741863" y="3275013"/>
            <a:ext cx="3660775" cy="2928937"/>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dirty="0"/>
          </a:p>
        </p:txBody>
      </p:sp>
      <p:sp>
        <p:nvSpPr>
          <p:cNvPr id="15363" name="Zástupný symbol obsahu 2"/>
          <p:cNvSpPr>
            <a:spLocks noGrp="1"/>
          </p:cNvSpPr>
          <p:nvPr>
            <p:ph idx="1"/>
          </p:nvPr>
        </p:nvSpPr>
        <p:spPr/>
        <p:txBody>
          <a:bodyPr/>
          <a:lstStyle/>
          <a:p>
            <a:pPr eaLnBrk="1" hangingPunct="1"/>
            <a:r>
              <a:rPr lang="sk-SK" b="1" smtClean="0">
                <a:latin typeface="Calibri" pitchFamily="34" charset="0"/>
              </a:rPr>
              <a:t>topenie ľadovcov </a:t>
            </a:r>
          </a:p>
          <a:p>
            <a:pPr eaLnBrk="1" hangingPunct="1">
              <a:buFont typeface="Wingdings 2" pitchFamily="18" charset="2"/>
              <a:buNone/>
            </a:pPr>
            <a:endParaRPr lang="sk-SK" smtClean="0"/>
          </a:p>
        </p:txBody>
      </p:sp>
      <p:pic>
        <p:nvPicPr>
          <p:cNvPr id="15364" name="Obrázok 3" descr="images[6].jpg"/>
          <p:cNvPicPr>
            <a:picLocks noChangeAspect="1"/>
          </p:cNvPicPr>
          <p:nvPr/>
        </p:nvPicPr>
        <p:blipFill>
          <a:blip r:embed="rId2"/>
          <a:srcRect/>
          <a:stretch>
            <a:fillRect/>
          </a:stretch>
        </p:blipFill>
        <p:spPr bwMode="auto">
          <a:xfrm>
            <a:off x="428625" y="2857500"/>
            <a:ext cx="3902075" cy="3028950"/>
          </a:xfrm>
          <a:prstGeom prst="rect">
            <a:avLst/>
          </a:prstGeom>
          <a:noFill/>
          <a:ln w="9525">
            <a:noFill/>
            <a:miter lim="800000"/>
            <a:headEnd/>
            <a:tailEnd/>
          </a:ln>
        </p:spPr>
      </p:pic>
      <p:pic>
        <p:nvPicPr>
          <p:cNvPr id="15365" name="Obrázok 4" descr="images[9].jpg"/>
          <p:cNvPicPr>
            <a:picLocks noChangeAspect="1"/>
          </p:cNvPicPr>
          <p:nvPr/>
        </p:nvPicPr>
        <p:blipFill>
          <a:blip r:embed="rId3"/>
          <a:srcRect/>
          <a:stretch>
            <a:fillRect/>
          </a:stretch>
        </p:blipFill>
        <p:spPr bwMode="auto">
          <a:xfrm rot="741430">
            <a:off x="4364038" y="1989138"/>
            <a:ext cx="4249737" cy="3187700"/>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sk-SK" dirty="0"/>
          </a:p>
        </p:txBody>
      </p:sp>
      <p:sp>
        <p:nvSpPr>
          <p:cNvPr id="16387" name="Zástupný symbol obsahu 2"/>
          <p:cNvSpPr>
            <a:spLocks noGrp="1"/>
          </p:cNvSpPr>
          <p:nvPr>
            <p:ph idx="1"/>
          </p:nvPr>
        </p:nvSpPr>
        <p:spPr/>
        <p:txBody>
          <a:bodyPr/>
          <a:lstStyle/>
          <a:p>
            <a:pPr eaLnBrk="1" hangingPunct="1"/>
            <a:r>
              <a:rPr lang="sk-SK" b="1" smtClean="0">
                <a:latin typeface="Calibri" pitchFamily="34" charset="0"/>
              </a:rPr>
              <a:t>rozširovanie púští, posun klimatických pásem</a:t>
            </a:r>
          </a:p>
          <a:p>
            <a:pPr eaLnBrk="1" hangingPunct="1">
              <a:buFont typeface="Wingdings 2" pitchFamily="18" charset="2"/>
              <a:buNone/>
            </a:pPr>
            <a:endParaRPr lang="sk-SK" smtClean="0"/>
          </a:p>
          <a:p>
            <a:pPr eaLnBrk="1" hangingPunct="1">
              <a:buFont typeface="Wingdings 2" pitchFamily="18" charset="2"/>
              <a:buNone/>
            </a:pPr>
            <a:endParaRPr lang="sk-SK" smtClean="0"/>
          </a:p>
        </p:txBody>
      </p:sp>
      <p:pic>
        <p:nvPicPr>
          <p:cNvPr id="16388" name="Obrázok 3" descr="images[28].jpg"/>
          <p:cNvPicPr>
            <a:picLocks noChangeAspect="1"/>
          </p:cNvPicPr>
          <p:nvPr/>
        </p:nvPicPr>
        <p:blipFill>
          <a:blip r:embed="rId2"/>
          <a:srcRect/>
          <a:stretch>
            <a:fillRect/>
          </a:stretch>
        </p:blipFill>
        <p:spPr bwMode="auto">
          <a:xfrm rot="-302554">
            <a:off x="2203450" y="2681288"/>
            <a:ext cx="4243388" cy="3189287"/>
          </a:xfrm>
          <a:prstGeom prst="rect">
            <a:avLst/>
          </a:prstGeom>
          <a:noFill/>
          <a:ln w="9525">
            <a:noFill/>
            <a:miter lim="800000"/>
            <a:headEnd/>
            <a:tailEnd/>
          </a:ln>
        </p:spPr>
      </p:pic>
    </p:spTree>
  </p:cSld>
  <p:clrMapOvr>
    <a:masterClrMapping/>
  </p:clrMapOvr>
  <p:transition advClick="0" advTm="7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la">
  <a:themeElements>
    <a:clrScheme name="Hal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al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al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478</TotalTime>
  <Words>10276</Words>
  <Application>Microsoft Office PowerPoint</Application>
  <PresentationFormat>Prezentácia na obrazovke (4:3)</PresentationFormat>
  <Paragraphs>1439</Paragraphs>
  <Slides>187</Slides>
  <Notes>9</Notes>
  <HiddenSlides>0</HiddenSlides>
  <MMClips>0</MMClips>
  <ScaleCrop>false</ScaleCrop>
  <HeadingPairs>
    <vt:vector size="4" baseType="variant">
      <vt:variant>
        <vt:lpstr>Motív</vt:lpstr>
      </vt:variant>
      <vt:variant>
        <vt:i4>1</vt:i4>
      </vt:variant>
      <vt:variant>
        <vt:lpstr>Nadpisy snímok</vt:lpstr>
      </vt:variant>
      <vt:variant>
        <vt:i4>187</vt:i4>
      </vt:variant>
    </vt:vector>
  </HeadingPairs>
  <TitlesOfParts>
    <vt:vector size="188" baseType="lpstr">
      <vt:lpstr>Hala</vt:lpstr>
      <vt:lpstr>Vodíkový autobus</vt:lpstr>
      <vt:lpstr>Obsah prezentácie </vt:lpstr>
      <vt:lpstr>Autobus na vodík</vt:lpstr>
      <vt:lpstr>Autobus poháňaný vodíkom</vt:lpstr>
      <vt:lpstr>Autobus poháňaný vodíkom</vt:lpstr>
      <vt:lpstr>Autobus poháňaný vodíkom</vt:lpstr>
      <vt:lpstr>Autobus poháňaný vodíkom</vt:lpstr>
      <vt:lpstr>Autobus poháňaný vodíkom</vt:lpstr>
      <vt:lpstr>Autobus poháňaný vodíkom</vt:lpstr>
      <vt:lpstr>Autobus poháňaný vodíkom</vt:lpstr>
      <vt:lpstr>Autobus poháňaný vodíkom</vt:lpstr>
      <vt:lpstr>Autobus na vodík</vt:lpstr>
      <vt:lpstr>Autobus poháňaný vodíkom</vt:lpstr>
      <vt:lpstr>Autobus poháňaný vodíkom</vt:lpstr>
      <vt:lpstr>Autobus poháňaný vodíkom</vt:lpstr>
      <vt:lpstr>Autobus poháňaný vodíkom</vt:lpstr>
      <vt:lpstr>Spôsoby výroby vodíka</vt:lpstr>
      <vt:lpstr>Autobus na vodík</vt:lpstr>
      <vt:lpstr>Autobus poháňaný vodíkom</vt:lpstr>
      <vt:lpstr>Autobus poháňaný vodíkom</vt:lpstr>
      <vt:lpstr>Autobus poháňaný vodíkom</vt:lpstr>
      <vt:lpstr>Autobus poháňaný vodíkom</vt:lpstr>
      <vt:lpstr>Autobus poháňaný vodíkom</vt:lpstr>
      <vt:lpstr>Autobus poháňaný vodíkom</vt:lpstr>
      <vt:lpstr>Autobus poháňaný vodíkom</vt:lpstr>
      <vt:lpstr>Autobus na vodík</vt:lpstr>
      <vt:lpstr>Autobus poháňaný vodíkom</vt:lpstr>
      <vt:lpstr>Autobus poháňaný vodíkom</vt:lpstr>
      <vt:lpstr>Autobus poháňaný vodíkom</vt:lpstr>
      <vt:lpstr>Autobus poháňaný vodíkom</vt:lpstr>
      <vt:lpstr>Autobus na vodík</vt:lpstr>
      <vt:lpstr>Autobus poháňaný vodíkom</vt:lpstr>
      <vt:lpstr>Autobus poháňaný vodíkom</vt:lpstr>
      <vt:lpstr>Autobus poháňaný vodíkom</vt:lpstr>
      <vt:lpstr>Autobus poháňaný vodíkom</vt:lpstr>
      <vt:lpstr>Ďakujeme za pozornosť </vt:lpstr>
      <vt:lpstr>Vodík- palivo budúcnosti</vt:lpstr>
      <vt:lpstr>Pani Ružová</vt:lpstr>
      <vt:lpstr>Výhody vodíkového autobusu:</vt:lpstr>
      <vt:lpstr>Snímka 40</vt:lpstr>
      <vt:lpstr>Snímka 41</vt:lpstr>
      <vt:lpstr>Snímka 42</vt:lpstr>
      <vt:lpstr>Pán Zodpovedný</vt:lpstr>
      <vt:lpstr>Snímka 44</vt:lpstr>
      <vt:lpstr>Výbuch vzducholode Hindenburg</vt:lpstr>
      <vt:lpstr>Pán Zelený Skleníkový efekt</vt:lpstr>
      <vt:lpstr>Snímka 47</vt:lpstr>
      <vt:lpstr>Snímka 48</vt:lpstr>
      <vt:lpstr>Snímka 49</vt:lpstr>
      <vt:lpstr>Snímka 50</vt:lpstr>
      <vt:lpstr>Snímka 51</vt:lpstr>
      <vt:lpstr>Snímka 52</vt:lpstr>
      <vt:lpstr>Snímka 53</vt:lpstr>
      <vt:lpstr>Snímka 54</vt:lpstr>
      <vt:lpstr>Snímka 55</vt:lpstr>
      <vt:lpstr>Snímka 56</vt:lpstr>
      <vt:lpstr>Snímka 57</vt:lpstr>
      <vt:lpstr>Snímka 58</vt:lpstr>
      <vt:lpstr>Snímka 59</vt:lpstr>
      <vt:lpstr>Snímka 60</vt:lpstr>
      <vt:lpstr>Snímka 61</vt:lpstr>
      <vt:lpstr> ...Simpsonovci... (Rodina meniaca chod sveta...)</vt:lpstr>
      <vt:lpstr>Pán Šikovný</vt:lpstr>
      <vt:lpstr>Elektrolyzér</vt:lpstr>
      <vt:lpstr>PEM membrána   (Proton Exchange Membrane)</vt:lpstr>
      <vt:lpstr>Snímka 66</vt:lpstr>
      <vt:lpstr>VODÍK AKO ZDROJ ENERGIE BUDÚCNOSTI </vt:lpstr>
      <vt:lpstr>Faraday - skromný génius </vt:lpstr>
      <vt:lpstr>ZÁVER A NÁZOR PÁNA ŠIKOVNÉHO</vt:lpstr>
      <vt:lpstr>                     Pán Zodpovedný</vt:lpstr>
      <vt:lpstr>Vodík</vt:lpstr>
      <vt:lpstr>Snímka 72</vt:lpstr>
      <vt:lpstr>Snímka 73</vt:lpstr>
      <vt:lpstr>Záver (názor pána Zodpovedného):</vt:lpstr>
      <vt:lpstr>                        Pani Podnikavá</vt:lpstr>
      <vt:lpstr>                   Primárne zdroje energie: </vt:lpstr>
      <vt:lpstr>Snímka 77</vt:lpstr>
      <vt:lpstr>Záver (názor pani Podnikavej)</vt:lpstr>
      <vt:lpstr>                              Pán Zelený</vt:lpstr>
      <vt:lpstr>Snímka 80</vt:lpstr>
      <vt:lpstr>Snímka 81</vt:lpstr>
      <vt:lpstr>Záver(názor pána Zeleného)</vt:lpstr>
      <vt:lpstr>Pán Novák</vt:lpstr>
      <vt:lpstr>Snímka 84</vt:lpstr>
      <vt:lpstr>Snímka 85</vt:lpstr>
      <vt:lpstr>Pani Ružová</vt:lpstr>
      <vt:lpstr>                                        Dotazník 1.Aké poplatky by ste zaplatili za cestu ekoautobusom? 2.Za akú sumu by ste kúpili ekoautobus? 3.Kde by ste zaviedli tento ekoautobus?      Pýtala som sa náhodných 30 ľudí! 1.  25x : ako je teraz MHD       3x : menej ako MHD       2x : nič 2.  17x : cca 16 000€ (482 000sk)      12x : cca 13 000€ (392 000sk)        1x : cca 11 000€ (330 000sk) 3.  28x : v meste        2x : na dedine Predpokladám, že prevažná väčšina opýtaných súhlasí s používaním ekoautobusu, lebo tento ekoautobus je vhodní pre životné prostredie.</vt:lpstr>
      <vt:lpstr>Snímka 88</vt:lpstr>
      <vt:lpstr>Snímka 89</vt:lpstr>
      <vt:lpstr>Vodík založený na reakciách:</vt:lpstr>
      <vt:lpstr>Aparatúra na prípravu vodíka</vt:lpstr>
      <vt:lpstr>Ďakujeme za pozornosť!!!</vt:lpstr>
      <vt:lpstr>Životné prostredie a vodíkový autobus</vt:lpstr>
      <vt:lpstr>Čo je skleníkový efekt?</vt:lpstr>
      <vt:lpstr>Skleníkové plyny</vt:lpstr>
      <vt:lpstr>Vznik skleníkového efektu</vt:lpstr>
      <vt:lpstr>Dôsledky globálneho otepľovania</vt:lpstr>
      <vt:lpstr>Snímka 98</vt:lpstr>
      <vt:lpstr>Snímka 99</vt:lpstr>
      <vt:lpstr>Snímka 100</vt:lpstr>
      <vt:lpstr>Snímka 101</vt:lpstr>
      <vt:lpstr>Snímka 102</vt:lpstr>
      <vt:lpstr>OvzduŠie </vt:lpstr>
      <vt:lpstr>Snímka 104</vt:lpstr>
      <vt:lpstr>Snímka 105</vt:lpstr>
      <vt:lpstr> VODA</vt:lpstr>
      <vt:lpstr>Snímka 107</vt:lpstr>
      <vt:lpstr>Snímka 108</vt:lpstr>
      <vt:lpstr>Snímka 109</vt:lpstr>
      <vt:lpstr>čistiarne odpadových vôd</vt:lpstr>
      <vt:lpstr>Snímka 111</vt:lpstr>
      <vt:lpstr>kvalita vody na kúpanie</vt:lpstr>
      <vt:lpstr> Pôda </vt:lpstr>
      <vt:lpstr> geológia </vt:lpstr>
      <vt:lpstr>Znečistenie životného prostredia</vt:lpstr>
      <vt:lpstr>Vplyv emisí na životné prostredie:</vt:lpstr>
      <vt:lpstr>Škodliviny:</vt:lpstr>
      <vt:lpstr>Snímka 118</vt:lpstr>
      <vt:lpstr>Snímka 119</vt:lpstr>
      <vt:lpstr>Situácia na slovensku:</vt:lpstr>
      <vt:lpstr>  </vt:lpstr>
      <vt:lpstr>Kjótsky protokol </vt:lpstr>
      <vt:lpstr>Ciele</vt:lpstr>
      <vt:lpstr>Snímka 124</vt:lpstr>
      <vt:lpstr>Pozícia EÚ</vt:lpstr>
      <vt:lpstr>Opozícia</vt:lpstr>
      <vt:lpstr>Vodík z pohľadu pána Zodpovedného</vt:lpstr>
      <vt:lpstr>Je vodík nebezpečný?</vt:lpstr>
      <vt:lpstr>Nevýhody vodíka</vt:lpstr>
      <vt:lpstr>Výhody vodíka</vt:lpstr>
      <vt:lpstr>Ako uskladniť vodík v aute</vt:lpstr>
      <vt:lpstr>Iné palivá</vt:lpstr>
      <vt:lpstr>BIOpalivá a Elektromobily</vt:lpstr>
      <vt:lpstr>Nešťastie vzducholode Hindenburg</vt:lpstr>
      <vt:lpstr>Priebeh havárie ( http://www.youtube.com/watch?v=F54rqDh2mWA )</vt:lpstr>
      <vt:lpstr>Príčiny nehody</vt:lpstr>
      <vt:lpstr>Dôsledky nehody</vt:lpstr>
      <vt:lpstr>Snímka 138</vt:lpstr>
      <vt:lpstr> Vodíkový školský autobus</vt:lpstr>
      <vt:lpstr>Vodík ako pohon budúcnosti...</vt:lpstr>
      <vt:lpstr>Najlepšie palivá z energetického a ekologického hľadiska</vt:lpstr>
      <vt:lpstr>Snímka 142</vt:lpstr>
      <vt:lpstr>Snímka 143</vt:lpstr>
      <vt:lpstr>Palivové články</vt:lpstr>
      <vt:lpstr>Snímka 145</vt:lpstr>
      <vt:lpstr>Vodíková ekonomika</vt:lpstr>
      <vt:lpstr>Bezpečnosť</vt:lpstr>
      <vt:lpstr>Uskladnenie paliva</vt:lpstr>
      <vt:lpstr>Snímka 149</vt:lpstr>
      <vt:lpstr>Snímka 150</vt:lpstr>
      <vt:lpstr>Výroba vodíka</vt:lpstr>
      <vt:lpstr>Ako pracuje palivový článok?</vt:lpstr>
      <vt:lpstr>Je to efektívne?</vt:lpstr>
      <vt:lpstr>OZÓNOVÁ VRSTVA-OCHRANA ŽIVOTA</vt:lpstr>
      <vt:lpstr>ŠKODLIVÉ ÚČINKY UV-ŽIARENIA</vt:lpstr>
      <vt:lpstr>SKLENÍKOVÝ EFEKT</vt:lpstr>
      <vt:lpstr>OXID UHLIČITÝ</vt:lpstr>
      <vt:lpstr>KYOTSKÝ PROTOKOL</vt:lpstr>
      <vt:lpstr>Ďakujeme za pozornosť</vt:lpstr>
      <vt:lpstr>Ekoautobus</vt:lpstr>
      <vt:lpstr>Snímka 161</vt:lpstr>
      <vt:lpstr>Snímka 162</vt:lpstr>
      <vt:lpstr>Snímka 163</vt:lpstr>
      <vt:lpstr>Reklama</vt:lpstr>
      <vt:lpstr>Snímka 165</vt:lpstr>
      <vt:lpstr>Snímka 166</vt:lpstr>
      <vt:lpstr>Snímka 167</vt:lpstr>
      <vt:lpstr>Čerpacie stanice</vt:lpstr>
      <vt:lpstr>Prieskum</vt:lpstr>
      <vt:lpstr>Aký je Váš názor na používanie školského eko-autobusu, ktorý by využíval ekologicky čisté palivo?</vt:lpstr>
      <vt:lpstr>Koľko by ste boli ochotný zaplatiť za používanie takéhoto ekologického autobusu v porovnaní s doterajšími autobusmi?</vt:lpstr>
      <vt:lpstr>Je podľa Vášho názoru bezpečné cestovať autobusom, ktorý využíva ako palivo vodík?</vt:lpstr>
      <vt:lpstr>Je podľa Vášho názoru užitočné zaoberať sa problematikou využívania ekologických palív?</vt:lpstr>
      <vt:lpstr>Mali by ste záujem získať viac informácií o problematike využívania ekologicky čistej dopravy?</vt:lpstr>
      <vt:lpstr>Charakteristika súboru respondentov</vt:lpstr>
      <vt:lpstr>Zhrnutie prieskumu</vt:lpstr>
      <vt:lpstr>Všeobecné zhrnutie skúseností využívania ekologických palív</vt:lpstr>
      <vt:lpstr>Všeobecné zhrnutie skúseností využívania ekologických palív</vt:lpstr>
      <vt:lpstr>Všeobecné zhrnutie skúseností využívania ekologických palív</vt:lpstr>
      <vt:lpstr>Vodíková ekonomika všeobecne</vt:lpstr>
      <vt:lpstr>Vodíková ekonomika – klady a zápory</vt:lpstr>
      <vt:lpstr>Globálne otepľovanie</vt:lpstr>
      <vt:lpstr>Vplyv zmeny skleníkového efektu</vt:lpstr>
      <vt:lpstr>Ako znížiť produkciu CO2?</vt:lpstr>
      <vt:lpstr>Kjótsky protokol</vt:lpstr>
      <vt:lpstr>Snímka 186</vt:lpstr>
      <vt:lpstr>Ďakujeme za pozornosť</vt:lpstr>
    </vt:vector>
  </TitlesOfParts>
  <Company>bb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Autobus na vodík</dc:title>
  <dc:creator>xxx</dc:creator>
  <cp:lastModifiedBy>gjar</cp:lastModifiedBy>
  <cp:revision>60</cp:revision>
  <dcterms:created xsi:type="dcterms:W3CDTF">2009-06-20T13:42:37Z</dcterms:created>
  <dcterms:modified xsi:type="dcterms:W3CDTF">2009-06-25T07:30:44Z</dcterms:modified>
</cp:coreProperties>
</file>