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65B6F-AE34-40F4-AA56-20574B999960}" type="datetimeFigureOut">
              <a:rPr lang="sk-SK" smtClean="0"/>
              <a:pPr/>
              <a:t>13.9.2006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588FF-E0F3-489B-BC39-050E99BBB8A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5" descr="faceboo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60" y="82904"/>
            <a:ext cx="8704881" cy="669219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pPr marL="571500" indent="-514350">
              <a:buClr>
                <a:schemeClr val="accent3">
                  <a:lumMod val="75000"/>
                </a:schemeClr>
              </a:buClr>
            </a:pP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riešenie</a:t>
            </a:r>
            <a:r>
              <a:rPr lang="sk-SK" sz="2500" dirty="0" smtClean="0"/>
              <a:t> rôznych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spoločenských problémov</a:t>
            </a:r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300" dirty="0" smtClean="0"/>
              <a:t>skúmanie a hľadanie ich príčin</a:t>
            </a:r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300" dirty="0" smtClean="0"/>
              <a:t>navrhovanie opatrení na ich zmiernenie alebo odstránenie</a:t>
            </a:r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endParaRPr lang="sk-SK" sz="2300" dirty="0" smtClean="0"/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endParaRPr lang="sk-SK" sz="2300" dirty="0"/>
          </a:p>
          <a:p>
            <a:pPr marL="571500" indent="-514350">
              <a:buClr>
                <a:schemeClr val="accent3">
                  <a:lumMod val="75000"/>
                </a:schemeClr>
              </a:buClr>
            </a:pPr>
            <a:r>
              <a:rPr lang="sk-SK" sz="2500" dirty="0" smtClean="0"/>
              <a:t>v podstate sú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totožné s metódami </a:t>
            </a:r>
            <a:r>
              <a:rPr lang="sk-SK" sz="2500" dirty="0" smtClean="0"/>
              <a:t>používanými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v ostatných </a:t>
            </a:r>
            <a:r>
              <a:rPr lang="sk-SK" sz="2500" dirty="0" smtClean="0"/>
              <a:t>psychologických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disciplínach</a:t>
            </a:r>
            <a:r>
              <a:rPr lang="sk-SK" sz="2500" dirty="0" smtClean="0"/>
              <a:t> </a:t>
            </a:r>
          </a:p>
          <a:p>
            <a:pPr marL="571500" indent="-514350">
              <a:buClr>
                <a:schemeClr val="accent3">
                  <a:lumMod val="75000"/>
                </a:schemeClr>
              </a:buClr>
            </a:pPr>
            <a:endParaRPr lang="sk-SK" sz="2500" dirty="0" smtClean="0"/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pozorovanie</a:t>
            </a:r>
            <a:r>
              <a:rPr lang="sk-SK" sz="2300" dirty="0" smtClean="0"/>
              <a:t> </a:t>
            </a:r>
          </a:p>
          <a:p>
            <a:pPr marL="1352550" lvl="2" indent="-4381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900" dirty="0" smtClean="0"/>
              <a:t>jednotlivých druhov sociálnych interakcií </a:t>
            </a:r>
          </a:p>
          <a:p>
            <a:pPr marL="1352550" lvl="2" indent="-4381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900" dirty="0" smtClean="0"/>
              <a:t>rôznych sociálnych rolí</a:t>
            </a:r>
          </a:p>
          <a:p>
            <a:pPr marL="1352550" lvl="2" indent="-4381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900" dirty="0" smtClean="0"/>
              <a:t>interpersonálnych vzťahov</a:t>
            </a:r>
          </a:p>
          <a:p>
            <a:pPr marL="1352550" lvl="2" indent="-4381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900" dirty="0" smtClean="0"/>
              <a:t>správania a komunikácie</a:t>
            </a:r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300" dirty="0" smtClean="0"/>
          </a:p>
          <a:p>
            <a:pPr marL="552450" indent="-438150"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Úloha a metódy sociálnej psychológie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00600"/>
          </a:xfrm>
        </p:spPr>
        <p:txBody>
          <a:bodyPr>
            <a:normAutofit/>
          </a:bodyPr>
          <a:lstStyle/>
          <a:p>
            <a:pPr marL="457200" lvl="1" indent="-457200">
              <a:buClr>
                <a:schemeClr val="accent3">
                  <a:lumMod val="75000"/>
                </a:schemeClr>
              </a:buClr>
              <a:buFont typeface="+mj-lt"/>
              <a:buAutoNum type="arabicPeriod" startAt="2"/>
            </a:pPr>
            <a:endParaRPr lang="sk-SK" sz="23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lvl="1" indent="-457200">
              <a:buClr>
                <a:schemeClr val="accent3">
                  <a:lumMod val="75000"/>
                </a:schemeClr>
              </a:buClr>
              <a:buFont typeface="+mj-lt"/>
              <a:buAutoNum type="arabicPeriod" startAt="2"/>
            </a:pP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experiment</a:t>
            </a:r>
          </a:p>
          <a:p>
            <a:pPr marL="857250" lvl="2" indent="-45720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900" dirty="0" smtClean="0"/>
              <a:t>je zameraný na zmenu postojov, komunikácie a vzťahov navodením novej situácie v bežnom prostredí</a:t>
            </a:r>
          </a:p>
          <a:p>
            <a:pPr marL="857250" lvl="2" indent="-45720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900" dirty="0" smtClean="0"/>
              <a:t>venuje sa aj malým sociálnym skupinám</a:t>
            </a:r>
          </a:p>
          <a:p>
            <a:pPr marL="857250" lvl="2" indent="-457200">
              <a:buClr>
                <a:schemeClr val="accent3">
                  <a:lumMod val="75000"/>
                </a:schemeClr>
              </a:buClr>
              <a:buFont typeface="+mj-lt"/>
              <a:buAutoNum type="arabicPeriod" startAt="2"/>
            </a:pPr>
            <a:endParaRPr lang="sk-SK" sz="1900" dirty="0" smtClean="0"/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3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rozhovor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 smtClean="0"/>
              <a:t>informácie o </a:t>
            </a:r>
          </a:p>
          <a:p>
            <a:pPr marL="1371600" lvl="2" indent="-5143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1600" dirty="0" smtClean="0"/>
              <a:t>postojoch</a:t>
            </a:r>
          </a:p>
          <a:p>
            <a:pPr marL="1371600" lvl="2" indent="-5143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1600" dirty="0" smtClean="0"/>
              <a:t>názoroch</a:t>
            </a:r>
          </a:p>
          <a:p>
            <a:pPr marL="1371600" lvl="2" indent="-5143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1600" dirty="0" smtClean="0"/>
              <a:t>citových stavoch</a:t>
            </a:r>
          </a:p>
          <a:p>
            <a:pPr marL="1371600" lvl="2" indent="-5143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1600" dirty="0" smtClean="0"/>
              <a:t>záujmoch</a:t>
            </a:r>
          </a:p>
          <a:p>
            <a:pPr marL="1371600" lvl="2" indent="-5143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1600" dirty="0" smtClean="0"/>
              <a:t>záľubách </a:t>
            </a:r>
            <a:r>
              <a:rPr lang="sk-SK" sz="1600" dirty="0" err="1" smtClean="0"/>
              <a:t>etc</a:t>
            </a:r>
            <a:r>
              <a:rPr lang="sk-SK" sz="1600" dirty="0" smtClean="0"/>
              <a:t>. 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3"/>
            </a:pPr>
            <a:endParaRPr lang="sk-SK" sz="2000" dirty="0" smtClean="0"/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3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dotazník</a:t>
            </a:r>
          </a:p>
          <a:p>
            <a:pPr marL="971550" lvl="1" indent="-514350">
              <a:buClr>
                <a:srgbClr val="0000FF"/>
              </a:buClr>
              <a:buFont typeface="Wingdings" pitchFamily="2" charset="2"/>
              <a:buAutoNum type="arabicPeriod" startAt="3"/>
            </a:pPr>
            <a:endParaRPr lang="sk-SK" sz="2000" b="1" dirty="0" smtClean="0">
              <a:solidFill>
                <a:srgbClr val="0000FF"/>
              </a:solidFill>
            </a:endParaRPr>
          </a:p>
          <a:p>
            <a:pPr marL="857250" lvl="2" indent="-457200">
              <a:buFont typeface="+mj-lt"/>
              <a:buAutoNum type="arabicPeriod" startAt="2"/>
            </a:pPr>
            <a:endParaRPr lang="sk-SK" sz="1900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Metódy sociálnej psychológie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6" name="Obrázok 5" descr="2939642137_e09561d7b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3429000"/>
            <a:ext cx="4757286" cy="3168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24744"/>
            <a:ext cx="5040560" cy="5544616"/>
          </a:xfrm>
        </p:spPr>
        <p:txBody>
          <a:bodyPr>
            <a:normAutofit fontScale="85000" lnSpcReduction="10000"/>
          </a:bodyPr>
          <a:lstStyle/>
          <a:p>
            <a:pPr marL="57150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5"/>
            </a:pPr>
            <a:r>
              <a:rPr lang="sk-SK" sz="2400" b="1" dirty="0" err="1" smtClean="0">
                <a:solidFill>
                  <a:schemeClr val="accent3">
                    <a:lumMod val="75000"/>
                  </a:schemeClr>
                </a:solidFill>
              </a:rPr>
              <a:t>sociometria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952500" lvl="1" indent="-438150">
              <a:buClr>
                <a:schemeClr val="accent3">
                  <a:lumMod val="75000"/>
                </a:schemeClr>
              </a:buClr>
            </a:pPr>
            <a:endParaRPr lang="sk-SK" sz="2200" dirty="0" smtClean="0"/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sk-SK" sz="2200" dirty="0" smtClean="0"/>
              <a:t>vypracoval je J. L. </a:t>
            </a:r>
            <a:r>
              <a:rPr lang="sk-SK" sz="2200" dirty="0" err="1" smtClean="0"/>
              <a:t>Moreno</a:t>
            </a:r>
            <a:r>
              <a:rPr lang="sk-SK" sz="2200" dirty="0" smtClean="0"/>
              <a:t> v 30. rokoch </a:t>
            </a:r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sk-SK" sz="2200" b="1" dirty="0" smtClean="0">
                <a:solidFill>
                  <a:schemeClr val="accent3">
                    <a:lumMod val="75000"/>
                  </a:schemeClr>
                </a:solidFill>
              </a:rPr>
              <a:t>meranie vzťahov v malých</a:t>
            </a:r>
            <a:r>
              <a:rPr lang="sk-SK" sz="2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200" b="1" dirty="0" smtClean="0">
                <a:solidFill>
                  <a:schemeClr val="accent3">
                    <a:lumMod val="75000"/>
                  </a:schemeClr>
                </a:solidFill>
              </a:rPr>
              <a:t>sociálnych skupinách </a:t>
            </a:r>
            <a:endParaRPr lang="sk-SK" sz="2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sk-SK" sz="2200" dirty="0" smtClean="0"/>
              <a:t>výsledky poukazujú na</a:t>
            </a:r>
          </a:p>
          <a:p>
            <a:pPr marL="1295400" lvl="2" indent="-38100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200" dirty="0" smtClean="0"/>
              <a:t>zmenu zloženia skupiny</a:t>
            </a:r>
          </a:p>
          <a:p>
            <a:pPr marL="1295400" lvl="2" indent="-38100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200" dirty="0"/>
              <a:t>z</a:t>
            </a:r>
            <a:r>
              <a:rPr lang="sk-SK" sz="2200" dirty="0" smtClean="0"/>
              <a:t>menu vzťahov </a:t>
            </a:r>
          </a:p>
          <a:p>
            <a:pPr marL="1295400" lvl="2" indent="-38100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200" dirty="0"/>
              <a:t>z</a:t>
            </a:r>
            <a:r>
              <a:rPr lang="sk-SK" sz="2200" dirty="0" smtClean="0"/>
              <a:t>lepšenie (zhoršenie) podmienok a výkonu členov skupiny</a:t>
            </a:r>
          </a:p>
          <a:p>
            <a:pPr marL="1295400" lvl="2" indent="-381000">
              <a:buClr>
                <a:schemeClr val="accent3">
                  <a:lumMod val="75000"/>
                </a:schemeClr>
              </a:buClr>
            </a:pPr>
            <a:endParaRPr lang="sk-SK" sz="2200" dirty="0" smtClean="0"/>
          </a:p>
          <a:p>
            <a:pPr marL="552450" indent="-438150">
              <a:buClr>
                <a:schemeClr val="accent3">
                  <a:lumMod val="75000"/>
                </a:schemeClr>
              </a:buClr>
            </a:pPr>
            <a:r>
              <a:rPr lang="sk-SK" sz="2600" b="1" dirty="0" err="1" smtClean="0">
                <a:solidFill>
                  <a:schemeClr val="accent3">
                    <a:lumMod val="75000"/>
                  </a:schemeClr>
                </a:solidFill>
              </a:rPr>
              <a:t>sociogram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sk-SK" sz="2600" dirty="0" smtClean="0"/>
              <a:t> </a:t>
            </a:r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200" dirty="0" smtClean="0"/>
              <a:t>deskriptívny záznam</a:t>
            </a:r>
          </a:p>
          <a:p>
            <a:pPr marL="952500" lvl="1" indent="-4381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200" dirty="0" smtClean="0"/>
              <a:t>podáva elementárny vizuálny pohľad na interakcie v skupine a postoje jej členov</a:t>
            </a:r>
          </a:p>
          <a:p>
            <a:pPr marL="895350" lvl="1" indent="-38100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200" dirty="0" smtClean="0"/>
              <a:t>značky pre mužov a ženy, priateľstvo – nepriateľstvo, postavenie v rámci danej sociálnej skupiny (jadro – outsider) 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Metódy sociálnej psychológie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5" name="Obrázok 4" descr="jocob_levy_more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156176" y="1052736"/>
            <a:ext cx="2093960" cy="2693686"/>
          </a:xfrm>
          <a:prstGeom prst="rect">
            <a:avLst/>
          </a:prstGeom>
        </p:spPr>
      </p:pic>
      <p:pic>
        <p:nvPicPr>
          <p:cNvPr id="7" name="Obrázok 6" descr="sociogram at sch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4005064"/>
            <a:ext cx="3486973" cy="26323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2844" y="2803918"/>
            <a:ext cx="8858312" cy="12501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Sociálna psychológia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najmladšia psychologická disciplína </a:t>
            </a:r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prvé učebnice sú až zo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začiatku 20. storočia</a:t>
            </a:r>
            <a:r>
              <a:rPr lang="sk-SK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400" dirty="0" smtClean="0"/>
              <a:t>(1908)</a:t>
            </a:r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oneskorenie bolo spôsobené:</a:t>
            </a:r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200" dirty="0" smtClean="0"/>
              <a:t>nedostatok výskumných techník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200" dirty="0" smtClean="0"/>
              <a:t>nedostatok relevantných sociálno-psychologických otázok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200" dirty="0" smtClean="0"/>
              <a:t>nedostatočné vedomie problému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200" dirty="0" smtClean="0"/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antropologicky orientovaná </a:t>
            </a:r>
            <a:r>
              <a:rPr lang="el-GR" sz="2800" b="1" dirty="0" smtClean="0">
                <a:solidFill>
                  <a:schemeClr val="accent3">
                    <a:lumMod val="75000"/>
                  </a:schemeClr>
                </a:solidFill>
              </a:rPr>
              <a:t>Ψ</a:t>
            </a:r>
            <a:r>
              <a:rPr lang="sk-SK" sz="2800" dirty="0" smtClean="0"/>
              <a:t>          </a:t>
            </a:r>
          </a:p>
          <a:p>
            <a:pPr marL="1009650" lvl="1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základný faktor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formovania ľudskej psychiky</a:t>
            </a:r>
            <a:r>
              <a:rPr lang="sk-SK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1409700" lvl="2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sociálne vzťahy</a:t>
            </a:r>
            <a:r>
              <a:rPr lang="sk-SK" sz="2000" dirty="0" smtClean="0"/>
              <a:t>, ktoré vedú k sociálnemu správaniu</a:t>
            </a:r>
            <a:endParaRPr lang="el-GR" sz="2000" b="1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marL="609600" indent="-609600">
              <a:buClr>
                <a:schemeClr val="accent3">
                  <a:lumMod val="75000"/>
                </a:schemeClr>
              </a:buClr>
            </a:pPr>
            <a:endParaRPr lang="sk-SK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sociálne správanie</a:t>
            </a:r>
            <a:r>
              <a:rPr lang="sk-SK" sz="2800" b="1" dirty="0" smtClean="0"/>
              <a:t> </a:t>
            </a:r>
            <a:r>
              <a:rPr lang="sk-SK" sz="2800" dirty="0" smtClean="0"/>
              <a:t>ľudí zaujímalo až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reformáciu</a:t>
            </a:r>
            <a:r>
              <a:rPr lang="sk-SK" sz="2800" dirty="0" smtClean="0"/>
              <a:t>, neskôr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kapitalizmus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300" dirty="0" smtClean="0"/>
              <a:t>hlavný dôvod záujmu:</a:t>
            </a:r>
          </a:p>
          <a:p>
            <a:pPr marL="1371600" lvl="2" indent="-514350">
              <a:buClr>
                <a:schemeClr val="accent3">
                  <a:lumMod val="75000"/>
                </a:schemeClr>
              </a:buClr>
            </a:pPr>
            <a:r>
              <a:rPr lang="sk-SK" sz="1900" b="1" dirty="0" smtClean="0">
                <a:solidFill>
                  <a:schemeClr val="accent3">
                    <a:lumMod val="75000"/>
                  </a:schemeClr>
                </a:solidFill>
              </a:rPr>
              <a:t>regulácia sociálneho správania  </a:t>
            </a:r>
          </a:p>
          <a:p>
            <a:pPr marL="1352550" lvl="2" indent="-438150">
              <a:buClr>
                <a:schemeClr val="accent3">
                  <a:lumMod val="75000"/>
                </a:schemeClr>
              </a:buClr>
            </a:pPr>
            <a:r>
              <a:rPr lang="sk-SK" sz="2100" dirty="0" smtClean="0"/>
              <a:t>predtým:</a:t>
            </a:r>
            <a:endParaRPr lang="sk-SK" sz="2100" dirty="0"/>
          </a:p>
          <a:p>
            <a:pPr marL="1809750" lvl="3" indent="-4381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1700" dirty="0" smtClean="0"/>
              <a:t>mravy, zákony, náboženstvo</a:t>
            </a:r>
          </a:p>
          <a:p>
            <a:pPr marL="1352550" lvl="2" indent="-438150"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marL="1352550" lvl="2" indent="-438150"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marL="1352550" lvl="2" indent="-438150"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Fáza vývoja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300" dirty="0" smtClean="0"/>
              <a:t>aj </a:t>
            </a: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správanie</a:t>
            </a:r>
            <a:r>
              <a:rPr lang="sk-SK" sz="2300" dirty="0" smtClean="0"/>
              <a:t> sa </a:t>
            </a: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sociálne žijúcich</a:t>
            </a:r>
            <a:r>
              <a:rPr lang="sk-SK" sz="2300" b="1" dirty="0" smtClean="0"/>
              <a:t> </a:t>
            </a:r>
            <a:r>
              <a:rPr lang="sk-SK" sz="2300" dirty="0" smtClean="0"/>
              <a:t>druhov </a:t>
            </a: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zvierat</a:t>
            </a:r>
            <a:r>
              <a:rPr lang="sk-SK" sz="2300" dirty="0" smtClean="0"/>
              <a:t> </a:t>
            </a:r>
          </a:p>
          <a:p>
            <a:pPr marL="1371600" lvl="2" indent="-514350">
              <a:buClr>
                <a:schemeClr val="accent3">
                  <a:lumMod val="75000"/>
                </a:schemeClr>
              </a:buClr>
            </a:pPr>
            <a:r>
              <a:rPr lang="sk-SK" sz="2100" dirty="0" smtClean="0"/>
              <a:t>táto tematika dokonca prevládala</a:t>
            </a:r>
          </a:p>
          <a:p>
            <a:pPr marL="1352550" lvl="2" indent="-438150">
              <a:buClr>
                <a:schemeClr val="accent3">
                  <a:lumMod val="75000"/>
                </a:schemeClr>
              </a:buClr>
            </a:pPr>
            <a:r>
              <a:rPr lang="sk-SK" sz="2100" dirty="0" smtClean="0"/>
              <a:t>koncom 30. rokov sa odčlenila </a:t>
            </a: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etológia</a:t>
            </a:r>
            <a:endParaRPr lang="sk-SK" sz="21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352550" lvl="2" indent="-438150">
              <a:buClr>
                <a:schemeClr val="accent3">
                  <a:lumMod val="75000"/>
                </a:schemeClr>
              </a:buClr>
              <a:buNone/>
            </a:pPr>
            <a:endParaRPr lang="sk-SK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3528392"/>
          </a:xfrm>
        </p:spPr>
        <p:txBody>
          <a:bodyPr>
            <a:normAutofit fontScale="92500"/>
          </a:bodyPr>
          <a:lstStyle/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predstaviteľom bol </a:t>
            </a:r>
            <a:r>
              <a:rPr lang="sk-SK" sz="2400" dirty="0" err="1" smtClean="0"/>
              <a:t>Thorleif</a:t>
            </a:r>
            <a:r>
              <a:rPr lang="sk-SK" sz="2400" dirty="0" smtClean="0"/>
              <a:t> </a:t>
            </a:r>
            <a:r>
              <a:rPr lang="sk-SK" sz="2400" dirty="0" err="1" smtClean="0"/>
              <a:t>Schjelderup</a:t>
            </a:r>
            <a:r>
              <a:rPr lang="sk-SK" sz="2400" dirty="0" smtClean="0"/>
              <a:t> – </a:t>
            </a:r>
            <a:r>
              <a:rPr lang="sk-SK" sz="2400" dirty="0" err="1" smtClean="0"/>
              <a:t>Ebbe</a:t>
            </a:r>
            <a:endParaRPr lang="sk-SK" sz="2400" dirty="0" smtClean="0"/>
          </a:p>
          <a:p>
            <a:pPr marL="1371600" lvl="2" indent="-514350">
              <a:buClr>
                <a:schemeClr val="accent3">
                  <a:lumMod val="75000"/>
                </a:schemeClr>
              </a:buClr>
            </a:pPr>
            <a:r>
              <a:rPr lang="sk-SK" sz="2100" dirty="0" smtClean="0"/>
              <a:t>objav z vlastnej farmy</a:t>
            </a:r>
          </a:p>
          <a:p>
            <a:pPr marL="1352550" lvl="2" indent="-438150">
              <a:buClr>
                <a:schemeClr val="accent3">
                  <a:lumMod val="75000"/>
                </a:schemeClr>
              </a:buClr>
            </a:pP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sliepky nezobú </a:t>
            </a:r>
            <a:r>
              <a:rPr lang="sk-SK" sz="2100" dirty="0" smtClean="0"/>
              <a:t>z </a:t>
            </a:r>
            <a:r>
              <a:rPr lang="sk-SK" sz="2100" dirty="0" err="1" smtClean="0"/>
              <a:t>kŕmitka</a:t>
            </a:r>
            <a:r>
              <a:rPr lang="sk-SK" sz="2100" dirty="0" smtClean="0"/>
              <a:t> </a:t>
            </a: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náhodne</a:t>
            </a:r>
            <a:r>
              <a:rPr lang="sk-SK" sz="2100" dirty="0" smtClean="0"/>
              <a:t>, ale </a:t>
            </a: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podľa presného poradia</a:t>
            </a:r>
            <a:r>
              <a:rPr lang="sk-SK" sz="2100" dirty="0" smtClean="0"/>
              <a:t>, ktoré sa dlho nemení</a:t>
            </a:r>
            <a:endParaRPr lang="sk-SK" dirty="0" smtClean="0"/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sk-SK" sz="2100" dirty="0" smtClean="0"/>
              <a:t>poradie kŕmenia určuje kondícia, vzhľad, zdravie, dobré vzťahy z kohútom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sk-SK" sz="2100" dirty="0" smtClean="0"/>
              <a:t>sliepka na vrchole hierarchie môže poďobať ostatné sliepky (</a:t>
            </a:r>
            <a:r>
              <a:rPr lang="el-GR" sz="2100" dirty="0" smtClean="0"/>
              <a:t>α</a:t>
            </a:r>
            <a:r>
              <a:rPr lang="sk-SK" sz="2100" dirty="0" smtClean="0"/>
              <a:t> aj </a:t>
            </a:r>
            <a:r>
              <a:rPr lang="el-GR" sz="2100" dirty="0" smtClean="0"/>
              <a:t>β</a:t>
            </a:r>
            <a:r>
              <a:rPr lang="sk-SK" sz="2100" dirty="0" smtClean="0"/>
              <a:t>)            tie ju neďobú poďobať ju však môže sliepka z dna hierarchie (</a:t>
            </a:r>
            <a:r>
              <a:rPr lang="el-GR" sz="2100" dirty="0" smtClean="0"/>
              <a:t>γ</a:t>
            </a:r>
            <a:r>
              <a:rPr lang="sk-SK" sz="2100" dirty="0" smtClean="0"/>
              <a:t>)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sk-SK" sz="2100" dirty="0" smtClean="0"/>
              <a:t>vyššie postavené sliepky zároveň ďobú omnoho jemnejšie ako tie z dna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sk-SK" sz="2100" dirty="0" smtClean="0"/>
              <a:t>nižšie postavené sliepky sa môžu aj spojiť a takto spolu si podmaniť (ovládnuť) vyššie postavené</a:t>
            </a:r>
            <a:endParaRPr lang="el-GR" sz="2100" dirty="0" smtClean="0"/>
          </a:p>
          <a:p>
            <a:endParaRPr lang="sk-SK" dirty="0"/>
          </a:p>
        </p:txBody>
      </p:sp>
      <p:pic>
        <p:nvPicPr>
          <p:cNvPr id="4" name="Obrázok 3" descr="375574045_0a33dfb7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861048"/>
            <a:ext cx="3744416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24744"/>
            <a:ext cx="5112568" cy="5544616"/>
          </a:xfrm>
        </p:spPr>
        <p:txBody>
          <a:bodyPr>
            <a:normAutofit fontScale="77500" lnSpcReduction="20000"/>
          </a:bodyPr>
          <a:lstStyle/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700" dirty="0" smtClean="0"/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700" dirty="0" smtClean="0"/>
              <a:t>vplyv sociálnych faktorov na psychické procesy indivídua (psychologicky zameraná sociálna psychológia)</a:t>
            </a:r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700" dirty="0" smtClean="0"/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700" dirty="0" smtClean="0"/>
              <a:t>skupinové procesy ako také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300" dirty="0" smtClean="0"/>
              <a:t> indivíduum je len element (sociologicky zameraná sociálna psychológia)</a:t>
            </a:r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700" dirty="0" smtClean="0"/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700" dirty="0" smtClean="0"/>
              <a:t>vzťah jedinec – jedinec</a:t>
            </a:r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700" dirty="0" smtClean="0"/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700" dirty="0" smtClean="0"/>
              <a:t>vzťah jedinec – malá sociálna skupina</a:t>
            </a:r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700" dirty="0" smtClean="0"/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700" dirty="0" smtClean="0"/>
              <a:t>vzťah malá sociálna skupina – malá sociálna skupina</a:t>
            </a:r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700" dirty="0" smtClean="0"/>
          </a:p>
          <a:p>
            <a:pPr marL="571500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700" dirty="0" smtClean="0"/>
              <a:t>vzťah jedinec - dav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67710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3800" b="1" dirty="0" smtClean="0">
                <a:solidFill>
                  <a:schemeClr val="bg1"/>
                </a:solidFill>
              </a:rPr>
              <a:t>Predmet a problémy sociálnej psychológie</a:t>
            </a:r>
            <a:endParaRPr lang="sk-SK" sz="3800" b="1" dirty="0">
              <a:solidFill>
                <a:schemeClr val="bg1"/>
              </a:solidFill>
            </a:endParaRPr>
          </a:p>
        </p:txBody>
      </p:sp>
      <p:pic>
        <p:nvPicPr>
          <p:cNvPr id="5" name="Obrázok 4" descr="corneillie-supes-spid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980728"/>
            <a:ext cx="2435763" cy="1826822"/>
          </a:xfrm>
          <a:prstGeom prst="rect">
            <a:avLst/>
          </a:prstGeom>
        </p:spPr>
      </p:pic>
      <p:pic>
        <p:nvPicPr>
          <p:cNvPr id="9" name="Obrázok 8" descr="Man%20in%20a%20crowd%20cindyye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5157192"/>
            <a:ext cx="3009654" cy="1512168"/>
          </a:xfrm>
          <a:prstGeom prst="rect">
            <a:avLst/>
          </a:prstGeom>
        </p:spPr>
      </p:pic>
      <p:pic>
        <p:nvPicPr>
          <p:cNvPr id="10" name="Obrázok 9" descr="The_teams_line_up_for_the_national_anthem,_2005_AFL_Grand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2996951"/>
            <a:ext cx="2987824" cy="1991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sociálna </a:t>
            </a:r>
            <a:r>
              <a:rPr lang="el-GR" sz="2800" dirty="0" smtClean="0"/>
              <a:t>Ψ</a:t>
            </a:r>
            <a:r>
              <a:rPr lang="sk-SK" sz="2800" dirty="0" smtClean="0"/>
              <a:t> má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najužší vzťah k</a:t>
            </a:r>
            <a:r>
              <a:rPr lang="sk-SK" sz="2800" dirty="0" smtClean="0"/>
              <a:t>: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400" dirty="0" smtClean="0"/>
              <a:t>sociológii 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400" dirty="0" smtClean="0"/>
              <a:t>kultúrnej antropológii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800" b="1" dirty="0">
                <a:solidFill>
                  <a:schemeClr val="accent3">
                    <a:lumMod val="75000"/>
                  </a:schemeClr>
                </a:solidFill>
              </a:rPr>
              <a:t>z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 psychologických disciplín </a:t>
            </a:r>
            <a:r>
              <a:rPr lang="sk-SK" sz="2800" dirty="0" smtClean="0"/>
              <a:t>k: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el-GR" sz="2400" dirty="0" smtClean="0"/>
              <a:t>Ψ</a:t>
            </a:r>
            <a:r>
              <a:rPr lang="sk-SK" sz="2400" dirty="0" smtClean="0"/>
              <a:t> osobnosti (osobnosť v sociálnom kontexte) 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400" dirty="0" smtClean="0"/>
              <a:t>vývinovej </a:t>
            </a:r>
            <a:r>
              <a:rPr lang="el-GR" sz="2400" dirty="0" smtClean="0"/>
              <a:t>Ψ</a:t>
            </a:r>
            <a:r>
              <a:rPr lang="sk-SK" sz="2400" dirty="0" smtClean="0"/>
              <a:t> (sociálne vzťahy ako činitele </a:t>
            </a:r>
            <a:r>
              <a:rPr lang="el-GR" sz="2400" dirty="0" smtClean="0"/>
              <a:t>Ψ</a:t>
            </a:r>
            <a:r>
              <a:rPr lang="sk-SK" sz="2400" dirty="0" smtClean="0"/>
              <a:t> vývinu)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sociálna </a:t>
            </a:r>
            <a:r>
              <a:rPr lang="el-GR" sz="2800" dirty="0" smtClean="0"/>
              <a:t>Ψ</a:t>
            </a:r>
            <a:r>
              <a:rPr lang="sk-SK" sz="2800" dirty="0" smtClean="0"/>
              <a:t> je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veda o interakciách medzi indivíduami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300" dirty="0"/>
              <a:t>z</a:t>
            </a:r>
            <a:r>
              <a:rPr lang="sk-SK" sz="2300" dirty="0" smtClean="0"/>
              <a:t>ákladom sú </a:t>
            </a: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psychologické aspekty </a:t>
            </a:r>
            <a:r>
              <a:rPr lang="sk-SK" sz="2300" dirty="0" smtClean="0"/>
              <a:t>týchto vzťahov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endParaRPr lang="sk-SK" sz="23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900" b="1" dirty="0">
                <a:solidFill>
                  <a:schemeClr val="accent3">
                    <a:lumMod val="75000"/>
                  </a:schemeClr>
                </a:solidFill>
              </a:rPr>
              <a:t>s</a:t>
            </a:r>
            <a:r>
              <a:rPr lang="sk-SK" sz="2900" b="1" dirty="0" smtClean="0">
                <a:solidFill>
                  <a:schemeClr val="accent3">
                    <a:lumMod val="75000"/>
                  </a:schemeClr>
                </a:solidFill>
              </a:rPr>
              <a:t>ociálne interakcie 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300" dirty="0" smtClean="0"/>
              <a:t>sú styky medzi indivíduami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sk-SK" sz="2100" b="1" dirty="0" err="1" smtClean="0">
                <a:solidFill>
                  <a:schemeClr val="accent3">
                    <a:lumMod val="75000"/>
                  </a:schemeClr>
                </a:solidFill>
              </a:rPr>
              <a:t>diadická</a:t>
            </a: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interakcia                      </a:t>
            </a: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        </a:t>
            </a:r>
            <a:r>
              <a:rPr lang="sk-SK" sz="2100" dirty="0" smtClean="0"/>
              <a:t>jedinec – jedinec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sk-SK" sz="2100" b="1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sk-SK" sz="2100" b="1" dirty="0" err="1" smtClean="0">
                <a:solidFill>
                  <a:schemeClr val="accent3">
                    <a:lumMod val="75000"/>
                  </a:schemeClr>
                </a:solidFill>
              </a:rPr>
              <a:t>nterskupinová</a:t>
            </a: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 interakcia                  </a:t>
            </a:r>
            <a:r>
              <a:rPr lang="sk-SK" sz="2100" dirty="0" smtClean="0"/>
              <a:t>vzťahy vnútri malých skupín</a:t>
            </a:r>
            <a:endParaRPr lang="el-GR" sz="2100" dirty="0" smtClean="0"/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Sociálna psychológia a ostatné disciplíny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sociálna motivácia 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000" dirty="0" smtClean="0"/>
              <a:t>prečo jednotlivec vstupuje do sociálnych vzťahov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sociálne percepcia</a:t>
            </a:r>
            <a:r>
              <a:rPr lang="sk-SK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000" dirty="0" smtClean="0"/>
              <a:t>ako jedinec vníma a ako si vytvára obraz partnera, ktorý potom určuje spôsob správania sa k nemu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sociálne techniky</a:t>
            </a:r>
            <a:r>
              <a:rPr lang="sk-SK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000" dirty="0" smtClean="0"/>
              <a:t>spôsoby správania sa a interakcie ako výsledky tohto správania sa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sociálna komunikácia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1800" b="1" dirty="0" smtClean="0">
              <a:solidFill>
                <a:srgbClr val="0000FF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Témy sociálnej psychológie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12568"/>
          </a:xfrm>
        </p:spPr>
        <p:txBody>
          <a:bodyPr>
            <a:normAutofit/>
          </a:bodyPr>
          <a:lstStyle/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 startAt="5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postoje</a:t>
            </a:r>
            <a:r>
              <a:rPr lang="sk-SK" sz="2400" b="1" dirty="0" smtClean="0">
                <a:solidFill>
                  <a:srgbClr val="0000FF"/>
                </a:solidFill>
              </a:rPr>
              <a:t> 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000" dirty="0" smtClean="0"/>
              <a:t>vnútorné dimenzie alebo obsah sociálnych interakcií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5"/>
            </a:pPr>
            <a:endParaRPr lang="sk-SK" sz="2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5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sociálne učenie</a:t>
            </a:r>
            <a:r>
              <a:rPr lang="sk-SK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000" dirty="0" smtClean="0"/>
              <a:t>ako sa organizuje a prebieha proces sociálneho učenia , jeho problémy a nedostatky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5"/>
            </a:pPr>
            <a:endParaRPr lang="sk-SK" sz="2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5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socializácia</a:t>
            </a:r>
            <a:r>
              <a:rPr lang="sk-SK" sz="2400" b="1" dirty="0" smtClean="0">
                <a:solidFill>
                  <a:srgbClr val="0000FF"/>
                </a:solidFill>
              </a:rPr>
              <a:t> 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000" dirty="0" smtClean="0"/>
              <a:t>spôsob premeny na bytosť spoločenskú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5"/>
            </a:pPr>
            <a:endParaRPr lang="sk-SK" sz="2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5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jedinec v malej sociálnej skupine</a:t>
            </a:r>
            <a:r>
              <a:rPr lang="sk-SK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2000" dirty="0" smtClean="0"/>
              <a:t>jej štruktúra a dynamika</a:t>
            </a:r>
          </a:p>
          <a:p>
            <a:endParaRPr lang="sk-SK" sz="2400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Témy sociálnej psychológie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549</Words>
  <Application>Microsoft Office PowerPoint</Application>
  <PresentationFormat>Prezentácia na obrazovke (4:3)</PresentationFormat>
  <Paragraphs>132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marek</dc:creator>
  <cp:lastModifiedBy>history</cp:lastModifiedBy>
  <cp:revision>22</cp:revision>
  <dcterms:created xsi:type="dcterms:W3CDTF">2011-03-21T17:54:04Z</dcterms:created>
  <dcterms:modified xsi:type="dcterms:W3CDTF">2006-09-12T22:57:46Z</dcterms:modified>
</cp:coreProperties>
</file>