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494B1-FA0D-4091-B221-7C28A2136A41}" type="datetimeFigureOut">
              <a:rPr lang="sk-SK" smtClean="0"/>
              <a:t>28. 3. 2011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AF87-FDAD-42C2-A055-2BD74FBA27B7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42844" y="2803918"/>
            <a:ext cx="8858312" cy="125016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Sociálny status a sociálna rola</a:t>
            </a:r>
            <a:endParaRPr kumimoji="0" lang="sk-SK" sz="5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4525963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endParaRPr lang="sk-SK" sz="29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r>
              <a:rPr lang="sk-SK" sz="2900" b="1" dirty="0" smtClean="0">
                <a:solidFill>
                  <a:schemeClr val="accent3">
                    <a:lumMod val="75000"/>
                  </a:schemeClr>
                </a:solidFill>
              </a:rPr>
              <a:t>strata roly </a:t>
            </a:r>
            <a:r>
              <a:rPr lang="sk-SK" sz="2900" dirty="0" smtClean="0"/>
              <a:t>je spôsobená problémami pri hľadaní rolí</a:t>
            </a:r>
          </a:p>
          <a:p>
            <a:pPr lvl="2">
              <a:lnSpc>
                <a:spcPct val="8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100" dirty="0" smtClean="0"/>
              <a:t>nezlučiteľné roly (farár – krčmár)</a:t>
            </a:r>
          </a:p>
          <a:p>
            <a:pPr lvl="2">
              <a:lnSpc>
                <a:spcPct val="8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100" dirty="0" smtClean="0"/>
              <a:t>tabuizované roly (prostitútka vystavená opovrhnutiu)</a:t>
            </a:r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strata roly môže spôsobiť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psychické poruchy</a:t>
            </a:r>
          </a:p>
          <a:p>
            <a:pPr lvl="2">
              <a:lnSpc>
                <a:spcPct val="8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2100" dirty="0" smtClean="0"/>
              <a:t>japonskí dôchodcovia (každé ráno v obleku „idú do práce“)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rola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72608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Clr>
                <a:schemeClr val="accent3">
                  <a:lumMod val="75000"/>
                </a:schemeClr>
              </a:buClr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každý</a:t>
            </a:r>
            <a:r>
              <a:rPr lang="sk-SK" sz="2800" dirty="0" smtClean="0"/>
              <a:t>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má</a:t>
            </a:r>
            <a:r>
              <a:rPr lang="sk-SK" sz="2800" dirty="0" smtClean="0"/>
              <a:t> v danej sociálnej situácii a sociálnom prostredí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určité miesto</a:t>
            </a:r>
          </a:p>
          <a:p>
            <a:pPr marL="1009650" lvl="1" indent="-60960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reprezentuje jeho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spoločenskú funkciu</a:t>
            </a:r>
            <a:endParaRPr lang="sk-SK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371600" lvl="2" indent="-514350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900" b="1" dirty="0" smtClean="0">
                <a:solidFill>
                  <a:schemeClr val="accent3">
                    <a:lumMod val="75000"/>
                  </a:schemeClr>
                </a:solidFill>
              </a:rPr>
              <a:t>sociálna pozícia </a:t>
            </a:r>
            <a:r>
              <a:rPr lang="sk-SK" sz="1900" dirty="0" smtClean="0"/>
              <a:t>je vyjadrením</a:t>
            </a:r>
          </a:p>
          <a:p>
            <a:pPr marL="1828800" lvl="3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500" dirty="0" smtClean="0"/>
              <a:t>postavenia</a:t>
            </a:r>
          </a:p>
          <a:p>
            <a:pPr marL="1828800" lvl="3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500" dirty="0"/>
              <a:t>f</a:t>
            </a:r>
            <a:r>
              <a:rPr lang="sk-SK" sz="1500" dirty="0" smtClean="0"/>
              <a:t>unkcie</a:t>
            </a:r>
          </a:p>
          <a:p>
            <a:pPr marL="1828800" lvl="3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500" dirty="0"/>
              <a:t>p</a:t>
            </a:r>
            <a:r>
              <a:rPr lang="sk-SK" sz="1500" dirty="0" smtClean="0"/>
              <a:t>restíže</a:t>
            </a:r>
          </a:p>
          <a:p>
            <a:pPr marL="1828800" lvl="3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500" dirty="0" smtClean="0"/>
              <a:t>spoločenskej preferencie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</a:pPr>
            <a:endParaRPr lang="sk-SK" sz="2300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</a:pPr>
            <a:endParaRPr lang="sk-SK" sz="2300" dirty="0" smtClean="0"/>
          </a:p>
          <a:p>
            <a:pPr marL="609600" indent="-609600">
              <a:buClr>
                <a:schemeClr val="accent3">
                  <a:lumMod val="75000"/>
                </a:schemeClr>
              </a:buClr>
            </a:pPr>
            <a:r>
              <a:rPr lang="sk-SK" sz="2900" dirty="0" smtClean="0"/>
              <a:t>sociálna pozícia </a:t>
            </a:r>
            <a:r>
              <a:rPr lang="sk-SK" sz="2900" b="1" dirty="0" smtClean="0">
                <a:solidFill>
                  <a:schemeClr val="accent3">
                    <a:lumMod val="75000"/>
                  </a:schemeClr>
                </a:solidFill>
              </a:rPr>
              <a:t>súvisí s</a:t>
            </a:r>
            <a:endParaRPr lang="sk-SK" sz="2900" dirty="0" smtClean="0"/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300" dirty="0" smtClean="0"/>
              <a:t>vekom a pohlavím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300" dirty="0"/>
              <a:t>z</a:t>
            </a:r>
            <a:r>
              <a:rPr lang="sk-SK" sz="2300" dirty="0" smtClean="0"/>
              <a:t>amestnaním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300" dirty="0"/>
              <a:t>r</a:t>
            </a:r>
            <a:r>
              <a:rPr lang="sk-SK" sz="2300" dirty="0" smtClean="0"/>
              <a:t>odinou (otec, matka, dieťa)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300" dirty="0"/>
              <a:t>p</a:t>
            </a:r>
            <a:r>
              <a:rPr lang="sk-SK" sz="2300" dirty="0" smtClean="0"/>
              <a:t>restížou (majster – robotník, učiteľ – žiak)</a:t>
            </a:r>
          </a:p>
          <a:p>
            <a:pPr marL="971550" lvl="1" indent="-514350"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300" dirty="0"/>
              <a:t>v</a:t>
            </a:r>
            <a:r>
              <a:rPr lang="sk-SK" sz="2300" dirty="0" smtClean="0"/>
              <a:t>nútorným členením skupiny (vedúci – člen) 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pozícia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256584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získanie</a:t>
            </a:r>
            <a:r>
              <a:rPr lang="sk-SK" sz="2800" dirty="0" smtClean="0"/>
              <a:t> sociálnej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pozície</a:t>
            </a:r>
            <a:r>
              <a:rPr lang="sk-SK" sz="2800" dirty="0" smtClean="0"/>
              <a:t> závisí od viacerých okolností 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individuálnych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vonkajších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spoločenských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700" dirty="0"/>
              <a:t>i</a:t>
            </a:r>
            <a:r>
              <a:rPr lang="sk-SK" sz="2700" dirty="0" smtClean="0"/>
              <a:t>stú úlohu tu môže zohrať </a:t>
            </a:r>
            <a:r>
              <a:rPr lang="sk-SK" sz="2700" b="1" dirty="0" smtClean="0">
                <a:solidFill>
                  <a:schemeClr val="accent3">
                    <a:lumMod val="75000"/>
                  </a:schemeClr>
                </a:solidFill>
              </a:rPr>
              <a:t>popularita</a:t>
            </a:r>
            <a:r>
              <a:rPr lang="sk-SK" sz="2700" dirty="0" smtClean="0">
                <a:solidFill>
                  <a:srgbClr val="0000FF"/>
                </a:solidFill>
              </a:rPr>
              <a:t> </a:t>
            </a:r>
            <a:r>
              <a:rPr lang="sk-SK" sz="2700" dirty="0" smtClean="0"/>
              <a:t>(osobná príťažlivosť)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500" dirty="0" smtClean="0"/>
              <a:t>čím je väčšia, tým je väčšia aj sociálna pozícia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900" b="1" dirty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sk-SK" sz="2900" b="1" dirty="0" smtClean="0">
                <a:solidFill>
                  <a:schemeClr val="accent3">
                    <a:lumMod val="75000"/>
                  </a:schemeClr>
                </a:solidFill>
              </a:rPr>
              <a:t>bľúbenosť</a:t>
            </a:r>
            <a:r>
              <a:rPr lang="sk-SK" sz="2900" dirty="0" smtClean="0">
                <a:solidFill>
                  <a:srgbClr val="0000FF"/>
                </a:solidFill>
              </a:rPr>
              <a:t> </a:t>
            </a:r>
            <a:r>
              <a:rPr lang="sk-SK" sz="2900" dirty="0" smtClean="0"/>
              <a:t>je naopak vyjadrená množstvom väzieb v neformálnych alebo formálnych skupinách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500" dirty="0" smtClean="0"/>
              <a:t>vyjadruje aj mieru akceptácie alebo odmietnutia jedinca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pozícia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5184576" cy="561662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miesto</a:t>
            </a:r>
            <a:r>
              <a:rPr lang="sk-SK" sz="2400" dirty="0" smtClean="0"/>
              <a:t> aké zaujíma jedinec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v spoločenskej situácii</a:t>
            </a:r>
            <a:r>
              <a:rPr lang="sk-SK" sz="2400" dirty="0" smtClean="0"/>
              <a:t>, resp.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v spoločnosti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sociálny status je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trvalejším stavom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vrodený:</a:t>
            </a:r>
            <a:r>
              <a:rPr lang="sk-SK" sz="2100" dirty="0" smtClean="0"/>
              <a:t> najmä zdedené, stále danosti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získaný:</a:t>
            </a:r>
            <a:r>
              <a:rPr lang="sk-SK" sz="2100" dirty="0" smtClean="0"/>
              <a:t> všetko nadobudnuté v procese vývinu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b="1" dirty="0" smtClean="0">
                <a:solidFill>
                  <a:schemeClr val="accent3">
                    <a:lumMod val="75000"/>
                  </a:schemeClr>
                </a:solidFill>
              </a:rPr>
              <a:t>pripísaný:</a:t>
            </a:r>
            <a:r>
              <a:rPr lang="sk-SK" sz="2100" dirty="0" smtClean="0"/>
              <a:t> (nanútený) určuje niektorým jedincom ich postavenie najmä z hľadiska ich </a:t>
            </a:r>
            <a:r>
              <a:rPr lang="sk-SK" sz="2100" dirty="0" err="1" smtClean="0"/>
              <a:t>spoloč.-ekonomickej</a:t>
            </a:r>
            <a:r>
              <a:rPr lang="sk-SK" sz="2100" dirty="0" smtClean="0"/>
              <a:t> situácie (riaditeľ firmy je dobrý manažér a má vysokú autoritu)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500" dirty="0" smtClean="0"/>
              <a:t>status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zvýrazňujú</a:t>
            </a:r>
            <a:r>
              <a:rPr lang="sk-SK" sz="2500" dirty="0" smtClean="0"/>
              <a:t> aj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rôzne symboly</a:t>
            </a:r>
            <a:r>
              <a:rPr lang="sk-SK" sz="2500" dirty="0" smtClean="0"/>
              <a:t> (označenia), ktorými sa nositelia istého statusu odlišujú od príslušníkov iného statusu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Sociálny status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5" name="Obrázok 4" descr="d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196752"/>
            <a:ext cx="2376264" cy="2381949"/>
          </a:xfrm>
          <a:prstGeom prst="rect">
            <a:avLst/>
          </a:prstGeom>
        </p:spPr>
      </p:pic>
      <p:pic>
        <p:nvPicPr>
          <p:cNvPr id="6" name="Obrázok 5" descr="doct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3628059"/>
            <a:ext cx="2232248" cy="3229941"/>
          </a:xfrm>
          <a:prstGeom prst="rect">
            <a:avLst/>
          </a:prstGeom>
        </p:spPr>
      </p:pic>
      <p:pic>
        <p:nvPicPr>
          <p:cNvPr id="8" name="Obrázok 7" descr="vez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52320" y="3789040"/>
            <a:ext cx="1512168" cy="29095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definovaná ako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očakávané spôsoby správania </a:t>
            </a:r>
            <a:r>
              <a:rPr lang="sk-SK" sz="2800" dirty="0" smtClean="0"/>
              <a:t>každého s určitým sociálnym statusom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sú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vopred dané vzorce správania 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sú naučiteľné, </a:t>
            </a:r>
            <a:r>
              <a:rPr lang="sk-SK" sz="2800" dirty="0" err="1" smtClean="0"/>
              <a:t>odmietnuteľné</a:t>
            </a:r>
            <a:r>
              <a:rPr lang="sk-SK" sz="2800" dirty="0" smtClean="0"/>
              <a:t>, závisia na čase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je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individuálne spracovaná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nejako sa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prejavuje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/>
              <a:t>v</a:t>
            </a:r>
            <a:r>
              <a:rPr lang="sk-SK" sz="2800" dirty="0" smtClean="0"/>
              <a:t>yplýva z určitej sociálnej pozície, resp. statusu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/>
              <a:t>k</a:t>
            </a:r>
            <a:r>
              <a:rPr lang="sk-SK" sz="2800" dirty="0" smtClean="0"/>
              <a:t>aždý sociálny status má špecifickú sociálnu rolu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u človeka, ktorý sa správa v súlade s očakávaniami, hovoríme o 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„</a:t>
            </a:r>
            <a:r>
              <a:rPr lang="sk-SK" sz="2300" b="1" dirty="0" err="1" smtClean="0">
                <a:solidFill>
                  <a:schemeClr val="accent3">
                    <a:lumMod val="75000"/>
                  </a:schemeClr>
                </a:solidFill>
              </a:rPr>
              <a:t>rolovom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“ správaní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rola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/>
          </a:bodyPr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Obligatórne roly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určuje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existencia človeka </a:t>
            </a:r>
            <a:r>
              <a:rPr lang="sk-SK" sz="2400" dirty="0" smtClean="0"/>
              <a:t>v nejakej spoločnosti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alebo sú automatickým vyústením z danej životnej situácie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900" dirty="0" smtClean="0"/>
              <a:t>tieto roly si jedinec </a:t>
            </a:r>
            <a:r>
              <a:rPr lang="sk-SK" sz="1900" b="1" dirty="0" smtClean="0">
                <a:solidFill>
                  <a:schemeClr val="accent3">
                    <a:lumMod val="75000"/>
                  </a:schemeClr>
                </a:solidFill>
              </a:rPr>
              <a:t>nevyberá</a:t>
            </a:r>
          </a:p>
          <a:p>
            <a:pPr lvl="2">
              <a:buClr>
                <a:schemeClr val="accent3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sk-SK" sz="1900" dirty="0"/>
              <a:t>u</a:t>
            </a:r>
            <a:r>
              <a:rPr lang="sk-SK" sz="1900" dirty="0" smtClean="0"/>
              <a:t>rčuje ich:</a:t>
            </a:r>
          </a:p>
          <a:p>
            <a:pPr lvl="3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700" dirty="0" smtClean="0"/>
              <a:t>vývinová fáza</a:t>
            </a:r>
          </a:p>
          <a:p>
            <a:pPr lvl="3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700" dirty="0"/>
              <a:t>s</a:t>
            </a:r>
            <a:r>
              <a:rPr lang="sk-SK" sz="1700" dirty="0" smtClean="0"/>
              <a:t>ociálna pozícia</a:t>
            </a:r>
          </a:p>
          <a:p>
            <a:pPr lvl="3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700" dirty="0"/>
              <a:t>p</a:t>
            </a:r>
            <a:r>
              <a:rPr lang="sk-SK" sz="1700" dirty="0" smtClean="0"/>
              <a:t>ohlavie</a:t>
            </a:r>
          </a:p>
          <a:p>
            <a:pPr lvl="3"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sk-SK" sz="1700" dirty="0"/>
              <a:t>z</a:t>
            </a:r>
            <a:r>
              <a:rPr lang="sk-SK" sz="1700" dirty="0" smtClean="0"/>
              <a:t>dravotný stav</a:t>
            </a:r>
          </a:p>
          <a:p>
            <a:pPr lvl="2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 lvl="2">
              <a:buClr>
                <a:schemeClr val="accent3">
                  <a:lumMod val="75000"/>
                </a:schemeClr>
              </a:buClr>
            </a:pPr>
            <a:endParaRPr lang="sk-SK" sz="21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sk-SK" sz="2900" b="1" dirty="0" smtClean="0">
                <a:solidFill>
                  <a:schemeClr val="accent3">
                    <a:lumMod val="75000"/>
                  </a:schemeClr>
                </a:solidFill>
              </a:rPr>
              <a:t>Formálne roly</a:t>
            </a:r>
          </a:p>
          <a:p>
            <a:pPr lvl="1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500" dirty="0" smtClean="0"/>
              <a:t>veľmi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presne</a:t>
            </a:r>
            <a:r>
              <a:rPr lang="sk-SK" sz="2500" dirty="0" smtClean="0"/>
              <a:t> vymedzené </a:t>
            </a: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pravidlá</a:t>
            </a:r>
            <a:r>
              <a:rPr lang="sk-SK" sz="2500" dirty="0" smtClean="0"/>
              <a:t>, ale aj spôsoby ich nadobudnutia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rola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Voliteľné, alternatívne roly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000" dirty="0" smtClean="0"/>
              <a:t>sú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vyberané jedincom </a:t>
            </a:r>
            <a:r>
              <a:rPr lang="sk-SK" sz="2000" dirty="0" smtClean="0"/>
              <a:t>na základe určitej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</a:rPr>
              <a:t>motivácie, záujmov </a:t>
            </a:r>
            <a:r>
              <a:rPr lang="sk-SK" sz="2000" dirty="0" smtClean="0"/>
              <a:t>(slobodný, kominár, žena sa stáva matkou </a:t>
            </a:r>
            <a:r>
              <a:rPr lang="sk-SK" sz="2000" dirty="0" err="1" smtClean="0"/>
              <a:t>etc</a:t>
            </a:r>
            <a:r>
              <a:rPr lang="sk-SK" sz="2000" dirty="0" smtClean="0"/>
              <a:t>.)</a:t>
            </a:r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500" b="1" dirty="0" smtClean="0">
                <a:solidFill>
                  <a:schemeClr val="accent3">
                    <a:lumMod val="75000"/>
                  </a:schemeClr>
                </a:solidFill>
              </a:rPr>
              <a:t>Typy rolí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 smtClean="0"/>
              <a:t>zá</a:t>
            </a:r>
            <a:r>
              <a:rPr lang="sk-SK" sz="2100" dirty="0" smtClean="0"/>
              <a:t>kladné (mužská, ženská)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/>
              <a:t>š</a:t>
            </a:r>
            <a:r>
              <a:rPr lang="sk-SK" sz="2100" dirty="0" smtClean="0"/>
              <a:t>peciálne (otec novorodenca)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/>
              <a:t>s</a:t>
            </a:r>
            <a:r>
              <a:rPr lang="sk-SK" sz="2100" dirty="0" smtClean="0"/>
              <a:t>lobodne zvolené (futbalista)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/>
              <a:t>v</a:t>
            </a:r>
            <a:r>
              <a:rPr lang="sk-SK" sz="2100" dirty="0" smtClean="0"/>
              <a:t>nútené (žiak)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/>
              <a:t>z</a:t>
            </a:r>
            <a:r>
              <a:rPr lang="sk-SK" sz="2100" dirty="0" smtClean="0"/>
              <a:t>reteľné (učiteľ)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/>
              <a:t>n</a:t>
            </a:r>
            <a:r>
              <a:rPr lang="sk-SK" sz="2100" dirty="0" smtClean="0"/>
              <a:t>ezreteľné (katolík)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/>
              <a:t>k</a:t>
            </a:r>
            <a:r>
              <a:rPr lang="sk-SK" sz="2100" dirty="0" smtClean="0"/>
              <a:t>ontinuálne (Slovák)</a:t>
            </a:r>
          </a:p>
          <a:p>
            <a:pPr lvl="1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100" dirty="0"/>
              <a:t>d</a:t>
            </a:r>
            <a:r>
              <a:rPr lang="sk-SK" sz="2100" dirty="0" smtClean="0"/>
              <a:t>iskontinuálne (študent univerzity)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rola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92500"/>
          </a:bodyPr>
          <a:lstStyle/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800" dirty="0" smtClean="0"/>
              <a:t>odráža </a:t>
            </a:r>
            <a:r>
              <a:rPr lang="sk-SK" sz="2800" b="1" dirty="0" smtClean="0">
                <a:solidFill>
                  <a:schemeClr val="accent3">
                    <a:lumMod val="75000"/>
                  </a:schemeClr>
                </a:solidFill>
              </a:rPr>
              <a:t>predstavy nášho okolia </a:t>
            </a:r>
            <a:r>
              <a:rPr lang="sk-SK" sz="2800" dirty="0" smtClean="0"/>
              <a:t>na danú rolu, ktorú musíme alebo máme rešpektovať</a:t>
            </a:r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800" dirty="0" smtClean="0"/>
          </a:p>
          <a:p>
            <a:pPr marL="971550" lvl="1" indent="-5143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300" dirty="0" smtClean="0"/>
              <a:t>rečník môže </a:t>
            </a:r>
            <a:r>
              <a:rPr lang="sk-SK" sz="2300" b="1" dirty="0" smtClean="0">
                <a:solidFill>
                  <a:schemeClr val="accent3">
                    <a:lumMod val="75000"/>
                  </a:schemeClr>
                </a:solidFill>
              </a:rPr>
              <a:t>„zahrať“ </a:t>
            </a:r>
            <a:r>
              <a:rPr lang="sk-SK" sz="2300" dirty="0" smtClean="0"/>
              <a:t>svoju rolu viacerými spôsobmi:</a:t>
            </a:r>
          </a:p>
          <a:p>
            <a:pPr marL="1352550" lvl="2" indent="-4381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100" dirty="0" smtClean="0"/>
              <a:t>demagóg</a:t>
            </a:r>
          </a:p>
          <a:p>
            <a:pPr marL="1352550" lvl="2" indent="-4381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100" dirty="0" smtClean="0"/>
              <a:t>sugestívne zvádzanie poslucháčov</a:t>
            </a:r>
          </a:p>
          <a:p>
            <a:pPr marL="1352550" lvl="2" indent="-4381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100" dirty="0" smtClean="0"/>
              <a:t>vecné formulovanie svojich názorov</a:t>
            </a:r>
          </a:p>
          <a:p>
            <a:pPr marL="1352550" lvl="2" indent="-4381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r>
              <a:rPr lang="sk-SK" sz="2100" dirty="0" smtClean="0"/>
              <a:t>viesť monológ a ignorovať poslucháčov</a:t>
            </a:r>
          </a:p>
          <a:p>
            <a:pPr marL="1352550" lvl="2" indent="-438150">
              <a:lnSpc>
                <a:spcPct val="9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AutoNum type="arabicPeriod"/>
            </a:pPr>
            <a:endParaRPr lang="sk-SK" sz="2100" dirty="0" smtClean="0"/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900" dirty="0" smtClean="0"/>
              <a:t>roly existujú, </a:t>
            </a:r>
            <a:r>
              <a:rPr lang="sk-SK" sz="2900" b="1" dirty="0" smtClean="0">
                <a:solidFill>
                  <a:schemeClr val="accent3">
                    <a:lumMod val="75000"/>
                  </a:schemeClr>
                </a:solidFill>
              </a:rPr>
              <a:t>aby sme sa vedeli v spoločnosti umiestniť</a:t>
            </a:r>
            <a:r>
              <a:rPr lang="sk-SK" sz="2900" dirty="0" smtClean="0"/>
              <a:t>, zabezpečujú isté výhody na základe rozlišovacích znakov (lekár, mechanik)</a:t>
            </a:r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endParaRPr lang="sk-SK" sz="2900" dirty="0" smtClean="0"/>
          </a:p>
          <a:p>
            <a:pPr marL="609600" indent="-609600">
              <a:lnSpc>
                <a:spcPct val="90000"/>
              </a:lnSpc>
              <a:buClr>
                <a:schemeClr val="accent3">
                  <a:lumMod val="75000"/>
                </a:schemeClr>
              </a:buClr>
            </a:pPr>
            <a:r>
              <a:rPr lang="sk-SK" sz="2900" dirty="0" smtClean="0"/>
              <a:t>uspokojenie z role môže priniesť rešpekt ale ja výhody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rola</a:t>
            </a:r>
            <a:endParaRPr lang="sk-SK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280831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b="1" dirty="0">
                <a:solidFill>
                  <a:schemeClr val="accent3">
                    <a:lumMod val="75000"/>
                  </a:schemeClr>
                </a:solidFill>
              </a:rPr>
              <a:t>k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aždý</a:t>
            </a:r>
            <a:r>
              <a:rPr lang="sk-SK" sz="2400" dirty="0" smtClean="0"/>
              <a:t> z nás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„hrá“ viacero rolí</a:t>
            </a:r>
            <a:r>
              <a:rPr lang="sk-SK" sz="2400" dirty="0" smtClean="0"/>
              <a:t>, ktoré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môžu aj splývať</a:t>
            </a:r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žena, predavačka, matka, manželka, športovkyňa</a:t>
            </a:r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existujú aj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opačné roly </a:t>
            </a:r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matka – dieťa, predavačka – kupujúca, pacient – lekár</a:t>
            </a:r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r>
              <a:rPr lang="sk-SK" sz="2400" dirty="0" smtClean="0"/>
              <a:t>niekedy môžeme </a:t>
            </a:r>
            <a:r>
              <a:rPr lang="sk-SK" sz="2400" b="1" dirty="0" smtClean="0">
                <a:solidFill>
                  <a:schemeClr val="accent3">
                    <a:lumMod val="75000"/>
                  </a:schemeClr>
                </a:solidFill>
              </a:rPr>
              <a:t>roly krátkodobo zameniť</a:t>
            </a:r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</a:pPr>
            <a:r>
              <a:rPr lang="sk-SK" sz="2400" dirty="0" smtClean="0"/>
              <a:t>predavačka sa zmení na matku, keď jej dieťa príde do obchodu</a:t>
            </a:r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 lvl="1">
              <a:lnSpc>
                <a:spcPct val="80000"/>
              </a:lnSpc>
              <a:buClr>
                <a:schemeClr val="accent3">
                  <a:lumMod val="75000"/>
                </a:schemeClr>
              </a:buClr>
            </a:pPr>
            <a:endParaRPr lang="sk-SK" sz="2400" dirty="0" smtClean="0"/>
          </a:p>
          <a:p>
            <a:pPr>
              <a:buClr>
                <a:schemeClr val="accent3">
                  <a:lumMod val="75000"/>
                </a:schemeClr>
              </a:buClr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142844" y="142852"/>
            <a:ext cx="8858312" cy="70788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4000" b="1" dirty="0" smtClean="0">
                <a:solidFill>
                  <a:schemeClr val="bg1"/>
                </a:solidFill>
              </a:rPr>
              <a:t>Sociálna rola</a:t>
            </a:r>
            <a:endParaRPr lang="sk-SK" sz="4000" b="1" dirty="0">
              <a:solidFill>
                <a:schemeClr val="bg1"/>
              </a:solidFill>
            </a:endParaRPr>
          </a:p>
        </p:txBody>
      </p:sp>
      <p:pic>
        <p:nvPicPr>
          <p:cNvPr id="5" name="Obrázok 4" descr="predavac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861048"/>
            <a:ext cx="4272136" cy="2823615"/>
          </a:xfrm>
          <a:prstGeom prst="rect">
            <a:avLst/>
          </a:prstGeom>
        </p:spPr>
      </p:pic>
      <p:pic>
        <p:nvPicPr>
          <p:cNvPr id="6" name="Obrázok 5" descr="pacient_a_dokt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3861048"/>
            <a:ext cx="374441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537</Words>
  <Application>Microsoft Office PowerPoint</Application>
  <PresentationFormat>Prezentácia na obrazovke (4:3)</PresentationFormat>
  <Paragraphs>112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marek</dc:creator>
  <cp:lastModifiedBy>marek</cp:lastModifiedBy>
  <cp:revision>7</cp:revision>
  <dcterms:created xsi:type="dcterms:W3CDTF">2011-03-28T17:26:02Z</dcterms:created>
  <dcterms:modified xsi:type="dcterms:W3CDTF">2011-03-28T18:30:54Z</dcterms:modified>
</cp:coreProperties>
</file>