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AD7D9-AE1C-40C4-A161-074D01888D38}" type="datetimeFigureOut">
              <a:rPr lang="sk-SK" smtClean="0"/>
              <a:t>4. 4. 2011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A83F9-E746-4F36-A49C-4AF745E0D915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obsahu 5" descr="leadership-0x6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11143" y="20535"/>
            <a:ext cx="5521714" cy="681693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 descr="jaze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980728"/>
            <a:ext cx="2000250" cy="2857500"/>
          </a:xfrm>
          <a:prstGeom prst="rect">
            <a:avLst/>
          </a:prstGeom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4752528" cy="5544616"/>
          </a:xfrm>
        </p:spPr>
        <p:txBody>
          <a:bodyPr>
            <a:normAutofit fontScale="70000" lnSpcReduction="20000"/>
          </a:bodyPr>
          <a:lstStyle/>
          <a:p>
            <a:pPr marL="609600" indent="-609600">
              <a:buClr>
                <a:schemeClr val="accent3">
                  <a:lumMod val="75000"/>
                </a:schemeClr>
              </a:buClr>
            </a:pPr>
            <a:endParaRPr lang="sk-SK" sz="3600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</a:pPr>
            <a:r>
              <a:rPr lang="sk-SK" dirty="0" smtClean="0"/>
              <a:t>M. Weber uviedol </a:t>
            </a: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3 zdroje autority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2600" dirty="0" smtClean="0"/>
              <a:t>(v 1921)</a:t>
            </a:r>
          </a:p>
          <a:p>
            <a:pPr marL="609600" indent="-609600">
              <a:buClr>
                <a:schemeClr val="accent3">
                  <a:lumMod val="75000"/>
                </a:schemeClr>
              </a:buClr>
            </a:pPr>
            <a:endParaRPr lang="sk-SK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</a:pPr>
            <a:endParaRPr lang="sk-SK" sz="3600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3600" b="1" dirty="0" smtClean="0">
                <a:solidFill>
                  <a:schemeClr val="accent3">
                    <a:lumMod val="75000"/>
                  </a:schemeClr>
                </a:solidFill>
              </a:rPr>
              <a:t>Racionálna autorita</a:t>
            </a:r>
            <a:endParaRPr lang="sk-SK" sz="36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09650" lvl="1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dirty="0" smtClean="0"/>
              <a:t>reprezentant legitímnych noriem, ktoré mu tento post zároveň umožňujú</a:t>
            </a:r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3600" b="1" dirty="0" smtClean="0">
                <a:solidFill>
                  <a:schemeClr val="accent3">
                    <a:lumMod val="75000"/>
                  </a:schemeClr>
                </a:solidFill>
              </a:rPr>
              <a:t>Tradičná autorita</a:t>
            </a:r>
          </a:p>
          <a:p>
            <a:pPr marL="1009650" lvl="1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dirty="0" smtClean="0"/>
              <a:t>opiera sa o dôležitosť tradície a potrebu kontinuity</a:t>
            </a:r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3600" b="1" dirty="0" smtClean="0">
                <a:solidFill>
                  <a:schemeClr val="accent3">
                    <a:lumMod val="75000"/>
                  </a:schemeClr>
                </a:solidFill>
              </a:rPr>
              <a:t>Charizmatická autorita</a:t>
            </a:r>
          </a:p>
          <a:p>
            <a:pPr marL="1009650" lvl="1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dirty="0" smtClean="0"/>
              <a:t>vodca získa post na základe svojej povahy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Autorita vodcu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10" name="Obrázok 9" descr="Jan_Pavol_II_199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2420888"/>
            <a:ext cx="2651450" cy="2147027"/>
          </a:xfrm>
          <a:prstGeom prst="rect">
            <a:avLst/>
          </a:prstGeom>
        </p:spPr>
      </p:pic>
      <p:pic>
        <p:nvPicPr>
          <p:cNvPr id="5" name="Obrázok 4" descr="have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5076056" y="4232938"/>
            <a:ext cx="2592288" cy="2461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5616624" cy="5616624"/>
          </a:xfrm>
        </p:spPr>
        <p:txBody>
          <a:bodyPr>
            <a:normAutofit lnSpcReduction="10000"/>
          </a:bodyPr>
          <a:lstStyle/>
          <a:p>
            <a:pPr marL="609600" indent="-609600">
              <a:buClr>
                <a:schemeClr val="accent3">
                  <a:lumMod val="75000"/>
                </a:schemeClr>
              </a:buClr>
            </a:pPr>
            <a:r>
              <a:rPr lang="sk-SK" sz="2400" dirty="0" smtClean="0"/>
              <a:t>Existujú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sk-SK" sz="2400" b="1" dirty="0" smtClean="0">
                <a:solidFill>
                  <a:srgbClr val="0000FF"/>
                </a:solidFill>
              </a:rPr>
              <a:t> </a:t>
            </a:r>
            <a:r>
              <a:rPr lang="sk-SK" sz="2400" dirty="0" smtClean="0"/>
              <a:t>základné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typy vodcov</a:t>
            </a:r>
          </a:p>
          <a:p>
            <a:pPr marL="609600" indent="-609600"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Špecialista na úlohy</a:t>
            </a:r>
            <a:r>
              <a:rPr lang="sk-SK" sz="2400" dirty="0" smtClean="0"/>
              <a:t> 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primárnym cieľom je dosiahnutie cieľa, ktorý má skupina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vodca </a:t>
            </a:r>
            <a:r>
              <a:rPr lang="sk-SK" sz="2000" dirty="0" err="1" smtClean="0"/>
              <a:t>štruktúruje</a:t>
            </a:r>
            <a:r>
              <a:rPr lang="sk-SK" sz="2000" dirty="0" smtClean="0"/>
              <a:t> a organizuje riešenia úloh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sz="2000" dirty="0" smtClean="0"/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sz="2000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Špecialista na emócie</a:t>
            </a:r>
            <a:endParaRPr lang="sk-SK" sz="2400" b="1" dirty="0" smtClean="0">
              <a:solidFill>
                <a:srgbClr val="0000FF"/>
              </a:solidFill>
            </a:endParaRP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zameriava sa hlavne na personálne a sociálne vzťahy v skupine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snaží sa o motiváciu členov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niekedy je vyriešenie úlohy druhoradé a je na úkor vzťahov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sz="3600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Typy vodcov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6" name="Obrázok 5" descr="ciel_vod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628800"/>
            <a:ext cx="3422781" cy="2232248"/>
          </a:xfrm>
          <a:prstGeom prst="rect">
            <a:avLst/>
          </a:prstGeom>
        </p:spPr>
      </p:pic>
      <p:pic>
        <p:nvPicPr>
          <p:cNvPr id="13" name="Obrázok 12" descr="219189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4221088"/>
            <a:ext cx="2304256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42844" y="2803918"/>
            <a:ext cx="8858312" cy="12501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Moc  a  vodca  v  malej  sociálnej skupine </a:t>
            </a:r>
            <a:endParaRPr kumimoji="0" lang="sk-SK" sz="3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88640"/>
            <a:ext cx="5688632" cy="6480720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buClr>
                <a:schemeClr val="accent3">
                  <a:lumMod val="75000"/>
                </a:schemeClr>
              </a:buClr>
            </a:pPr>
            <a:r>
              <a:rPr lang="sk-SK" sz="2600" dirty="0" smtClean="0"/>
              <a:t>moc sa týka vzťahu medzi jednotlivými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sociálnymi pozíciami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300" dirty="0" smtClean="0"/>
              <a:t>určuje mieru </a:t>
            </a:r>
            <a:r>
              <a:rPr lang="sk-SK" sz="2300" b="1" dirty="0" smtClean="0">
                <a:solidFill>
                  <a:schemeClr val="accent3">
                    <a:lumMod val="75000"/>
                  </a:schemeClr>
                </a:solidFill>
              </a:rPr>
              <a:t>osobnej moci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</a:pPr>
            <a:endParaRPr lang="sk-SK" sz="2600" b="1" dirty="0" smtClean="0">
              <a:solidFill>
                <a:srgbClr val="0000FF"/>
              </a:solidFill>
            </a:endParaRPr>
          </a:p>
          <a:p>
            <a:pPr marL="609600" indent="-609600">
              <a:buClr>
                <a:schemeClr val="accent3">
                  <a:lumMod val="75000"/>
                </a:schemeClr>
              </a:buClr>
            </a:pPr>
            <a:r>
              <a:rPr lang="sk-SK" sz="2600" dirty="0" smtClean="0"/>
              <a:t>v sociálnych skupinách existuje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6 foriem spoločenskej moci</a:t>
            </a:r>
            <a:r>
              <a:rPr lang="sk-SK" sz="2600" dirty="0" smtClean="0"/>
              <a:t> vodcu</a:t>
            </a:r>
          </a:p>
          <a:p>
            <a:pPr marL="609600" indent="-609600">
              <a:buClr>
                <a:schemeClr val="accent3">
                  <a:lumMod val="75000"/>
                </a:schemeClr>
              </a:buClr>
            </a:pPr>
            <a:endParaRPr lang="sk-SK" sz="2600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</a:pPr>
            <a:endParaRPr lang="sk-SK" sz="2600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moc odmeňovať</a:t>
            </a:r>
          </a:p>
          <a:p>
            <a:pPr marL="1009650" lvl="1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prideľovanie odmien</a:t>
            </a:r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donucovacia moc</a:t>
            </a:r>
          </a:p>
          <a:p>
            <a:pPr marL="1009650" lvl="1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moc trestať</a:t>
            </a:r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referenčná moc</a:t>
            </a:r>
          </a:p>
          <a:p>
            <a:pPr marL="1009650" lvl="1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je dosiahnutá preto, lebo ostatní členovia skupiny sa chcú s vodcom identifikovať</a:t>
            </a:r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expertná moc</a:t>
            </a:r>
          </a:p>
          <a:p>
            <a:pPr marL="1009650" lvl="1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vodca má väčšie vedomosti ako členovia</a:t>
            </a:r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legitímna moc</a:t>
            </a:r>
          </a:p>
          <a:p>
            <a:pPr marL="1009650" lvl="1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vodca je akceptovaný pretože má určitú pozíciu, alebo vďaka nejakým normám</a:t>
            </a:r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informačná moc</a:t>
            </a:r>
          </a:p>
          <a:p>
            <a:pPr marL="1009650" lvl="1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založená na ovládaní alebo vlastníctve určitých informácií </a:t>
            </a:r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200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5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pic>
        <p:nvPicPr>
          <p:cNvPr id="5" name="Obrázok 4" descr="vodca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556792"/>
            <a:ext cx="3305175" cy="3295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7"/>
            <a:ext cx="8784976" cy="36003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500" dirty="0" smtClean="0"/>
              <a:t>v malej sociálnej skupine je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vodca ustanovený</a:t>
            </a:r>
            <a:r>
              <a:rPr lang="sk-SK" sz="2500" dirty="0" smtClean="0"/>
              <a:t>: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formálne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neformálne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100" b="1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600" dirty="0" smtClean="0"/>
              <a:t>vodca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má</a:t>
            </a:r>
            <a:r>
              <a:rPr lang="sk-SK" sz="2600" b="1" dirty="0" smtClean="0">
                <a:solidFill>
                  <a:srgbClr val="0000FF"/>
                </a:solidFill>
              </a:rPr>
              <a:t> </a:t>
            </a:r>
            <a:r>
              <a:rPr lang="sk-SK" sz="2600" dirty="0" smtClean="0"/>
              <a:t>na ostatných členov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skutočný vplyv</a:t>
            </a: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6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600" dirty="0" smtClean="0"/>
              <a:t>vodcom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nie</a:t>
            </a:r>
            <a:r>
              <a:rPr lang="sk-SK" sz="2600" dirty="0" smtClean="0"/>
              <a:t> je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stále ten, kto</a:t>
            </a:r>
            <a:r>
              <a:rPr lang="sk-SK" sz="2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2600" dirty="0" smtClean="0"/>
              <a:t>ním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bol formálne určený</a:t>
            </a: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6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600" dirty="0" smtClean="0"/>
              <a:t>vodca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má</a:t>
            </a:r>
            <a:r>
              <a:rPr lang="sk-SK" sz="2600" b="1" dirty="0" smtClean="0">
                <a:solidFill>
                  <a:srgbClr val="0000FF"/>
                </a:solidFill>
              </a:rPr>
              <a:t> </a:t>
            </a:r>
            <a:r>
              <a:rPr lang="sk-SK" sz="2600" dirty="0" smtClean="0"/>
              <a:t>v skupine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dominantné postavenie</a:t>
            </a: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6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najčastejšie</a:t>
            </a:r>
            <a:r>
              <a:rPr lang="sk-SK" sz="2600" dirty="0" smtClean="0"/>
              <a:t> sa vodcom stáva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ten, kto: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200" dirty="0" smtClean="0"/>
              <a:t>má nápady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200" dirty="0" smtClean="0"/>
              <a:t>je iniciatívny 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200" dirty="0" smtClean="0"/>
              <a:t>je nasledovaný 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Vodca 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6" name="Obrázok 5" descr="leadership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755374"/>
            <a:ext cx="9144000" cy="21026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4968552" cy="5616624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500" dirty="0" smtClean="0"/>
              <a:t>každý vodca musí mať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základné črty vodcovstva</a:t>
            </a:r>
            <a:r>
              <a:rPr lang="sk-SK" sz="2500" dirty="0" smtClean="0"/>
              <a:t>, ktoré sú od neho požadované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snaha porozumieť členom skupiny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iniciatívnosť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výkonnosť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sociálna citlivosť a starostlivosť o členov skupiny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motivácia k činnosti</a:t>
            </a:r>
            <a:endParaRPr lang="sk-SK" sz="2100" dirty="0" smtClean="0"/>
          </a:p>
          <a:p>
            <a:pPr lvl="1"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 lvl="1"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väčšina</a:t>
            </a:r>
            <a:r>
              <a:rPr lang="sk-SK" sz="2600" dirty="0" smtClean="0"/>
              <a:t> vodcovských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vlastností sa vyvíja</a:t>
            </a:r>
            <a:r>
              <a:rPr lang="sk-SK" sz="2600" dirty="0" smtClean="0"/>
              <a:t> spolu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s</a:t>
            </a:r>
            <a:r>
              <a:rPr lang="sk-SK" sz="2600" b="1" dirty="0" smtClean="0">
                <a:solidFill>
                  <a:srgbClr val="0000FF"/>
                </a:solidFill>
              </a:rPr>
              <a:t> </a:t>
            </a:r>
            <a:r>
              <a:rPr lang="sk-SK" sz="2600" dirty="0" smtClean="0"/>
              <a:t>vodcovskými </a:t>
            </a: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činnosťami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200" dirty="0" smtClean="0"/>
              <a:t>sú výsledkom sociálneho učenia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Vodca 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7" name="Obrázok 6" descr="leadership-crosswo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7780" y="1957526"/>
            <a:ext cx="4266220" cy="31996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leadership-sty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1484784"/>
            <a:ext cx="4608512" cy="4608512"/>
          </a:xfrm>
          <a:prstGeom prst="rect">
            <a:avLst/>
          </a:prstGeom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500" dirty="0" smtClean="0"/>
              <a:t>vodca používa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rôzne štýly vedenia</a:t>
            </a:r>
            <a:r>
              <a:rPr lang="sk-SK" sz="25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2500" dirty="0" smtClean="0"/>
              <a:t>skupiny, ktoré závisia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od podmienok, v ktorých pôsobí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od pozície v štruktúre moci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100" dirty="0"/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100" dirty="0"/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 marL="514350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Autokratický štýl</a:t>
            </a:r>
          </a:p>
          <a:p>
            <a:pPr marL="914400" lvl="1" indent="-45720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200" dirty="0" smtClean="0"/>
              <a:t>odstup vodcu od skupiny je väčší</a:t>
            </a:r>
          </a:p>
          <a:p>
            <a:pPr marL="914400" lvl="1" indent="-45720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200" dirty="0" smtClean="0"/>
              <a:t>v skupine zvyčajne prevláda podráždená atmosféra</a:t>
            </a:r>
          </a:p>
          <a:p>
            <a:pPr marL="914400" lvl="1" indent="-45720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200" dirty="0" smtClean="0"/>
              <a:t>panuje nižšia pracovná morálka</a:t>
            </a:r>
          </a:p>
          <a:p>
            <a:pPr marL="914400" lvl="1" indent="-45720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200" dirty="0" smtClean="0"/>
              <a:t>vina za neúspechy sa hádže na </a:t>
            </a:r>
            <a:r>
              <a:rPr lang="sk-SK" sz="2200" i="1" dirty="0" smtClean="0">
                <a:solidFill>
                  <a:schemeClr val="accent3">
                    <a:lumMod val="75000"/>
                  </a:schemeClr>
                </a:solidFill>
              </a:rPr>
              <a:t>obetného baránka</a:t>
            </a:r>
          </a:p>
          <a:p>
            <a:pPr marL="914400" lvl="1" indent="-45720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endParaRPr lang="sk-SK" sz="2200" i="1" dirty="0" smtClean="0"/>
          </a:p>
          <a:p>
            <a:pPr marL="914400" lvl="1" indent="-45720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endParaRPr lang="sk-SK" sz="2200" i="1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Štýly vodcovstva  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6" name="Obrázok 5" descr="adol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132856"/>
            <a:ext cx="3744416" cy="2359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4461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 startAt="2"/>
            </a:pP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Demokratický štýl</a:t>
            </a:r>
            <a:r>
              <a:rPr lang="sk-SK" sz="27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sk-SK" sz="2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300" dirty="0" smtClean="0"/>
              <a:t>umožňuje intenzívne pracujúce podskupiny </a:t>
            </a:r>
          </a:p>
          <a:p>
            <a:pPr marL="914400" lvl="1" indent="-45720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300" dirty="0" smtClean="0"/>
              <a:t>pokojná, konštruktívna  a pracovná atmosféra</a:t>
            </a:r>
          </a:p>
          <a:p>
            <a:pPr marL="914400" lvl="1" indent="-45720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300" dirty="0" smtClean="0"/>
              <a:t>vytvára sa pocit vzájomnosti 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sz="2800" b="1" dirty="0" smtClean="0">
              <a:solidFill>
                <a:srgbClr val="0000FF"/>
              </a:solidFill>
            </a:endParaRPr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r>
              <a:rPr lang="sk-SK" sz="2800" b="1" dirty="0" err="1" smtClean="0">
                <a:solidFill>
                  <a:schemeClr val="accent3">
                    <a:lumMod val="75000"/>
                  </a:schemeClr>
                </a:solidFill>
              </a:rPr>
              <a:t>Laisser-faire</a:t>
            </a:r>
            <a:r>
              <a:rPr lang="sk-SK" sz="2800" b="1" dirty="0" smtClean="0"/>
              <a:t> </a:t>
            </a:r>
            <a:endParaRPr lang="sk-SK" sz="2200" dirty="0" smtClean="0"/>
          </a:p>
          <a:p>
            <a:pPr marL="914400" lvl="1" indent="-4572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200" dirty="0" smtClean="0"/>
              <a:t>skupina vzniká náhodne</a:t>
            </a:r>
          </a:p>
          <a:p>
            <a:pPr marL="914400" lvl="1" indent="-4572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200" dirty="0"/>
              <a:t>j</a:t>
            </a:r>
            <a:r>
              <a:rPr lang="sk-SK" sz="2200" dirty="0" smtClean="0"/>
              <a:t>ej vodca sa nehodí na vedenie</a:t>
            </a:r>
          </a:p>
          <a:p>
            <a:pPr marL="914400" lvl="1" indent="-4572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200" dirty="0" smtClean="0"/>
              <a:t>členovia sa väčšinou k práci ani nedostanú</a:t>
            </a:r>
            <a:r>
              <a:rPr lang="sk-SK" sz="2300" b="1" dirty="0" smtClean="0"/>
              <a:t> </a:t>
            </a:r>
          </a:p>
          <a:p>
            <a:pPr marL="914400" lvl="1" indent="-457200"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endParaRPr lang="sk-SK" sz="2300" b="1" dirty="0" smtClean="0"/>
          </a:p>
          <a:p>
            <a:pPr marL="914400" lvl="1" indent="-457200"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endParaRPr lang="sk-SK" sz="2300" b="1" dirty="0" smtClean="0"/>
          </a:p>
          <a:p>
            <a:pPr>
              <a:buClr>
                <a:schemeClr val="accent3">
                  <a:lumMod val="75000"/>
                </a:schemeClr>
              </a:buClr>
              <a:buSzPct val="170000"/>
              <a:buFontTx/>
              <a:buChar char="•"/>
            </a:pP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vodca</a:t>
            </a:r>
            <a:r>
              <a:rPr lang="sk-SK" sz="2500" dirty="0" smtClean="0"/>
              <a:t> v hierarchii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na vyšších miestach</a:t>
            </a:r>
            <a:r>
              <a:rPr lang="sk-SK" sz="25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2500" dirty="0" smtClean="0"/>
              <a:t>môže na zabezpečenie efektívneho vedenia použiť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autoritatívny</a:t>
            </a:r>
            <a:r>
              <a:rPr lang="sk-SK" sz="2500" dirty="0" smtClean="0"/>
              <a:t> (autokratický)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štýl</a:t>
            </a:r>
          </a:p>
          <a:p>
            <a:pPr>
              <a:buClr>
                <a:schemeClr val="accent3">
                  <a:lumMod val="75000"/>
                </a:schemeClr>
              </a:buClr>
              <a:buSzPct val="170000"/>
              <a:buFontTx/>
              <a:buChar char="•"/>
            </a:pPr>
            <a:endParaRPr lang="sk-SK" sz="2500" b="1" dirty="0" smtClean="0">
              <a:solidFill>
                <a:srgbClr val="0000FF"/>
              </a:solidFill>
            </a:endParaRPr>
          </a:p>
          <a:p>
            <a:pPr>
              <a:buClr>
                <a:schemeClr val="accent3">
                  <a:lumMod val="75000"/>
                </a:schemeClr>
              </a:buClr>
              <a:buSzPct val="170000"/>
              <a:buFontTx/>
              <a:buChar char="•"/>
            </a:pP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vodca z nižšieho stupňa</a:t>
            </a:r>
            <a:r>
              <a:rPr lang="sk-SK" sz="2500" dirty="0" smtClean="0"/>
              <a:t> hierarchie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sa</a:t>
            </a:r>
            <a:r>
              <a:rPr lang="sk-SK" sz="2500" b="1" dirty="0" smtClean="0">
                <a:solidFill>
                  <a:srgbClr val="0000FF"/>
                </a:solidFill>
              </a:rPr>
              <a:t> </a:t>
            </a:r>
            <a:r>
              <a:rPr lang="sk-SK" sz="2500" dirty="0" smtClean="0"/>
              <a:t>skôr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uplatní</a:t>
            </a:r>
            <a:r>
              <a:rPr lang="sk-SK" sz="25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demokratickým štýlom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sz="25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Štýly vodcovstva 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4248472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sk-SK" dirty="0" smtClean="0"/>
              <a:t>dôležitý je aj </a:t>
            </a: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vzťah medzi vodcom a jednotlivými členmi skupiny:</a:t>
            </a:r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endParaRPr lang="sk-SK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Cyklická skupina: </a:t>
            </a:r>
            <a:r>
              <a:rPr lang="sk-SK" sz="2800" dirty="0" smtClean="0"/>
              <a:t>na jej čele stojí vodca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sz="2800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sz="2800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sz="2800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sz="2800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sz="2800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sz="2800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sz="2800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2"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Spojená skupina: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2800" dirty="0" smtClean="0"/>
              <a:t>vodca stojí na čele jednotky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sk-SK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Vodca - skupina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708920"/>
            <a:ext cx="2146212" cy="1944216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444" y="5445224"/>
            <a:ext cx="3313113" cy="1249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6336704" cy="5544616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sz="3600" b="1" dirty="0" smtClean="0">
              <a:solidFill>
                <a:srgbClr val="0000FF"/>
              </a:solidFill>
            </a:endParaRPr>
          </a:p>
          <a:p>
            <a:pPr marL="742950" indent="-7429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r>
              <a:rPr lang="sk-SK" sz="3600" b="1" dirty="0" smtClean="0">
                <a:solidFill>
                  <a:schemeClr val="accent3">
                    <a:lumMod val="75000"/>
                  </a:schemeClr>
                </a:solidFill>
              </a:rPr>
              <a:t>Líniová skupina: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dirty="0" smtClean="0"/>
              <a:t>má stále dvoch sprostredkovateľov</a:t>
            </a:r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dirty="0" smtClean="0"/>
          </a:p>
          <a:p>
            <a:pPr marL="742950" indent="-7429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r>
              <a:rPr lang="sk-SK" sz="3600" b="1" dirty="0" smtClean="0">
                <a:solidFill>
                  <a:schemeClr val="accent3">
                    <a:lumMod val="75000"/>
                  </a:schemeClr>
                </a:solidFill>
              </a:rPr>
              <a:t>Reťazová skupina: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dirty="0" smtClean="0"/>
              <a:t>vodca komunikuje cez neformálneho „</a:t>
            </a:r>
            <a:r>
              <a:rPr lang="sk-SK" dirty="0" err="1" smtClean="0"/>
              <a:t>podvodcu</a:t>
            </a:r>
            <a:r>
              <a:rPr lang="sk-SK" dirty="0" smtClean="0"/>
              <a:t>“</a:t>
            </a:r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dirty="0" smtClean="0"/>
          </a:p>
          <a:p>
            <a:pPr marL="742950" indent="-7429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r>
              <a:rPr lang="sk-SK" sz="3600" b="1" dirty="0" smtClean="0">
                <a:solidFill>
                  <a:schemeClr val="accent3">
                    <a:lumMod val="75000"/>
                  </a:schemeClr>
                </a:solidFill>
              </a:rPr>
              <a:t>Kruhová skupina:</a:t>
            </a:r>
            <a:r>
              <a:rPr lang="sk-SK" dirty="0" smtClean="0"/>
              <a:t> skupina je samostatná</a:t>
            </a:r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dirty="0" smtClean="0"/>
          </a:p>
          <a:p>
            <a:pPr marL="742950" indent="-7429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r>
              <a:rPr lang="sk-SK" sz="3600" b="1" dirty="0" smtClean="0">
                <a:solidFill>
                  <a:schemeClr val="accent3">
                    <a:lumMod val="75000"/>
                  </a:schemeClr>
                </a:solidFill>
              </a:rPr>
              <a:t>Úplná štruktúra: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dirty="0" smtClean="0"/>
              <a:t>každý komunikuje s každým a dočasne môže byť aj každý vodcom</a:t>
            </a:r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dirty="0" smtClean="0"/>
          </a:p>
          <a:p>
            <a:pPr marL="742950" indent="-7429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sz="3600" dirty="0" smtClean="0"/>
          </a:p>
          <a:p>
            <a:pPr marL="514350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3"/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Vodca - skupina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373216"/>
            <a:ext cx="1439863" cy="1301750"/>
          </a:xfrm>
          <a:prstGeom prst="rect">
            <a:avLst/>
          </a:prstGeom>
          <a:noFill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3861048"/>
            <a:ext cx="1728787" cy="1428750"/>
          </a:xfrm>
          <a:prstGeom prst="rect">
            <a:avLst/>
          </a:prstGeom>
          <a:noFill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2492896"/>
            <a:ext cx="1223963" cy="1166812"/>
          </a:xfrm>
          <a:prstGeom prst="rect">
            <a:avLst/>
          </a:prstGeom>
          <a:noFill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1052736"/>
            <a:ext cx="1223963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451</Words>
  <Application>Microsoft Office PowerPoint</Application>
  <PresentationFormat>Prezentácia na obrazovke (4:3)</PresentationFormat>
  <Paragraphs>132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marek</dc:creator>
  <cp:lastModifiedBy>marek</cp:lastModifiedBy>
  <cp:revision>16</cp:revision>
  <dcterms:created xsi:type="dcterms:W3CDTF">2011-04-04T14:57:54Z</dcterms:created>
  <dcterms:modified xsi:type="dcterms:W3CDTF">2011-04-04T17:36:16Z</dcterms:modified>
</cp:coreProperties>
</file>