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F5F8B-7770-4964-92EC-FCB801D28F15}" type="datetimeFigureOut">
              <a:rPr lang="sk-SK" smtClean="0"/>
              <a:pPr/>
              <a:t>12.4.2011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1539-2A94-4093-B6C1-26642483BEB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2844" y="2803918"/>
            <a:ext cx="8858312" cy="12501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Asertivita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endParaRPr lang="sk-SK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asertivita</a:t>
            </a:r>
            <a:r>
              <a:rPr lang="sk-SK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2400" dirty="0" smtClean="0"/>
              <a:t>je rovnocennosť, úcta a rešpektovanie správania, myslenia a konania partnera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400" dirty="0" smtClean="0"/>
              <a:t>je to zároveň úcta rešpektovanie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seba samého</a:t>
            </a:r>
            <a:r>
              <a:rPr lang="sk-SK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400" dirty="0" smtClean="0"/>
              <a:t>záujem o problém asertivity 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/>
              <a:t>v</a:t>
            </a:r>
            <a:r>
              <a:rPr lang="sk-SK" sz="2000" dirty="0" smtClean="0"/>
              <a:t> 70. – 80. rokoch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najviac sa jej venovali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manažéri</a:t>
            </a:r>
            <a:r>
              <a:rPr lang="sk-SK" sz="2000" dirty="0" smtClean="0"/>
              <a:t>,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obchodníci </a:t>
            </a:r>
            <a:r>
              <a:rPr lang="sk-SK" sz="2000" dirty="0" smtClean="0"/>
              <a:t>a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bankári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endParaRPr lang="sk-SK" sz="20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400" dirty="0" smtClean="0"/>
              <a:t>asertivita je vnímaná ako </a:t>
            </a:r>
            <a:r>
              <a:rPr lang="sk-SK" sz="2400" b="1" dirty="0" err="1" smtClean="0">
                <a:solidFill>
                  <a:schemeClr val="accent3">
                    <a:lumMod val="75000"/>
                  </a:schemeClr>
                </a:solidFill>
              </a:rPr>
              <a:t>sebapresadzovanie</a:t>
            </a:r>
            <a:endParaRPr lang="sk-SK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štýl správania a komunikácie, kde sa presadzuje: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1900" dirty="0" smtClean="0"/>
              <a:t>otvorené vyjadrovanie myšlienok a názorov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1900" dirty="0" smtClean="0"/>
              <a:t>otvorená, úprimná a primeraná komunikácia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sk-SK" sz="1900" dirty="0" smtClean="0"/>
              <a:t>dorozumenie sa dohodou a kompromisom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asertivita rozvíja: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schopnosť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riešiť každodenné </a:t>
            </a:r>
            <a:r>
              <a:rPr lang="sk-SK" sz="2000" dirty="0" smtClean="0"/>
              <a:t>medziľudské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situácie bez stresu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/>
              <a:t>s</a:t>
            </a:r>
            <a:r>
              <a:rPr lang="sk-SK" sz="2000" dirty="0" smtClean="0"/>
              <a:t>chopnosť povedať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„áno“ </a:t>
            </a:r>
            <a:r>
              <a:rPr lang="sk-SK" sz="2000" dirty="0" smtClean="0"/>
              <a:t>alebo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„nie“ </a:t>
            </a:r>
            <a:r>
              <a:rPr lang="sk-SK" sz="2000" dirty="0" smtClean="0"/>
              <a:t>ak to skutočne chceme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/>
              <a:t>s</a:t>
            </a:r>
            <a:r>
              <a:rPr lang="sk-SK" sz="2000" dirty="0" smtClean="0"/>
              <a:t>chopnosť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prijať odmietnutie </a:t>
            </a:r>
            <a:r>
              <a:rPr lang="sk-SK" sz="2000" dirty="0" smtClean="0"/>
              <a:t>bez pocitu urážky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endParaRPr lang="sk-SK" sz="20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400" dirty="0"/>
              <a:t>p</a:t>
            </a:r>
            <a:r>
              <a:rPr lang="sk-SK" sz="2400" dirty="0" smtClean="0"/>
              <a:t>ri riešení problémov môžeme uplatniť niekoľko štýlov ich riešenia (správania sa):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asertívne správanie: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600" dirty="0" smtClean="0"/>
              <a:t>ani pasívne, ani agresívne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600" dirty="0" smtClean="0"/>
              <a:t>priame vyjadrenie názoru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600" dirty="0" smtClean="0"/>
              <a:t>pohľad do očí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600" dirty="0" smtClean="0"/>
              <a:t>rešpektovanie druhých</a:t>
            </a:r>
          </a:p>
          <a:p>
            <a:pPr lvl="3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200" dirty="0" smtClean="0"/>
              <a:t>takýto človek je zväčša obľúbený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endParaRPr lang="sk-SK" sz="2000" dirty="0" smtClean="0"/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pasívne správanie: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600" dirty="0" smtClean="0"/>
              <a:t>charakterizuje ho ústupčivosť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600" dirty="0" smtClean="0"/>
              <a:t>nevyjadrovanie vlastného chcenia a potrieb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600" dirty="0" smtClean="0"/>
              <a:t>je depresívne a bojíme sa pri ňom ukázať hnev</a:t>
            </a:r>
          </a:p>
          <a:p>
            <a:pPr lvl="3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200" dirty="0" smtClean="0"/>
              <a:t>ľuďom s takýmto štýlom vyhovuje osamelosť a takýto človek má problémy vyjadriť svoje myšlienky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/>
          </a:bodyPr>
          <a:lstStyle/>
          <a:p>
            <a:pPr marL="971550" lvl="1" indent="-514350">
              <a:lnSpc>
                <a:spcPct val="90000"/>
              </a:lnSpc>
              <a:buClr>
                <a:srgbClr val="0000FF"/>
              </a:buClr>
            </a:pPr>
            <a:endParaRPr lang="sk-SK" sz="1400" b="1" dirty="0" smtClean="0">
              <a:solidFill>
                <a:srgbClr val="0000FF"/>
              </a:solidFill>
            </a:endParaRPr>
          </a:p>
          <a:p>
            <a:pPr marL="971550" lvl="1" indent="-514350">
              <a:lnSpc>
                <a:spcPct val="90000"/>
              </a:lnSpc>
              <a:buClr>
                <a:srgbClr val="0000FF"/>
              </a:buClr>
            </a:pPr>
            <a:endParaRPr lang="sk-SK" sz="1400" b="1" dirty="0" smtClean="0">
              <a:solidFill>
                <a:srgbClr val="0000FF"/>
              </a:solidFill>
            </a:endParaRPr>
          </a:p>
          <a:p>
            <a:pPr marL="971550" lvl="1" indent="-514350">
              <a:lnSpc>
                <a:spcPct val="90000"/>
              </a:lnSpc>
              <a:buClr>
                <a:srgbClr val="0000FF"/>
              </a:buClr>
            </a:pPr>
            <a:endParaRPr lang="sk-SK" sz="1400" b="1" dirty="0" smtClean="0">
              <a:solidFill>
                <a:srgbClr val="0000FF"/>
              </a:solidFill>
            </a:endParaRP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agresívne správanie: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namierené na ublíženie alebo poníženie druhého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endParaRPr lang="sk-SK" sz="1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endParaRPr lang="sk-SK" sz="1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endParaRPr lang="sk-SK" sz="1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b="1" dirty="0" err="1" smtClean="0">
                <a:solidFill>
                  <a:schemeClr val="accent3">
                    <a:lumMod val="75000"/>
                  </a:schemeClr>
                </a:solidFill>
              </a:rPr>
              <a:t>manipulatívne</a:t>
            </a: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 správanie: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umožňuje nepriamo dotlačiť človeka k tomu, čo chceme aby spravil</a:t>
            </a:r>
          </a:p>
          <a:p>
            <a:pPr marL="1371600" lvl="2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vhodný trik:</a:t>
            </a:r>
          </a:p>
          <a:p>
            <a:pPr marL="1828800" lvl="3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800" dirty="0"/>
              <a:t>z</a:t>
            </a:r>
            <a:r>
              <a:rPr lang="sk-SK" sz="1800" dirty="0" smtClean="0"/>
              <a:t>verenie zodpovednosti  danému človekovi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rgbClr val="FF0000"/>
              </a:buClr>
              <a:buNone/>
            </a:pPr>
            <a:endParaRPr lang="sk-SK" sz="2400" dirty="0" smtClean="0"/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dirty="0" smtClean="0"/>
              <a:t>Zmyslom je zabránenie manipulovaniu so správaním a myslením človeka</a:t>
            </a:r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000" i="1" dirty="0" smtClean="0"/>
              <a:t>právo sám posudzovať svoje vlastné správanie, myšlienky, emócie a byť za ne zodpovedný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000" i="1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000" i="1" dirty="0" smtClean="0"/>
              <a:t>právo neponúkať žiadne výhovorky a ospravedlnenia vysvetľujúce správanie</a:t>
            </a:r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000" i="1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3"/>
            </a:pPr>
            <a:r>
              <a:rPr lang="sk-SK" sz="2000" i="1" dirty="0" smtClean="0"/>
              <a:t>právo posúdiť, či a nakoľko si zodpovedný za riešenie problémov ostatných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3"/>
            </a:pPr>
            <a:endParaRPr lang="sk-SK" sz="2000" i="1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3"/>
            </a:pPr>
            <a:r>
              <a:rPr lang="sk-SK" sz="2000" i="1" dirty="0" smtClean="0"/>
              <a:t>právo zmeniť názor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3"/>
            </a:pPr>
            <a:endParaRPr lang="sk-SK" sz="2000" i="1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3"/>
            </a:pPr>
            <a:r>
              <a:rPr lang="sk-SK" sz="2000" i="1" dirty="0" smtClean="0"/>
              <a:t>právo robiť chyby a byť za ne zodpovedný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Asertívne práva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3888432"/>
          </a:xfrm>
        </p:spPr>
        <p:txBody>
          <a:bodyPr/>
          <a:lstStyle/>
          <a:p>
            <a:pPr marL="971550" lvl="1" indent="-514350">
              <a:buClr>
                <a:schemeClr val="accent3">
                  <a:lumMod val="75000"/>
                </a:schemeClr>
              </a:buClr>
              <a:buFont typeface="+mj-lt"/>
              <a:buAutoNum type="arabicPeriod" startAt="6"/>
            </a:pPr>
            <a:r>
              <a:rPr lang="sk-SK" sz="2000" i="1" dirty="0" smtClean="0"/>
              <a:t>právo povedať, je neviem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6"/>
            </a:pPr>
            <a:endParaRPr lang="sk-SK" sz="2000" i="1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6"/>
            </a:pPr>
            <a:r>
              <a:rPr lang="sk-SK" sz="2000" i="1" dirty="0" smtClean="0"/>
              <a:t>právo byť nezávislý od vôle iných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6"/>
            </a:pPr>
            <a:endParaRPr lang="sk-SK" sz="2000" i="1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6"/>
            </a:pPr>
            <a:r>
              <a:rPr lang="sk-SK" sz="2000" i="1" dirty="0" smtClean="0"/>
              <a:t>právo robiť nelogické rozhodnutia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6"/>
            </a:pPr>
            <a:endParaRPr lang="sk-SK" sz="2000" i="1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6"/>
            </a:pPr>
            <a:r>
              <a:rPr lang="sk-SK" sz="2000" i="1" dirty="0" smtClean="0"/>
              <a:t>právo povedať, nerozumiem Ti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6"/>
            </a:pPr>
            <a:endParaRPr lang="sk-SK" sz="2000" i="1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 startAt="6"/>
            </a:pPr>
            <a:r>
              <a:rPr lang="sk-SK" sz="2000" i="1" dirty="0" smtClean="0"/>
              <a:t>právo povedať, je mi to jedno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5832648" cy="5544616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9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pokazená gramofónová platňa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najznámejšia technika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pokojne, slušne, jasne a zreteľne niečo požadovať, alebo odmietať dookola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7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700" b="1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7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7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600" b="1" dirty="0" smtClean="0">
                <a:solidFill>
                  <a:schemeClr val="accent3">
                    <a:lumMod val="75000"/>
                  </a:schemeClr>
                </a:solidFill>
              </a:rPr>
              <a:t>otvorené dvere</a:t>
            </a:r>
            <a:endParaRPr lang="sk-SK" sz="2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neodmietame a nebránime sa kritike odvetnou kritikou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kritiku môžeme uznať, ale slušne!</a:t>
            </a:r>
          </a:p>
          <a:p>
            <a:pPr lvl="2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1800" dirty="0" smtClean="0"/>
              <a:t>„</a:t>
            </a:r>
            <a:r>
              <a:rPr lang="sk-SK" sz="1800" i="1" dirty="0" smtClean="0"/>
              <a:t>Zase si neodovzdal prácu včas.“ – „Áno, naozaj som to nestihol.“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Techniky asertivity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6" name="Obrázok 5" descr="open do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573016"/>
            <a:ext cx="2286000" cy="3048000"/>
          </a:xfrm>
          <a:prstGeom prst="rect">
            <a:avLst/>
          </a:prstGeom>
        </p:spPr>
      </p:pic>
      <p:pic>
        <p:nvPicPr>
          <p:cNvPr id="9" name="Obrázok 8" descr="cheech-chong-lp-scratched-u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052736"/>
            <a:ext cx="2295144" cy="2048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980728"/>
            <a:ext cx="5040560" cy="5544616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mlčanie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v istých situáciách je považované za prejav súhlasu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používa </a:t>
            </a:r>
            <a:r>
              <a:rPr lang="sk-SK" sz="1700" dirty="0" smtClean="0"/>
              <a:t>sa hlavne, keď nevieme adekvátne reagovať</a:t>
            </a:r>
          </a:p>
          <a:p>
            <a:pPr lvl="2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1800" dirty="0" smtClean="0"/>
              <a:t>lepšia forma, ako </a:t>
            </a:r>
            <a:r>
              <a:rPr lang="sk-SK" sz="1600" dirty="0" smtClean="0"/>
              <a:t>„tresnúť hlúposť“</a:t>
            </a:r>
          </a:p>
          <a:p>
            <a:pPr lvl="2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600" dirty="0" smtClean="0"/>
          </a:p>
          <a:p>
            <a:pPr lvl="2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6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negatívna asertivita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úplné uznanie </a:t>
            </a:r>
            <a:r>
              <a:rPr lang="sk-SK" sz="1700" dirty="0" smtClean="0"/>
              <a:t>svojej chyby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1700" dirty="0" smtClean="0"/>
              <a:t>prípadne aj ďalšia sebakritika (tiež slušná)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700" dirty="0" smtClean="0"/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17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kompromis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vždy musí byť primeraný pre obe strany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nesmie znižovať sebaúctu alebo integritu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Techniky asertivity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5" name="Obrázok 4" descr="rape_by_slytherin_prin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1196752"/>
            <a:ext cx="2236251" cy="2593791"/>
          </a:xfrm>
          <a:prstGeom prst="rect">
            <a:avLst/>
          </a:prstGeom>
        </p:spPr>
      </p:pic>
      <p:pic>
        <p:nvPicPr>
          <p:cNvPr id="6" name="Obrázok 5" descr="Hand_Shak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4293096"/>
            <a:ext cx="3566202" cy="2378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388</Words>
  <Application>Microsoft Office PowerPoint</Application>
  <PresentationFormat>Prezentácia na obrazovke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marek</dc:creator>
  <cp:lastModifiedBy>uzivatel</cp:lastModifiedBy>
  <cp:revision>6</cp:revision>
  <dcterms:created xsi:type="dcterms:W3CDTF">2011-04-11T19:38:12Z</dcterms:created>
  <dcterms:modified xsi:type="dcterms:W3CDTF">2011-04-12T11:55:05Z</dcterms:modified>
</cp:coreProperties>
</file>