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 varScale="1">
        <p:scale>
          <a:sx n="68" d="100"/>
          <a:sy n="68" d="100"/>
        </p:scale>
        <p:origin x="53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AB93-DD10-426F-A5F1-CAE66D9FD147}" type="datetimeFigureOut">
              <a:rPr lang="sk-SK" smtClean="0"/>
              <a:t>21.10.2016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99FB-8854-4C56-92BC-0DC8132AF6E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AB93-DD10-426F-A5F1-CAE66D9FD147}" type="datetimeFigureOut">
              <a:rPr lang="sk-SK" smtClean="0"/>
              <a:t>21.10.2016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99FB-8854-4C56-92BC-0DC8132AF6E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AB93-DD10-426F-A5F1-CAE66D9FD147}" type="datetimeFigureOut">
              <a:rPr lang="sk-SK" smtClean="0"/>
              <a:t>21.10.2016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99FB-8854-4C56-92BC-0DC8132AF6E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AB93-DD10-426F-A5F1-CAE66D9FD147}" type="datetimeFigureOut">
              <a:rPr lang="sk-SK" smtClean="0"/>
              <a:t>21.10.2016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99FB-8854-4C56-92BC-0DC8132AF6E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AB93-DD10-426F-A5F1-CAE66D9FD147}" type="datetimeFigureOut">
              <a:rPr lang="sk-SK" smtClean="0"/>
              <a:t>21.10.2016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99FB-8854-4C56-92BC-0DC8132AF6E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AB93-DD10-426F-A5F1-CAE66D9FD147}" type="datetimeFigureOut">
              <a:rPr lang="sk-SK" smtClean="0"/>
              <a:t>21.10.2016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99FB-8854-4C56-92BC-0DC8132AF6E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AB93-DD10-426F-A5F1-CAE66D9FD147}" type="datetimeFigureOut">
              <a:rPr lang="sk-SK" smtClean="0"/>
              <a:t>21.10.2016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99FB-8854-4C56-92BC-0DC8132AF6E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AB93-DD10-426F-A5F1-CAE66D9FD147}" type="datetimeFigureOut">
              <a:rPr lang="sk-SK" smtClean="0"/>
              <a:t>21.10.2016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99FB-8854-4C56-92BC-0DC8132AF6E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AB93-DD10-426F-A5F1-CAE66D9FD147}" type="datetimeFigureOut">
              <a:rPr lang="sk-SK" smtClean="0"/>
              <a:t>21.10.2016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99FB-8854-4C56-92BC-0DC8132AF6E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AB93-DD10-426F-A5F1-CAE66D9FD147}" type="datetimeFigureOut">
              <a:rPr lang="sk-SK" smtClean="0"/>
              <a:t>21.10.2016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99FB-8854-4C56-92BC-0DC8132AF6E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AB93-DD10-426F-A5F1-CAE66D9FD147}" type="datetimeFigureOut">
              <a:rPr lang="sk-SK" smtClean="0"/>
              <a:t>21.10.2016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99FB-8854-4C56-92BC-0DC8132AF6E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9AB93-DD10-426F-A5F1-CAE66D9FD147}" type="datetimeFigureOut">
              <a:rPr lang="sk-SK" smtClean="0"/>
              <a:t>21.10.2016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99FB-8854-4C56-92BC-0DC8132AF6E0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42844" y="2285992"/>
            <a:ext cx="8858312" cy="207170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Myslenie</a:t>
            </a:r>
            <a:r>
              <a:rPr kumimoji="0" lang="sk-SK" sz="8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sk-SK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5" y="1600201"/>
            <a:ext cx="8786875" cy="5114948"/>
          </a:xfrm>
        </p:spPr>
        <p:txBody>
          <a:bodyPr/>
          <a:lstStyle/>
          <a:p>
            <a:r>
              <a:rPr lang="sk-SK" sz="6000" b="1" dirty="0" smtClean="0">
                <a:solidFill>
                  <a:srgbClr val="FF0000"/>
                </a:solidFill>
              </a:rPr>
              <a:t>D</a:t>
            </a:r>
            <a:r>
              <a:rPr lang="sk-SK" b="1" dirty="0" smtClean="0">
                <a:solidFill>
                  <a:srgbClr val="FF0000"/>
                </a:solidFill>
              </a:rPr>
              <a:t>efinuj problém 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výber problému, zoznam problémov na určitú tému, zužovanie, rozširovanie problému</a:t>
            </a:r>
          </a:p>
          <a:p>
            <a:pPr lvl="1"/>
            <a:endParaRPr lang="sk-SK" dirty="0"/>
          </a:p>
          <a:p>
            <a:r>
              <a:rPr lang="sk-SK" sz="6000" b="1" dirty="0" smtClean="0">
                <a:solidFill>
                  <a:srgbClr val="FF0000"/>
                </a:solidFill>
              </a:rPr>
              <a:t>I</a:t>
            </a:r>
            <a:r>
              <a:rPr lang="sk-SK" b="1" dirty="0" smtClean="0">
                <a:solidFill>
                  <a:srgbClr val="FF0000"/>
                </a:solidFill>
              </a:rPr>
              <a:t>nformuj sa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zhromaždenie čo najviac a najlepších informácií k danému problému </a:t>
            </a:r>
            <a:endParaRPr lang="sk-SK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71438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bg1"/>
                </a:solidFill>
              </a:rPr>
              <a:t>DITOR</a:t>
            </a:r>
            <a:endParaRPr lang="sk-SK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2"/>
            <a:ext cx="8858312" cy="5114946"/>
          </a:xfrm>
        </p:spPr>
        <p:txBody>
          <a:bodyPr>
            <a:normAutofit fontScale="92500" lnSpcReduction="20000"/>
          </a:bodyPr>
          <a:lstStyle/>
          <a:p>
            <a:r>
              <a:rPr lang="sk-SK" sz="6500" b="1" dirty="0" smtClean="0">
                <a:solidFill>
                  <a:srgbClr val="FF0000"/>
                </a:solidFill>
              </a:rPr>
              <a:t>T</a:t>
            </a:r>
            <a:r>
              <a:rPr lang="sk-SK" b="1" dirty="0" smtClean="0">
                <a:solidFill>
                  <a:srgbClr val="FF0000"/>
                </a:solidFill>
              </a:rPr>
              <a:t>vor riešenia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samotná tvorivá práca s informáciami</a:t>
            </a:r>
          </a:p>
          <a:p>
            <a:pPr lvl="1"/>
            <a:endParaRPr lang="sk-SK" dirty="0"/>
          </a:p>
          <a:p>
            <a:r>
              <a:rPr lang="sk-SK" sz="6500" b="1" dirty="0" smtClean="0">
                <a:solidFill>
                  <a:srgbClr val="FF0000"/>
                </a:solidFill>
              </a:rPr>
              <a:t>O</a:t>
            </a:r>
            <a:r>
              <a:rPr lang="sk-SK" b="1" dirty="0" smtClean="0">
                <a:solidFill>
                  <a:srgbClr val="FF0000"/>
                </a:solidFill>
              </a:rPr>
              <a:t>hodnoť riešenia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zo zoznamu nápadov a riešení sa vyberajú vhodné riešenia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podrobujú sa kritike</a:t>
            </a:r>
          </a:p>
          <a:p>
            <a:pPr lvl="1"/>
            <a:endParaRPr lang="sk-SK" dirty="0"/>
          </a:p>
          <a:p>
            <a:r>
              <a:rPr lang="sk-SK" sz="6500" b="1" dirty="0" smtClean="0">
                <a:solidFill>
                  <a:srgbClr val="FF0000"/>
                </a:solidFill>
              </a:rPr>
              <a:t>R</a:t>
            </a:r>
            <a:r>
              <a:rPr lang="sk-SK" b="1" dirty="0" smtClean="0">
                <a:solidFill>
                  <a:srgbClr val="FF0000"/>
                </a:solidFill>
              </a:rPr>
              <a:t>ealizuj riešenie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návrhy na riešenie sa premietajú do konkrétneho projektu</a:t>
            </a:r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71438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bg1"/>
                </a:solidFill>
              </a:rPr>
              <a:t>DITOR</a:t>
            </a:r>
            <a:endParaRPr lang="sk-SK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2"/>
            <a:ext cx="8858312" cy="5114946"/>
          </a:xfrm>
        </p:spPr>
        <p:txBody>
          <a:bodyPr>
            <a:normAutofit fontScale="925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kognitívne prvky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odohráva sa cez nich </a:t>
            </a:r>
            <a:r>
              <a:rPr lang="sk-SK" b="1" dirty="0" smtClean="0">
                <a:solidFill>
                  <a:srgbClr val="FF0000"/>
                </a:solidFill>
              </a:rPr>
              <a:t>myslenie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myslenie je myslením v pojmoch</a:t>
            </a:r>
          </a:p>
          <a:p>
            <a:pPr lvl="1"/>
            <a:endParaRPr lang="sk-SK" dirty="0"/>
          </a:p>
          <a:p>
            <a:r>
              <a:rPr lang="sk-SK" b="1" dirty="0" smtClean="0">
                <a:solidFill>
                  <a:srgbClr val="FF0000"/>
                </a:solidFill>
              </a:rPr>
              <a:t>mentálne kategórie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zoraďujeme do nich predmety</a:t>
            </a:r>
            <a:r>
              <a:rPr lang="sk-SK" dirty="0" smtClean="0"/>
              <a:t>, udalosti, skúsenosti, idey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v jednom alebo  viacerých aspektoch rovnaké</a:t>
            </a:r>
          </a:p>
          <a:p>
            <a:endParaRPr lang="sk-SK" dirty="0" smtClean="0"/>
          </a:p>
          <a:p>
            <a:r>
              <a:rPr lang="sk-SK" dirty="0" smtClean="0"/>
              <a:t>efektívne reprezentujú veľké množstvo rôznorodých údajov</a:t>
            </a:r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71438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bg1"/>
                </a:solidFill>
              </a:rPr>
              <a:t>Pojmy </a:t>
            </a:r>
            <a:endParaRPr lang="sk-SK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2"/>
            <a:ext cx="6429420" cy="5114946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prototyp pojmu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typické charakteristiky </a:t>
            </a:r>
            <a:r>
              <a:rPr lang="sk-SK" dirty="0" smtClean="0"/>
              <a:t>pojmu</a:t>
            </a:r>
          </a:p>
          <a:p>
            <a:pPr lvl="2"/>
            <a:r>
              <a:rPr lang="sk-SK" b="1" dirty="0" smtClean="0">
                <a:solidFill>
                  <a:srgbClr val="FF0000"/>
                </a:solidFill>
              </a:rPr>
              <a:t>nie sú univerzálne</a:t>
            </a:r>
          </a:p>
          <a:p>
            <a:pPr lvl="2"/>
            <a:r>
              <a:rPr lang="sk-SK" dirty="0" smtClean="0"/>
              <a:t>intelektuál</a:t>
            </a:r>
          </a:p>
          <a:p>
            <a:pPr lvl="3">
              <a:buFont typeface="Wingdings" pitchFamily="2" charset="2"/>
              <a:buChar char="§"/>
            </a:pPr>
            <a:r>
              <a:rPr lang="sk-SK" dirty="0" smtClean="0"/>
              <a:t>nosí okuliare, veľa číta, debatuje, skôr slabšie ako silnejšie svalstvo</a:t>
            </a:r>
          </a:p>
          <a:p>
            <a:pPr lvl="3"/>
            <a:endParaRPr lang="sk-SK" dirty="0"/>
          </a:p>
          <a:p>
            <a:r>
              <a:rPr lang="sk-SK" b="1" dirty="0" smtClean="0">
                <a:solidFill>
                  <a:srgbClr val="FF0000"/>
                </a:solidFill>
              </a:rPr>
              <a:t>jadro pojmu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podstatný súbor vlastností</a:t>
            </a:r>
            <a:r>
              <a:rPr lang="sk-SK" dirty="0" smtClean="0"/>
              <a:t>, ktoré daný pojem vystihujú</a:t>
            </a:r>
          </a:p>
          <a:p>
            <a:pPr lvl="2"/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71438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bg1"/>
                </a:solidFill>
              </a:rPr>
              <a:t>Pojmy </a:t>
            </a:r>
            <a:endParaRPr lang="sk-SK" b="1" dirty="0">
              <a:solidFill>
                <a:schemeClr val="bg1"/>
              </a:solidFill>
            </a:endParaRPr>
          </a:p>
        </p:txBody>
      </p:sp>
      <p:pic>
        <p:nvPicPr>
          <p:cNvPr id="6" name="Obrázok 5" descr="intelektu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78803" y="1071546"/>
            <a:ext cx="3114323" cy="56436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2"/>
            <a:ext cx="8858312" cy="5114946"/>
          </a:xfrm>
        </p:spPr>
        <p:txBody>
          <a:bodyPr>
            <a:normAutofit lnSpcReduction="100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pojmy nadradené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základná úroveň zovšeobecnenia</a:t>
            </a:r>
          </a:p>
          <a:p>
            <a:pPr lvl="2"/>
            <a:r>
              <a:rPr lang="sk-SK" dirty="0" smtClean="0"/>
              <a:t>nábytok, ovocie, dopravný prostriedok</a:t>
            </a:r>
          </a:p>
          <a:p>
            <a:pPr lvl="2"/>
            <a:endParaRPr lang="sk-SK" dirty="0"/>
          </a:p>
          <a:p>
            <a:r>
              <a:rPr lang="sk-SK" b="1" dirty="0" smtClean="0">
                <a:solidFill>
                  <a:srgbClr val="FF0000"/>
                </a:solidFill>
              </a:rPr>
              <a:t>pojmy základnej úrovne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prostredné miesto zovšeobecnenia</a:t>
            </a:r>
          </a:p>
          <a:p>
            <a:pPr lvl="2"/>
            <a:r>
              <a:rPr lang="sk-SK" dirty="0" smtClean="0"/>
              <a:t>stôl, stolička, jablko, broskyňa, auto, nákladné auto</a:t>
            </a:r>
          </a:p>
          <a:p>
            <a:pPr lvl="2"/>
            <a:endParaRPr lang="sk-SK" dirty="0"/>
          </a:p>
          <a:p>
            <a:r>
              <a:rPr lang="sk-SK" b="1" dirty="0" smtClean="0">
                <a:solidFill>
                  <a:srgbClr val="FF0000"/>
                </a:solidFill>
              </a:rPr>
              <a:t>podriadené pojmy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presnejšia špecifikácia ako pojmy základnej úrovne</a:t>
            </a:r>
          </a:p>
          <a:p>
            <a:pPr lvl="2"/>
            <a:r>
              <a:rPr lang="sk-SK" dirty="0" smtClean="0"/>
              <a:t>kancelárska stolička, jonatánka, V3S-ka</a:t>
            </a:r>
            <a:endParaRPr lang="sk-SK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72547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bg1"/>
                </a:solidFill>
              </a:rPr>
              <a:t>Druhy pojmov </a:t>
            </a:r>
            <a:endParaRPr lang="sk-SK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2"/>
            <a:ext cx="8858312" cy="5114946"/>
          </a:xfrm>
        </p:spPr>
        <p:txBody>
          <a:bodyPr>
            <a:normAutofit lnSpcReduction="100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účelné myšlienkové manipulácie </a:t>
            </a:r>
            <a:r>
              <a:rPr lang="sk-SK" dirty="0" smtClean="0"/>
              <a:t>s psychickými obsahmi</a:t>
            </a:r>
          </a:p>
          <a:p>
            <a:endParaRPr lang="sk-SK" dirty="0" smtClean="0"/>
          </a:p>
          <a:p>
            <a:r>
              <a:rPr lang="sk-SK" dirty="0" smtClean="0"/>
              <a:t>smerujú k riešeniu problému</a:t>
            </a:r>
          </a:p>
          <a:p>
            <a:endParaRPr lang="sk-SK" dirty="0" smtClean="0"/>
          </a:p>
          <a:p>
            <a:endParaRPr lang="sk-SK" dirty="0"/>
          </a:p>
          <a:p>
            <a:r>
              <a:rPr lang="sk-SK" b="1" dirty="0" smtClean="0">
                <a:solidFill>
                  <a:srgbClr val="FF0000"/>
                </a:solidFill>
              </a:rPr>
              <a:t>porovnávanie </a:t>
            </a:r>
            <a:r>
              <a:rPr lang="sk-SK" dirty="0" smtClean="0"/>
              <a:t>(komparácia)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základná myšlienková operácia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zisťovanie podobnosti, resp. rozdielov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hlavný predpoklad tvorby pojmov</a:t>
            </a:r>
            <a:endParaRPr lang="sk-SK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2844" y="142852"/>
            <a:ext cx="8858312" cy="714380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Myšlienkové operácie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2"/>
            <a:ext cx="8858312" cy="5114946"/>
          </a:xfrm>
        </p:spPr>
        <p:txBody>
          <a:bodyPr>
            <a:normAutofit lnSpcReduction="100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logické myšlienkové operácie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pevné</a:t>
            </a:r>
            <a:r>
              <a:rPr lang="sk-SK" dirty="0" smtClean="0"/>
              <a:t> zákonitosti a </a:t>
            </a:r>
            <a:r>
              <a:rPr lang="sk-SK" b="1" dirty="0" smtClean="0">
                <a:solidFill>
                  <a:srgbClr val="FF0000"/>
                </a:solidFill>
              </a:rPr>
              <a:t>postupy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porušenie nás neprivedie k výsledku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výsledky</a:t>
            </a:r>
            <a:r>
              <a:rPr lang="sk-SK" dirty="0" smtClean="0"/>
              <a:t> delíme na</a:t>
            </a:r>
          </a:p>
          <a:p>
            <a:pPr lvl="2"/>
            <a:r>
              <a:rPr lang="sk-SK" dirty="0" smtClean="0"/>
              <a:t>správne – nesprávne</a:t>
            </a:r>
          </a:p>
          <a:p>
            <a:pPr lvl="2"/>
            <a:r>
              <a:rPr lang="sk-SK" dirty="0" smtClean="0"/>
              <a:t>pravdivé – nepravdivé</a:t>
            </a:r>
          </a:p>
          <a:p>
            <a:pPr lvl="2"/>
            <a:endParaRPr lang="sk-SK" dirty="0" smtClean="0"/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algoritmus</a:t>
            </a:r>
          </a:p>
          <a:p>
            <a:pPr lvl="2"/>
            <a:r>
              <a:rPr lang="sk-SK" dirty="0" smtClean="0"/>
              <a:t>myšlienkový postup na </a:t>
            </a:r>
            <a:r>
              <a:rPr lang="sk-SK" b="1" dirty="0" smtClean="0">
                <a:solidFill>
                  <a:srgbClr val="FF0000"/>
                </a:solidFill>
              </a:rPr>
              <a:t>riešenie istého typu problému</a:t>
            </a:r>
          </a:p>
          <a:p>
            <a:pPr lvl="2"/>
            <a:r>
              <a:rPr lang="sk-SK" b="1" dirty="0" smtClean="0">
                <a:solidFill>
                  <a:srgbClr val="FF0000"/>
                </a:solidFill>
              </a:rPr>
              <a:t>séria krokov</a:t>
            </a:r>
            <a:r>
              <a:rPr lang="sk-SK" dirty="0" smtClean="0"/>
              <a:t>, ktorými sa dostaneme k výsledku</a:t>
            </a:r>
          </a:p>
          <a:p>
            <a:pPr lvl="3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paradigma</a:t>
            </a:r>
            <a:r>
              <a:rPr lang="sk-SK" dirty="0" smtClean="0"/>
              <a:t> – postup používaný v danej vedeckej oblasti</a:t>
            </a:r>
            <a:endParaRPr lang="sk-SK" dirty="0"/>
          </a:p>
          <a:p>
            <a:pPr lvl="2"/>
            <a:endParaRPr lang="sk-SK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2844" y="142852"/>
            <a:ext cx="8858312" cy="714380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Myšlienkové operácie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2"/>
            <a:ext cx="8858312" cy="5114946"/>
          </a:xfrm>
        </p:spPr>
        <p:txBody>
          <a:bodyPr>
            <a:normAutofit fontScale="92500" lnSpcReduction="200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heuristické myšlienkové operácie</a:t>
            </a:r>
          </a:p>
          <a:p>
            <a:pPr lvl="1"/>
            <a:endParaRPr lang="sk-SK" dirty="0" smtClean="0"/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skrátené</a:t>
            </a:r>
            <a:r>
              <a:rPr lang="sk-SK" dirty="0" smtClean="0"/>
              <a:t> myšlienkové </a:t>
            </a:r>
            <a:r>
              <a:rPr lang="sk-SK" b="1" dirty="0" smtClean="0">
                <a:solidFill>
                  <a:srgbClr val="FF0000"/>
                </a:solidFill>
              </a:rPr>
              <a:t>postupy</a:t>
            </a:r>
          </a:p>
          <a:p>
            <a:pPr lvl="1">
              <a:buFont typeface="Wingdings" pitchFamily="2" charset="2"/>
              <a:buChar char="§"/>
            </a:pPr>
            <a:endParaRPr lang="sk-SK" dirty="0" smtClean="0"/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pravidlá </a:t>
            </a:r>
            <a:r>
              <a:rPr lang="sk-SK" b="1" dirty="0" smtClean="0">
                <a:solidFill>
                  <a:srgbClr val="FF0000"/>
                </a:solidFill>
              </a:rPr>
              <a:t>zjednodušujúce problém </a:t>
            </a:r>
            <a:r>
              <a:rPr lang="sk-SK" dirty="0" smtClean="0"/>
              <a:t>a hľadajúce spôsoby riešenia</a:t>
            </a:r>
          </a:p>
          <a:p>
            <a:pPr lvl="1"/>
            <a:endParaRPr lang="sk-SK" dirty="0" smtClean="0"/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pravidlá „by očko“</a:t>
            </a:r>
          </a:p>
          <a:p>
            <a:pPr lvl="2"/>
            <a:r>
              <a:rPr lang="sk-SK" dirty="0" smtClean="0"/>
              <a:t>na čo sa mám zamerať, čo mám ignorovať</a:t>
            </a:r>
          </a:p>
          <a:p>
            <a:pPr lvl="2"/>
            <a:r>
              <a:rPr lang="sk-SK" dirty="0" smtClean="0"/>
              <a:t>rýchle, ale nesprávne, resp. nekvalitné riešenia</a:t>
            </a:r>
          </a:p>
          <a:p>
            <a:pPr lvl="2"/>
            <a:r>
              <a:rPr lang="sk-SK" dirty="0" smtClean="0"/>
              <a:t>používané pre ušetrenie času</a:t>
            </a:r>
          </a:p>
          <a:p>
            <a:pPr lvl="2"/>
            <a:r>
              <a:rPr lang="sk-SK" dirty="0" smtClean="0"/>
              <a:t>nie správny alebo pravdivý výsledok</a:t>
            </a:r>
          </a:p>
          <a:p>
            <a:pPr lvl="3">
              <a:buFont typeface="Wingdings" pitchFamily="2" charset="2"/>
              <a:buChar char="§"/>
            </a:pPr>
            <a:r>
              <a:rPr lang="sk-SK" dirty="0" smtClean="0"/>
              <a:t>vhodný – nevhodný</a:t>
            </a:r>
          </a:p>
          <a:p>
            <a:pPr lvl="3">
              <a:buFont typeface="Wingdings" pitchFamily="2" charset="2"/>
              <a:buChar char="§"/>
            </a:pPr>
            <a:r>
              <a:rPr lang="sk-SK" dirty="0" smtClean="0"/>
              <a:t>vyhovujúci - nevyhovujúci  </a:t>
            </a:r>
            <a:endParaRPr lang="sk-SK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2844" y="142852"/>
            <a:ext cx="8858312" cy="714380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Myšlienkové operácie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2"/>
            <a:ext cx="8858312" cy="5257798"/>
          </a:xfrm>
        </p:spPr>
        <p:txBody>
          <a:bodyPr/>
          <a:lstStyle/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niekedy </a:t>
            </a:r>
            <a:r>
              <a:rPr lang="sk-SK" b="1" dirty="0" smtClean="0">
                <a:solidFill>
                  <a:srgbClr val="FF0000"/>
                </a:solidFill>
              </a:rPr>
              <a:t>nie je možné aplikovať </a:t>
            </a:r>
            <a:r>
              <a:rPr lang="sk-SK" dirty="0" smtClean="0"/>
              <a:t>logické operácie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hľadanie povolania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hľadanie partnera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písanie slohu</a:t>
            </a:r>
            <a:endParaRPr lang="sk-SK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2844" y="142852"/>
            <a:ext cx="8858312" cy="714380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Myšlienkové operácie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2"/>
            <a:ext cx="8858312" cy="5114946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vyvodzovanie záverov z predpokladov</a:t>
            </a:r>
          </a:p>
          <a:p>
            <a:endParaRPr lang="sk-SK" dirty="0"/>
          </a:p>
          <a:p>
            <a:r>
              <a:rPr lang="sk-SK" b="1" dirty="0" smtClean="0">
                <a:solidFill>
                  <a:srgbClr val="FF0000"/>
                </a:solidFill>
              </a:rPr>
              <a:t>indukcia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vyvodzovanie všeobecných</a:t>
            </a:r>
            <a:r>
              <a:rPr lang="sk-SK" dirty="0" smtClean="0"/>
              <a:t> záverov </a:t>
            </a:r>
            <a:r>
              <a:rPr lang="sk-SK" b="1" dirty="0" smtClean="0">
                <a:solidFill>
                  <a:srgbClr val="FF0000"/>
                </a:solidFill>
              </a:rPr>
              <a:t>z jednotlivých </a:t>
            </a:r>
            <a:r>
              <a:rPr lang="sk-SK" dirty="0" smtClean="0"/>
              <a:t>pozorovaní</a:t>
            </a:r>
          </a:p>
          <a:p>
            <a:pPr lvl="2"/>
            <a:r>
              <a:rPr lang="sk-SK" dirty="0" smtClean="0"/>
              <a:t>generalizácia alebo abstrakcia</a:t>
            </a:r>
          </a:p>
          <a:p>
            <a:pPr lvl="2"/>
            <a:r>
              <a:rPr lang="sk-SK" dirty="0" smtClean="0"/>
              <a:t>nemôžeme ich s istotou vyhlásiť za pravdivé</a:t>
            </a:r>
          </a:p>
          <a:p>
            <a:pPr lvl="2"/>
            <a:endParaRPr lang="sk-SK" dirty="0" smtClean="0"/>
          </a:p>
          <a:p>
            <a:r>
              <a:rPr lang="sk-SK" b="1" dirty="0" smtClean="0">
                <a:solidFill>
                  <a:srgbClr val="FF0000"/>
                </a:solidFill>
              </a:rPr>
              <a:t>dedukcia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aplikácia </a:t>
            </a:r>
            <a:r>
              <a:rPr lang="sk-SK" b="1" dirty="0" smtClean="0">
                <a:solidFill>
                  <a:srgbClr val="FF0000"/>
                </a:solidFill>
              </a:rPr>
              <a:t>všeobecného</a:t>
            </a:r>
            <a:r>
              <a:rPr lang="sk-SK" dirty="0" smtClean="0"/>
              <a:t> pravidla </a:t>
            </a:r>
            <a:r>
              <a:rPr lang="sk-SK" b="1" dirty="0" smtClean="0">
                <a:solidFill>
                  <a:srgbClr val="FF0000"/>
                </a:solidFill>
              </a:rPr>
              <a:t>na jednotliviny</a:t>
            </a:r>
            <a:endParaRPr lang="sk-SK" b="1" dirty="0">
              <a:solidFill>
                <a:srgbClr val="FF0000"/>
              </a:solidFill>
            </a:endParaRPr>
          </a:p>
          <a:p>
            <a:pPr lvl="2"/>
            <a:endParaRPr lang="sk-SK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2844" y="142852"/>
            <a:ext cx="8858312" cy="714380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Usudzovanie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42854"/>
            <a:ext cx="8858312" cy="6572296"/>
          </a:xfrm>
        </p:spPr>
        <p:txBody>
          <a:bodyPr/>
          <a:lstStyle/>
          <a:p>
            <a:endParaRPr lang="sk-SK" dirty="0" smtClean="0"/>
          </a:p>
          <a:p>
            <a:r>
              <a:rPr lang="sk-SK" dirty="0" smtClean="0"/>
              <a:t>najdôležitejší </a:t>
            </a:r>
            <a:r>
              <a:rPr lang="sk-SK" b="1" dirty="0" smtClean="0">
                <a:solidFill>
                  <a:srgbClr val="FF0000"/>
                </a:solidFill>
              </a:rPr>
              <a:t>kognitívny proces</a:t>
            </a:r>
          </a:p>
          <a:p>
            <a:endParaRPr lang="sk-SK" dirty="0" smtClean="0"/>
          </a:p>
          <a:p>
            <a:r>
              <a:rPr lang="sk-SK" dirty="0" smtClean="0"/>
              <a:t>opiera sa o </a:t>
            </a:r>
            <a:r>
              <a:rPr lang="sk-SK" b="1" dirty="0" smtClean="0">
                <a:solidFill>
                  <a:srgbClr val="FF0000"/>
                </a:solidFill>
              </a:rPr>
              <a:t>vnímanie</a:t>
            </a:r>
            <a:r>
              <a:rPr lang="sk-SK" dirty="0" smtClean="0"/>
              <a:t> a </a:t>
            </a:r>
            <a:r>
              <a:rPr lang="sk-SK" b="1" dirty="0" smtClean="0">
                <a:solidFill>
                  <a:srgbClr val="FF0000"/>
                </a:solidFill>
              </a:rPr>
              <a:t>predstavivosť</a:t>
            </a:r>
          </a:p>
          <a:p>
            <a:endParaRPr lang="sk-SK" dirty="0" smtClean="0"/>
          </a:p>
          <a:p>
            <a:r>
              <a:rPr lang="sk-SK" dirty="0" smtClean="0"/>
              <a:t>proces </a:t>
            </a:r>
            <a:r>
              <a:rPr lang="sk-SK" b="1" dirty="0" smtClean="0">
                <a:solidFill>
                  <a:srgbClr val="FF0000"/>
                </a:solidFill>
              </a:rPr>
              <a:t>spracúvania</a:t>
            </a:r>
            <a:r>
              <a:rPr lang="sk-SK" dirty="0" smtClean="0"/>
              <a:t> a </a:t>
            </a:r>
            <a:r>
              <a:rPr lang="sk-SK" b="1" dirty="0" smtClean="0">
                <a:solidFill>
                  <a:srgbClr val="FF0000"/>
                </a:solidFill>
              </a:rPr>
              <a:t>využívania informácií </a:t>
            </a:r>
            <a:r>
              <a:rPr lang="sk-SK" dirty="0" smtClean="0"/>
              <a:t>s cieľom </a:t>
            </a:r>
            <a:r>
              <a:rPr lang="sk-SK" b="1" dirty="0" smtClean="0">
                <a:solidFill>
                  <a:srgbClr val="FF0000"/>
                </a:solidFill>
              </a:rPr>
              <a:t>riešiť problémy</a:t>
            </a:r>
          </a:p>
          <a:p>
            <a:endParaRPr lang="sk-SK" dirty="0" smtClean="0"/>
          </a:p>
          <a:p>
            <a:r>
              <a:rPr lang="sk-SK" dirty="0" smtClean="0"/>
              <a:t>rozlišujeme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err="1" smtClean="0">
                <a:solidFill>
                  <a:srgbClr val="FF0000"/>
                </a:solidFill>
              </a:rPr>
              <a:t>bezcieľné</a:t>
            </a:r>
            <a:r>
              <a:rPr lang="sk-SK" dirty="0" smtClean="0"/>
              <a:t> (kontemplatívne)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zámerné</a:t>
            </a:r>
            <a:r>
              <a:rPr lang="sk-SK" dirty="0" smtClean="0"/>
              <a:t> (riešenie problémov)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2"/>
            <a:ext cx="8858312" cy="5114946"/>
          </a:xfrm>
        </p:spPr>
        <p:txBody>
          <a:bodyPr>
            <a:normAutofit fontScale="92500" lnSpcReduction="200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dôležitá funkcia </a:t>
            </a:r>
            <a:r>
              <a:rPr lang="sk-SK" dirty="0" smtClean="0"/>
              <a:t>myslenia</a:t>
            </a:r>
          </a:p>
          <a:p>
            <a:endParaRPr lang="sk-SK" dirty="0" smtClean="0"/>
          </a:p>
          <a:p>
            <a:r>
              <a:rPr lang="sk-SK" dirty="0" smtClean="0"/>
              <a:t>proces </a:t>
            </a:r>
            <a:r>
              <a:rPr lang="sk-SK" b="1" dirty="0" smtClean="0">
                <a:solidFill>
                  <a:srgbClr val="FF0000"/>
                </a:solidFill>
              </a:rPr>
              <a:t>výberu medzi </a:t>
            </a:r>
            <a:r>
              <a:rPr lang="sk-SK" dirty="0" smtClean="0"/>
              <a:t>niekoľkými </a:t>
            </a:r>
            <a:r>
              <a:rPr lang="sk-SK" b="1" dirty="0" smtClean="0">
                <a:solidFill>
                  <a:srgbClr val="FF0000"/>
                </a:solidFill>
              </a:rPr>
              <a:t>možnosťami</a:t>
            </a:r>
          </a:p>
          <a:p>
            <a:endParaRPr lang="sk-SK" dirty="0" smtClean="0"/>
          </a:p>
          <a:p>
            <a:r>
              <a:rPr lang="sk-SK" dirty="0" smtClean="0"/>
              <a:t>mali by sme sa opierať o: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subjektívnu užitočnosť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hodnotu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pravdepodobnosť, s ktorou možnosť nastane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prijateľnosť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akceptujeme prvú, dosť dobrú možnosť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„To ujde, to by šlo.“</a:t>
            </a:r>
          </a:p>
          <a:p>
            <a:pPr lvl="1"/>
            <a:endParaRPr lang="sk-SK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2844" y="142852"/>
            <a:ext cx="8858312" cy="714380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Rozhodovanie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600202"/>
            <a:ext cx="9144000" cy="4525963"/>
          </a:xfrm>
        </p:spPr>
        <p:txBody>
          <a:bodyPr>
            <a:normAutofit/>
          </a:bodyPr>
          <a:lstStyle/>
          <a:p>
            <a:endParaRPr lang="sk-SK" sz="2400" dirty="0" smtClean="0"/>
          </a:p>
          <a:p>
            <a:endParaRPr lang="sk-SK" sz="2400" smtClean="0"/>
          </a:p>
          <a:p>
            <a:endParaRPr lang="sk-SK" sz="2400" dirty="0"/>
          </a:p>
          <a:p>
            <a:r>
              <a:rPr lang="sk-SK" sz="2400" dirty="0" err="1" smtClean="0"/>
              <a:t>Plháková</a:t>
            </a:r>
            <a:r>
              <a:rPr lang="sk-SK" sz="2400" dirty="0" smtClean="0"/>
              <a:t>, A.: Učebnice obecné </a:t>
            </a:r>
            <a:r>
              <a:rPr lang="sk-SK" sz="2400" dirty="0" err="1" smtClean="0"/>
              <a:t>psychologie</a:t>
            </a:r>
            <a:r>
              <a:rPr lang="sk-SK" sz="2400" dirty="0" smtClean="0"/>
              <a:t>, s. 262 – 273, 280 – 281.</a:t>
            </a:r>
          </a:p>
          <a:p>
            <a:endParaRPr lang="sk-SK" sz="2400" dirty="0" smtClean="0"/>
          </a:p>
          <a:p>
            <a:endParaRPr lang="sk-SK" sz="2400" dirty="0"/>
          </a:p>
          <a:p>
            <a:r>
              <a:rPr lang="sk-SK" sz="2400" dirty="0" err="1" smtClean="0"/>
              <a:t>Nakonečný</a:t>
            </a:r>
            <a:r>
              <a:rPr lang="sk-SK" sz="2400" dirty="0" smtClean="0"/>
              <a:t>, M.: </a:t>
            </a:r>
            <a:r>
              <a:rPr lang="sk-SK" sz="2400" dirty="0" err="1" smtClean="0"/>
              <a:t>Lexikon</a:t>
            </a:r>
            <a:r>
              <a:rPr lang="sk-SK" sz="2400" dirty="0" smtClean="0"/>
              <a:t> </a:t>
            </a:r>
            <a:r>
              <a:rPr lang="sk-SK" sz="2400" dirty="0" err="1" smtClean="0"/>
              <a:t>psychologie</a:t>
            </a:r>
            <a:r>
              <a:rPr lang="sk-SK" sz="2400" dirty="0" smtClean="0"/>
              <a:t>.</a:t>
            </a:r>
            <a:endParaRPr lang="sk-SK" sz="2400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Literatúra 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500175"/>
            <a:ext cx="8858312" cy="5214974"/>
          </a:xfrm>
        </p:spPr>
        <p:txBody>
          <a:bodyPr>
            <a:normAutofit fontScale="92500" lnSpcReduction="100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formovanie pojmov</a:t>
            </a:r>
          </a:p>
          <a:p>
            <a:endParaRPr lang="sk-SK" dirty="0" smtClean="0"/>
          </a:p>
          <a:p>
            <a:r>
              <a:rPr lang="sk-SK" dirty="0" smtClean="0"/>
              <a:t>rozpoznávanie a </a:t>
            </a:r>
            <a:r>
              <a:rPr lang="sk-SK" b="1" dirty="0" smtClean="0">
                <a:solidFill>
                  <a:srgbClr val="FF0000"/>
                </a:solidFill>
              </a:rPr>
              <a:t>nachádzanie vzťahov</a:t>
            </a:r>
          </a:p>
          <a:p>
            <a:endParaRPr lang="sk-SK" dirty="0" smtClean="0"/>
          </a:p>
          <a:p>
            <a:r>
              <a:rPr lang="sk-SK" b="1" dirty="0" smtClean="0">
                <a:solidFill>
                  <a:srgbClr val="FF0000"/>
                </a:solidFill>
              </a:rPr>
              <a:t>vyvodzovanie záverov </a:t>
            </a:r>
            <a:r>
              <a:rPr lang="sk-SK" dirty="0" smtClean="0"/>
              <a:t>z predošlých predpokladov (usudzovanie)</a:t>
            </a:r>
          </a:p>
          <a:p>
            <a:endParaRPr lang="sk-SK" dirty="0" smtClean="0"/>
          </a:p>
          <a:p>
            <a:r>
              <a:rPr lang="sk-SK" b="1" dirty="0" smtClean="0">
                <a:solidFill>
                  <a:srgbClr val="FF0000"/>
                </a:solidFill>
              </a:rPr>
              <a:t>riešenie problému</a:t>
            </a:r>
          </a:p>
          <a:p>
            <a:endParaRPr lang="sk-SK" dirty="0" smtClean="0"/>
          </a:p>
          <a:p>
            <a:r>
              <a:rPr lang="sk-SK" b="1" dirty="0" smtClean="0">
                <a:solidFill>
                  <a:srgbClr val="FF0000"/>
                </a:solidFill>
              </a:rPr>
              <a:t>vytváranie</a:t>
            </a:r>
            <a:r>
              <a:rPr lang="sk-SK" dirty="0" smtClean="0"/>
              <a:t> niečoho </a:t>
            </a:r>
            <a:r>
              <a:rPr lang="sk-SK" b="1" dirty="0" smtClean="0">
                <a:solidFill>
                  <a:srgbClr val="FF0000"/>
                </a:solidFill>
              </a:rPr>
              <a:t>nového 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Funkcie myslenia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42854"/>
            <a:ext cx="8858312" cy="6572296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r>
              <a:rPr lang="sk-SK" dirty="0" smtClean="0"/>
              <a:t>pri myslení uplatňujeme </a:t>
            </a:r>
            <a:r>
              <a:rPr lang="sk-SK" b="1" dirty="0" smtClean="0">
                <a:solidFill>
                  <a:srgbClr val="FF0000"/>
                </a:solidFill>
              </a:rPr>
              <a:t>myšlienkové operácie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porovnávanie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abstrakcia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zovšeobecňovanie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dedukcia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indukcia</a:t>
            </a:r>
          </a:p>
          <a:p>
            <a:pPr lvl="1"/>
            <a:endParaRPr lang="sk-SK" dirty="0" smtClean="0"/>
          </a:p>
          <a:p>
            <a:pPr lvl="1"/>
            <a:endParaRPr lang="sk-SK" dirty="0"/>
          </a:p>
          <a:p>
            <a:r>
              <a:rPr lang="sk-SK" b="1" dirty="0" smtClean="0">
                <a:solidFill>
                  <a:srgbClr val="FF0000"/>
                </a:solidFill>
              </a:rPr>
              <a:t>výsledok</a:t>
            </a:r>
            <a:r>
              <a:rPr lang="sk-SK" dirty="0" smtClean="0"/>
              <a:t> myslenia</a:t>
            </a: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FF0000"/>
                </a:solidFill>
              </a:rPr>
              <a:t>nový poznatok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72547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bg1"/>
                </a:solidFill>
              </a:rPr>
              <a:t>Druhy myslenia</a:t>
            </a:r>
            <a:endParaRPr lang="sk-SK" b="1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5" y="1600201"/>
            <a:ext cx="8786875" cy="5114948"/>
          </a:xfrm>
        </p:spPr>
        <p:txBody>
          <a:bodyPr/>
          <a:lstStyle/>
          <a:p>
            <a:endParaRPr lang="sk-SK" dirty="0" smtClean="0"/>
          </a:p>
          <a:p>
            <a:r>
              <a:rPr lang="sk-SK" b="1" dirty="0" smtClean="0">
                <a:solidFill>
                  <a:srgbClr val="FF0000"/>
                </a:solidFill>
              </a:rPr>
              <a:t>konkrétne myslenie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manipuluje s vecami</a:t>
            </a:r>
          </a:p>
          <a:p>
            <a:pPr lvl="2"/>
            <a:r>
              <a:rPr lang="sk-SK" dirty="0" smtClean="0"/>
              <a:t>opravy, varenie, prestavovanie nábytku, </a:t>
            </a:r>
            <a:r>
              <a:rPr lang="sk-SK" dirty="0" err="1" smtClean="0"/>
              <a:t>puzzle</a:t>
            </a:r>
            <a:endParaRPr lang="sk-SK" dirty="0" smtClean="0"/>
          </a:p>
          <a:p>
            <a:pPr lvl="2"/>
            <a:endParaRPr lang="sk-SK" dirty="0" smtClean="0"/>
          </a:p>
          <a:p>
            <a:pPr lvl="2"/>
            <a:endParaRPr lang="sk-SK" dirty="0"/>
          </a:p>
          <a:p>
            <a:r>
              <a:rPr lang="sk-SK" b="1" dirty="0" smtClean="0">
                <a:solidFill>
                  <a:srgbClr val="FF0000"/>
                </a:solidFill>
              </a:rPr>
              <a:t>názorné myslenie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pracuje s predstavami, hlavne vizuálnymi</a:t>
            </a:r>
          </a:p>
          <a:p>
            <a:pPr lvl="2"/>
            <a:r>
              <a:rPr lang="sk-SK" dirty="0" smtClean="0"/>
              <a:t>plánovanie </a:t>
            </a:r>
            <a:r>
              <a:rPr lang="sk-SK" smtClean="0"/>
              <a:t>zariadenia </a:t>
            </a:r>
            <a:r>
              <a:rPr lang="sk-SK" smtClean="0"/>
              <a:t>bytu, </a:t>
            </a:r>
            <a:r>
              <a:rPr lang="sk-SK" dirty="0" smtClean="0"/>
              <a:t>geometrické príklady, hudba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600201"/>
            <a:ext cx="8858312" cy="5114948"/>
          </a:xfrm>
        </p:spPr>
        <p:txBody>
          <a:bodyPr>
            <a:normAutofit fontScale="92500" lnSpcReduction="10000"/>
          </a:bodyPr>
          <a:lstStyle/>
          <a:p>
            <a:endParaRPr lang="sk-SK" dirty="0" smtClean="0"/>
          </a:p>
          <a:p>
            <a:r>
              <a:rPr lang="sk-SK" b="1" dirty="0" smtClean="0">
                <a:solidFill>
                  <a:srgbClr val="FF0000"/>
                </a:solidFill>
              </a:rPr>
              <a:t>abstraktné myslenie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práca so symbolmi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pojmové myslenie </a:t>
            </a:r>
          </a:p>
          <a:p>
            <a:pPr lvl="2"/>
            <a:r>
              <a:rPr lang="sk-SK" dirty="0" smtClean="0"/>
              <a:t>najbežnejšie</a:t>
            </a:r>
          </a:p>
          <a:p>
            <a:pPr lvl="3">
              <a:buFont typeface="Wingdings" pitchFamily="2" charset="2"/>
              <a:buChar char="§"/>
            </a:pPr>
            <a:r>
              <a:rPr lang="sk-SK" dirty="0" smtClean="0"/>
              <a:t>v mysli manipulujeme s verbálnymi znakmi</a:t>
            </a:r>
          </a:p>
          <a:p>
            <a:pPr lvl="3"/>
            <a:endParaRPr lang="sk-SK" dirty="0" smtClean="0"/>
          </a:p>
          <a:p>
            <a:pPr lvl="3"/>
            <a:endParaRPr lang="sk-SK" dirty="0"/>
          </a:p>
          <a:p>
            <a:r>
              <a:rPr lang="sk-SK" b="1" dirty="0" smtClean="0">
                <a:solidFill>
                  <a:srgbClr val="FF0000"/>
                </a:solidFill>
              </a:rPr>
              <a:t>ďalšie druhy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podľa prevládajúcich mentálnych operácií</a:t>
            </a:r>
          </a:p>
          <a:p>
            <a:pPr lvl="2"/>
            <a:r>
              <a:rPr lang="sk-SK" dirty="0" smtClean="0"/>
              <a:t>analytické myslenie</a:t>
            </a:r>
          </a:p>
          <a:p>
            <a:pPr lvl="2"/>
            <a:r>
              <a:rPr lang="sk-SK" dirty="0" smtClean="0"/>
              <a:t>syntetické myslenie</a:t>
            </a:r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72547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bg1"/>
                </a:solidFill>
              </a:rPr>
              <a:t>Druhy myslenia</a:t>
            </a:r>
            <a:endParaRPr lang="sk-SK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5" y="1052736"/>
            <a:ext cx="8786875" cy="5662413"/>
          </a:xfrm>
        </p:spPr>
        <p:txBody>
          <a:bodyPr/>
          <a:lstStyle/>
          <a:p>
            <a:endParaRPr lang="sk-SK" dirty="0" smtClean="0"/>
          </a:p>
          <a:p>
            <a:r>
              <a:rPr lang="sk-SK" b="1" dirty="0" smtClean="0">
                <a:solidFill>
                  <a:srgbClr val="FF0000"/>
                </a:solidFill>
              </a:rPr>
              <a:t>divergentné problémy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chýbajú informácie o riešeniach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najprv vytvárame nápady</a:t>
            </a:r>
          </a:p>
          <a:p>
            <a:pPr lvl="2"/>
            <a:r>
              <a:rPr lang="sk-SK" dirty="0" smtClean="0"/>
              <a:t>jeden vyberáme a uplatňujeme na riešenie</a:t>
            </a:r>
          </a:p>
          <a:p>
            <a:pPr lvl="2"/>
            <a:endParaRPr lang="sk-SK" dirty="0" smtClean="0"/>
          </a:p>
          <a:p>
            <a:pPr lvl="2"/>
            <a:endParaRPr lang="sk-SK" dirty="0"/>
          </a:p>
          <a:p>
            <a:r>
              <a:rPr lang="sk-SK" b="1" dirty="0" smtClean="0">
                <a:solidFill>
                  <a:srgbClr val="FF0000"/>
                </a:solidFill>
              </a:rPr>
              <a:t>konvergentné problémy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dané určité množstvo riešení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subjekt si z nich vyberá</a:t>
            </a:r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71438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bg1"/>
                </a:solidFill>
              </a:rPr>
              <a:t>Problémy</a:t>
            </a:r>
            <a:endParaRPr lang="sk-SK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500175"/>
            <a:ext cx="8858312" cy="5214974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</a:pPr>
            <a:endParaRPr lang="sk-SK" dirty="0" smtClean="0"/>
          </a:p>
          <a:p>
            <a:pPr marL="971550" lvl="1" indent="-514350">
              <a:buFont typeface="+mj-lt"/>
              <a:buAutoNum type="arabicPeriod"/>
            </a:pPr>
            <a:r>
              <a:rPr lang="sk-SK" dirty="0" smtClean="0"/>
              <a:t>vytváranie hypotéz riešenia</a:t>
            </a:r>
          </a:p>
          <a:p>
            <a:pPr marL="971550" lvl="1" indent="-514350">
              <a:buFont typeface="+mj-lt"/>
              <a:buAutoNum type="arabicPeriod"/>
            </a:pPr>
            <a:endParaRPr lang="sk-SK" dirty="0" smtClean="0"/>
          </a:p>
          <a:p>
            <a:pPr marL="971550" lvl="1" indent="-514350">
              <a:buFont typeface="+mj-lt"/>
              <a:buAutoNum type="arabicPeriod"/>
            </a:pPr>
            <a:r>
              <a:rPr lang="sk-SK" dirty="0" smtClean="0"/>
              <a:t>overovanie (verifikovanie) hypotéz </a:t>
            </a:r>
          </a:p>
          <a:p>
            <a:pPr marL="1371600" lvl="2" indent="-457200"/>
            <a:r>
              <a:rPr lang="sk-SK" dirty="0" smtClean="0"/>
              <a:t>v mysli alebo prakticky</a:t>
            </a:r>
          </a:p>
          <a:p>
            <a:pPr marL="971550" lvl="1" indent="-514350">
              <a:buFont typeface="+mj-lt"/>
              <a:buAutoNum type="arabicPeriod"/>
            </a:pPr>
            <a:endParaRPr lang="sk-SK" dirty="0" smtClean="0"/>
          </a:p>
          <a:p>
            <a:pPr marL="971550" lvl="1" indent="-514350">
              <a:buFont typeface="+mj-lt"/>
              <a:buAutoNum type="arabicPeriod"/>
            </a:pPr>
            <a:r>
              <a:rPr lang="sk-SK" dirty="0" smtClean="0"/>
              <a:t>vyriešenie problému</a:t>
            </a:r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71438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bg1"/>
                </a:solidFill>
              </a:rPr>
              <a:t>Fázy riešenia problému</a:t>
            </a:r>
            <a:endParaRPr lang="sk-SK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052736"/>
            <a:ext cx="8858312" cy="5662413"/>
          </a:xfrm>
        </p:spPr>
        <p:txBody>
          <a:bodyPr/>
          <a:lstStyle/>
          <a:p>
            <a:endParaRPr lang="sk-SK" dirty="0" smtClean="0"/>
          </a:p>
          <a:p>
            <a:r>
              <a:rPr lang="sk-SK" b="1" dirty="0" smtClean="0">
                <a:solidFill>
                  <a:srgbClr val="FF0000"/>
                </a:solidFill>
              </a:rPr>
              <a:t>heuristika DITOR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metóda </a:t>
            </a:r>
            <a:r>
              <a:rPr lang="sk-SK" b="1" dirty="0" smtClean="0">
                <a:solidFill>
                  <a:srgbClr val="FF0000"/>
                </a:solidFill>
              </a:rPr>
              <a:t>riešenia problémov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na rozdiel od </a:t>
            </a:r>
            <a:r>
              <a:rPr lang="sk-SK" dirty="0" err="1" smtClean="0"/>
              <a:t>algoritmizovaných</a:t>
            </a:r>
            <a:r>
              <a:rPr lang="sk-SK" dirty="0" smtClean="0"/>
              <a:t> riešení je prítomná </a:t>
            </a:r>
            <a:r>
              <a:rPr lang="sk-SK" b="1" dirty="0" smtClean="0">
                <a:solidFill>
                  <a:srgbClr val="FF0000"/>
                </a:solidFill>
              </a:rPr>
              <a:t>tvorivá práca</a:t>
            </a:r>
          </a:p>
          <a:p>
            <a:pPr lvl="1"/>
            <a:endParaRPr lang="sk-SK" dirty="0"/>
          </a:p>
          <a:p>
            <a:r>
              <a:rPr lang="sk-SK" dirty="0" smtClean="0"/>
              <a:t>všeobecne definované </a:t>
            </a:r>
            <a:r>
              <a:rPr lang="sk-SK" b="1" dirty="0" smtClean="0">
                <a:solidFill>
                  <a:srgbClr val="FF0000"/>
                </a:solidFill>
              </a:rPr>
              <a:t>kroky</a:t>
            </a:r>
            <a:r>
              <a:rPr lang="sk-SK" dirty="0" smtClean="0"/>
              <a:t> sa dajú použiť </a:t>
            </a:r>
            <a:r>
              <a:rPr lang="sk-SK" b="1" dirty="0" smtClean="0">
                <a:solidFill>
                  <a:srgbClr val="FF0000"/>
                </a:solidFill>
              </a:rPr>
              <a:t>v rozličných oblastiach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/>
              <a:t>technika, veda, sociálne vzťahy, umenie</a:t>
            </a:r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71438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bg1"/>
                </a:solidFill>
              </a:rPr>
              <a:t>Fázy riešenia problému - DITOR</a:t>
            </a:r>
            <a:endParaRPr lang="sk-SK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</TotalTime>
  <Words>613</Words>
  <Application>Microsoft Office PowerPoint</Application>
  <PresentationFormat>Prezentácia na obrazovke (4:3)</PresentationFormat>
  <Paragraphs>202</Paragraphs>
  <Slides>21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Druhy myslenia</vt:lpstr>
      <vt:lpstr>Druhy myslenia</vt:lpstr>
      <vt:lpstr>Problémy</vt:lpstr>
      <vt:lpstr>Fázy riešenia problému</vt:lpstr>
      <vt:lpstr>Fázy riešenia problému - DITOR</vt:lpstr>
      <vt:lpstr>DITOR</vt:lpstr>
      <vt:lpstr>DITOR</vt:lpstr>
      <vt:lpstr>Pojmy </vt:lpstr>
      <vt:lpstr>Pojmy </vt:lpstr>
      <vt:lpstr>Druhy pojmov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Myslenie</dc:title>
  <dc:creator>marek</dc:creator>
  <cp:lastModifiedBy>Marek Gajdoš</cp:lastModifiedBy>
  <cp:revision>21</cp:revision>
  <dcterms:created xsi:type="dcterms:W3CDTF">2009-11-04T16:37:49Z</dcterms:created>
  <dcterms:modified xsi:type="dcterms:W3CDTF">2016-10-21T11:26:02Z</dcterms:modified>
</cp:coreProperties>
</file>