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A8194-A57B-4B69-80A6-EB2D8E56B1D9}" type="datetimeFigureOut">
              <a:rPr lang="sk-SK" smtClean="0"/>
              <a:t>04.11.2016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C3C1-A92F-4F94-BEE1-006B9F7D875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285992"/>
            <a:ext cx="8858312" cy="207170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Jazyk </a:t>
            </a:r>
            <a:r>
              <a:rPr kumimoji="0" lang="sk-SK" sz="8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sk-SK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143536"/>
          </a:xfrm>
        </p:spPr>
        <p:txBody>
          <a:bodyPr/>
          <a:lstStyle/>
          <a:p>
            <a:r>
              <a:rPr lang="sk-SK" sz="3200" b="1" dirty="0" smtClean="0">
                <a:solidFill>
                  <a:srgbClr val="FF0000"/>
                </a:solidFill>
              </a:rPr>
              <a:t>jazykový znak</a:t>
            </a:r>
          </a:p>
          <a:p>
            <a:pPr lvl="1"/>
            <a:endParaRPr lang="sk-SK" sz="2800" dirty="0" smtClean="0"/>
          </a:p>
          <a:p>
            <a:pPr lvl="1">
              <a:buFont typeface="Wingdings" pitchFamily="2" charset="2"/>
              <a:buChar char="§"/>
            </a:pPr>
            <a:r>
              <a:rPr lang="sk-SK" sz="2800" dirty="0" smtClean="0"/>
              <a:t>dve zložky</a:t>
            </a:r>
          </a:p>
          <a:p>
            <a:pPr lvl="2"/>
            <a:r>
              <a:rPr lang="sk-SK" sz="2400" b="1" dirty="0" err="1" smtClean="0">
                <a:solidFill>
                  <a:srgbClr val="FF0000"/>
                </a:solidFill>
              </a:rPr>
              <a:t>signifikant</a:t>
            </a:r>
            <a:r>
              <a:rPr lang="sk-SK" sz="2400" b="1" dirty="0" smtClean="0">
                <a:solidFill>
                  <a:srgbClr val="FF0000"/>
                </a:solidFill>
              </a:rPr>
              <a:t> </a:t>
            </a:r>
            <a:r>
              <a:rPr lang="sk-SK" sz="2400" dirty="0" smtClean="0"/>
              <a:t>                                       </a:t>
            </a:r>
          </a:p>
          <a:p>
            <a:pPr lvl="3">
              <a:buFont typeface="Wingdings" pitchFamily="2" charset="2"/>
              <a:buChar char="§"/>
            </a:pPr>
            <a:r>
              <a:rPr lang="sk-SK" sz="2000" b="1" dirty="0" smtClean="0">
                <a:solidFill>
                  <a:srgbClr val="FF0000"/>
                </a:solidFill>
              </a:rPr>
              <a:t>označujúca zložka</a:t>
            </a:r>
          </a:p>
          <a:p>
            <a:pPr lvl="3">
              <a:buFont typeface="Wingdings" pitchFamily="2" charset="2"/>
              <a:buChar char="§"/>
            </a:pPr>
            <a:r>
              <a:rPr lang="sk-SK" sz="2000" dirty="0" smtClean="0"/>
              <a:t>zvuková alebo písaná</a:t>
            </a:r>
          </a:p>
          <a:p>
            <a:pPr lvl="3"/>
            <a:endParaRPr lang="sk-SK" dirty="0"/>
          </a:p>
          <a:p>
            <a:pPr lvl="2"/>
            <a:endParaRPr lang="sk-SK" sz="2400" dirty="0" smtClean="0"/>
          </a:p>
          <a:p>
            <a:pPr lvl="2"/>
            <a:r>
              <a:rPr lang="sk-SK" sz="2400" b="1" dirty="0" err="1" smtClean="0">
                <a:solidFill>
                  <a:srgbClr val="FF0000"/>
                </a:solidFill>
              </a:rPr>
              <a:t>signifikát</a:t>
            </a:r>
            <a:endParaRPr lang="sk-SK" sz="2400" b="1" dirty="0" smtClean="0">
              <a:solidFill>
                <a:srgbClr val="FF0000"/>
              </a:solidFill>
            </a:endParaRPr>
          </a:p>
          <a:p>
            <a:pPr lvl="3">
              <a:buFont typeface="Wingdings" pitchFamily="2" charset="2"/>
              <a:buChar char="§"/>
            </a:pPr>
            <a:r>
              <a:rPr lang="sk-SK" sz="2000" b="1" dirty="0" smtClean="0">
                <a:solidFill>
                  <a:srgbClr val="FF0000"/>
                </a:solidFill>
              </a:rPr>
              <a:t>označované </a:t>
            </a:r>
            <a:endParaRPr lang="sk-SK" sz="2000" b="1" dirty="0">
              <a:solidFill>
                <a:srgbClr val="FF0000"/>
              </a:solidFill>
            </a:endParaRPr>
          </a:p>
        </p:txBody>
      </p:sp>
      <p:pic>
        <p:nvPicPr>
          <p:cNvPr id="9" name="Zástupný symbol obsahu 8" descr="dom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643570" y="1071546"/>
            <a:ext cx="2928958" cy="2980044"/>
          </a:xfrm>
        </p:spPr>
      </p:pic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5429256" y="4286256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                D O M</a:t>
            </a:r>
            <a:endParaRPr lang="sk-SK" sz="24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4500562" y="5357826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B U D O V A      N A      B Ý V A N I E 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/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b="1" dirty="0" smtClean="0">
                <a:solidFill>
                  <a:srgbClr val="FF0000"/>
                </a:solidFill>
              </a:rPr>
              <a:t>psychoanalýza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snaží sa </a:t>
            </a:r>
            <a:r>
              <a:rPr lang="sk-SK" b="1" dirty="0" smtClean="0">
                <a:solidFill>
                  <a:srgbClr val="FF0000"/>
                </a:solidFill>
              </a:rPr>
              <a:t>interpretovať znaky </a:t>
            </a:r>
            <a:r>
              <a:rPr lang="sk-SK" dirty="0" smtClean="0"/>
              <a:t>a ich používanie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err="1" smtClean="0"/>
              <a:t>Freud</a:t>
            </a:r>
            <a:r>
              <a:rPr lang="sk-SK" dirty="0" smtClean="0"/>
              <a:t> si myslel, že medzi symbolom a zobrazeným je vnútorný vzťah</a:t>
            </a:r>
          </a:p>
          <a:p>
            <a:pPr lvl="2"/>
            <a:r>
              <a:rPr lang="sk-SK" dirty="0" smtClean="0"/>
              <a:t>chybný predpoklad</a:t>
            </a:r>
          </a:p>
          <a:p>
            <a:pPr lvl="2"/>
            <a:r>
              <a:rPr lang="sk-SK" dirty="0" smtClean="0"/>
              <a:t>„vyhnanie z raja“ – čo môže symbolizovať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E. </a:t>
            </a:r>
            <a:r>
              <a:rPr lang="sk-SK" dirty="0" err="1" smtClean="0"/>
              <a:t>Fromm</a:t>
            </a:r>
            <a:r>
              <a:rPr lang="sk-SK" dirty="0" smtClean="0"/>
              <a:t> – symbolické zrodenie ľudskej slobody</a:t>
            </a:r>
          </a:p>
          <a:p>
            <a:pPr lvl="3"/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Prečo na psychológii?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/>
          <a:lstStyle/>
          <a:p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b="1" dirty="0" smtClean="0">
                <a:solidFill>
                  <a:srgbClr val="FF0000"/>
                </a:solidFill>
              </a:rPr>
              <a:t>kognitívna psychológia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myslenie</a:t>
            </a:r>
            <a:r>
              <a:rPr lang="sk-SK" dirty="0" smtClean="0"/>
              <a:t> sa odohráva </a:t>
            </a:r>
            <a:r>
              <a:rPr lang="sk-SK" b="1" dirty="0" smtClean="0">
                <a:solidFill>
                  <a:srgbClr val="FF0000"/>
                </a:solidFill>
              </a:rPr>
              <a:t>v pojmoch</a:t>
            </a:r>
          </a:p>
          <a:p>
            <a:pPr lvl="2"/>
            <a:r>
              <a:rPr lang="sk-SK" i="1" dirty="0" smtClean="0"/>
              <a:t>myslenie je tiché hovorenie a hovorenie je hlasné myslenie</a:t>
            </a:r>
          </a:p>
          <a:p>
            <a:pPr lvl="2"/>
            <a:endParaRPr lang="sk-SK" i="1" dirty="0" smtClean="0"/>
          </a:p>
          <a:p>
            <a:pPr lvl="2"/>
            <a:endParaRPr lang="sk-SK" i="1" dirty="0"/>
          </a:p>
          <a:p>
            <a:r>
              <a:rPr lang="sk-SK" b="1" dirty="0" smtClean="0">
                <a:solidFill>
                  <a:srgbClr val="FF0000"/>
                </a:solidFill>
              </a:rPr>
              <a:t>myslenie a konanie 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dve rozdielne psychické funkcie</a:t>
            </a:r>
          </a:p>
          <a:p>
            <a:pPr lvl="2"/>
            <a:r>
              <a:rPr lang="sk-SK" dirty="0" smtClean="0"/>
              <a:t>spolu súvisia a ovplyvňujú sa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Prečo na psychológii?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2786058"/>
            <a:ext cx="8786874" cy="3340105"/>
          </a:xfrm>
        </p:spPr>
        <p:txBody>
          <a:bodyPr>
            <a:normAutofit/>
          </a:bodyPr>
          <a:lstStyle/>
          <a:p>
            <a:endParaRPr lang="sk-SK" sz="2800" dirty="0" smtClean="0"/>
          </a:p>
          <a:p>
            <a:r>
              <a:rPr lang="sk-SK" sz="2800" dirty="0" err="1" smtClean="0"/>
              <a:t>Plháková</a:t>
            </a:r>
            <a:r>
              <a:rPr lang="sk-SK" sz="2800" dirty="0" smtClean="0"/>
              <a:t>, A.: </a:t>
            </a:r>
            <a:r>
              <a:rPr lang="sk-SK" sz="2800" smtClean="0"/>
              <a:t>Učebnice </a:t>
            </a:r>
            <a:r>
              <a:rPr lang="sk-SK" sz="2800" smtClean="0"/>
              <a:t>obecné </a:t>
            </a:r>
            <a:r>
              <a:rPr lang="sk-SK" sz="2800" dirty="0" err="1" smtClean="0"/>
              <a:t>psychologie</a:t>
            </a:r>
            <a:r>
              <a:rPr lang="sk-SK" sz="2800" dirty="0" smtClean="0"/>
              <a:t>, s. 305 - 313</a:t>
            </a:r>
            <a:endParaRPr lang="sk-SK" sz="2800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Literatúra 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268931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odlišovací znak </a:t>
            </a:r>
            <a:r>
              <a:rPr lang="sk-SK" dirty="0" smtClean="0"/>
              <a:t>ľudí od zvierat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podľa väčšiny odborníkov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komunikácia</a:t>
            </a:r>
            <a:r>
              <a:rPr lang="sk-SK" dirty="0" smtClean="0"/>
              <a:t> je však </a:t>
            </a:r>
            <a:r>
              <a:rPr lang="sk-SK" b="1" dirty="0" smtClean="0">
                <a:solidFill>
                  <a:srgbClr val="FF0000"/>
                </a:solidFill>
              </a:rPr>
              <a:t>aj u zvierat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  <a:p>
            <a:r>
              <a:rPr lang="sk-SK" dirty="0" smtClean="0"/>
              <a:t>umožňuje </a:t>
            </a:r>
            <a:r>
              <a:rPr lang="sk-SK" b="1" dirty="0" smtClean="0">
                <a:solidFill>
                  <a:srgbClr val="FF0000"/>
                </a:solidFill>
              </a:rPr>
              <a:t>kódovanie</a:t>
            </a:r>
            <a:r>
              <a:rPr lang="sk-SK" dirty="0" smtClean="0"/>
              <a:t> vecných a abstraktných </a:t>
            </a:r>
            <a:r>
              <a:rPr lang="sk-SK" b="1" dirty="0" smtClean="0">
                <a:solidFill>
                  <a:srgbClr val="FF0000"/>
                </a:solidFill>
              </a:rPr>
              <a:t>pojmov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produktivita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každý jazyk má </a:t>
            </a:r>
            <a:r>
              <a:rPr lang="sk-SK" b="1" dirty="0" smtClean="0">
                <a:solidFill>
                  <a:srgbClr val="FF0000"/>
                </a:solidFill>
              </a:rPr>
              <a:t>základné zložky</a:t>
            </a:r>
            <a:r>
              <a:rPr lang="sk-SK" dirty="0" smtClean="0"/>
              <a:t>, ktoré sa dajú </a:t>
            </a:r>
            <a:r>
              <a:rPr lang="sk-SK" b="1" dirty="0" smtClean="0">
                <a:solidFill>
                  <a:srgbClr val="FF0000"/>
                </a:solidFill>
              </a:rPr>
              <a:t>kombinovať</a:t>
            </a:r>
          </a:p>
          <a:p>
            <a:pPr lvl="2"/>
            <a:r>
              <a:rPr lang="sk-SK" dirty="0" smtClean="0"/>
              <a:t>umožňuje vyjadrovanie zložitých myšlienok</a:t>
            </a:r>
          </a:p>
          <a:p>
            <a:pPr lvl="2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štruktúrovanosť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každý jazyk je </a:t>
            </a:r>
            <a:r>
              <a:rPr lang="sk-SK" b="1" dirty="0" smtClean="0">
                <a:solidFill>
                  <a:srgbClr val="FF0000"/>
                </a:solidFill>
              </a:rPr>
              <a:t>štruktúrovaný</a:t>
            </a:r>
            <a:r>
              <a:rPr lang="sk-SK" dirty="0" smtClean="0"/>
              <a:t> na základe </a:t>
            </a:r>
            <a:r>
              <a:rPr lang="sk-SK" b="1" dirty="0" smtClean="0">
                <a:solidFill>
                  <a:srgbClr val="FF0000"/>
                </a:solidFill>
              </a:rPr>
              <a:t>gramatických pravidiel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každý jedinec používa jazyk sebe vlastným spôsobom</a:t>
            </a:r>
          </a:p>
          <a:p>
            <a:pPr lvl="2"/>
            <a:r>
              <a:rPr lang="sk-SK" dirty="0" smtClean="0"/>
              <a:t>nesmie prekročiť istú hranicu 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ostatní by mu nerozumeli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Univerzálne vlastnosti jazyka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511494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arbitrárnosť 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medzi slovom a </a:t>
            </a:r>
            <a:r>
              <a:rPr lang="sk-SK" dirty="0" smtClean="0"/>
              <a:t>jeho </a:t>
            </a:r>
            <a:r>
              <a:rPr lang="sk-SK" b="1" dirty="0" smtClean="0">
                <a:solidFill>
                  <a:srgbClr val="FF0000"/>
                </a:solidFill>
              </a:rPr>
              <a:t>významom</a:t>
            </a:r>
            <a:r>
              <a:rPr lang="sk-SK" dirty="0" smtClean="0"/>
              <a:t> (väčšinou) </a:t>
            </a:r>
            <a:r>
              <a:rPr lang="sk-SK" b="1" dirty="0" smtClean="0">
                <a:solidFill>
                  <a:srgbClr val="FF0000"/>
                </a:solidFill>
              </a:rPr>
              <a:t>nie je vzťah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voľba</a:t>
            </a:r>
            <a:r>
              <a:rPr lang="sk-SK" dirty="0" smtClean="0"/>
              <a:t> označujúcich </a:t>
            </a:r>
            <a:r>
              <a:rPr lang="sk-SK" b="1" dirty="0" smtClean="0">
                <a:solidFill>
                  <a:srgbClr val="FF0000"/>
                </a:solidFill>
              </a:rPr>
              <a:t>slov je arbitrárna </a:t>
            </a:r>
            <a:r>
              <a:rPr lang="sk-SK" dirty="0" smtClean="0"/>
              <a:t>(ľubovoľná)</a:t>
            </a:r>
          </a:p>
          <a:p>
            <a:pPr lvl="2"/>
            <a:r>
              <a:rPr lang="sk-SK" dirty="0" smtClean="0"/>
              <a:t>používanie slov je </a:t>
            </a:r>
            <a:r>
              <a:rPr lang="sk-SK" b="1" dirty="0" smtClean="0">
                <a:solidFill>
                  <a:srgbClr val="FF0000"/>
                </a:solidFill>
              </a:rPr>
              <a:t>výsledok</a:t>
            </a:r>
            <a:r>
              <a:rPr lang="sk-SK" dirty="0" smtClean="0"/>
              <a:t> spoločenskej </a:t>
            </a:r>
            <a:r>
              <a:rPr lang="sk-SK" b="1" dirty="0" smtClean="0">
                <a:solidFill>
                  <a:srgbClr val="FF0000"/>
                </a:solidFill>
              </a:rPr>
              <a:t>konvencie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dôkaz: každá výpoveď je preložiteľná do iného jazyka</a:t>
            </a:r>
          </a:p>
          <a:p>
            <a:pPr lvl="2"/>
            <a:r>
              <a:rPr lang="sk-SK" dirty="0" smtClean="0"/>
              <a:t>výnimkou sú zvukomalebné alebo onomatopoické slová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err="1" smtClean="0"/>
              <a:t>haf-haf</a:t>
            </a:r>
            <a:r>
              <a:rPr lang="sk-SK" dirty="0" smtClean="0"/>
              <a:t>, </a:t>
            </a:r>
            <a:r>
              <a:rPr lang="sk-SK" dirty="0" err="1" smtClean="0"/>
              <a:t>ku-ku</a:t>
            </a:r>
            <a:endParaRPr lang="sk-SK" dirty="0" smtClean="0"/>
          </a:p>
          <a:p>
            <a:pPr lvl="3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dynamickosť 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jazyk sa </a:t>
            </a:r>
            <a:r>
              <a:rPr lang="sk-SK" b="1" dirty="0" smtClean="0">
                <a:solidFill>
                  <a:srgbClr val="FF0000"/>
                </a:solidFill>
              </a:rPr>
              <a:t>neprestajne vyvíja</a:t>
            </a:r>
          </a:p>
          <a:p>
            <a:pPr lvl="2"/>
            <a:r>
              <a:rPr lang="sk-SK" dirty="0" smtClean="0"/>
              <a:t>posun významu slov, nové pojmy, nové frázy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Univerzálne vlastnosti jazyka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lingvistika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veda o prirodzených jazykoch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slovná zásoba</a:t>
            </a:r>
            <a:r>
              <a:rPr lang="sk-SK" dirty="0" smtClean="0"/>
              <a:t>, štruktúra jazyka</a:t>
            </a:r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psycholingvistika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skúma </a:t>
            </a:r>
            <a:r>
              <a:rPr lang="sk-SK" b="1" dirty="0" smtClean="0">
                <a:solidFill>
                  <a:srgbClr val="FF0000"/>
                </a:solidFill>
              </a:rPr>
              <a:t>reč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ako</a:t>
            </a:r>
            <a:r>
              <a:rPr lang="sk-SK" dirty="0" smtClean="0"/>
              <a:t> zvláštny </a:t>
            </a:r>
            <a:r>
              <a:rPr lang="sk-SK" b="1" dirty="0" smtClean="0">
                <a:solidFill>
                  <a:srgbClr val="FF0000"/>
                </a:solidFill>
              </a:rPr>
              <a:t>druh mentálnej aktivity</a:t>
            </a:r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syntax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zákonitosti tvorby </a:t>
            </a:r>
            <a:r>
              <a:rPr lang="sk-SK" dirty="0" smtClean="0"/>
              <a:t>gramaticky správnych </a:t>
            </a:r>
            <a:r>
              <a:rPr lang="sk-SK" b="1" dirty="0" smtClean="0">
                <a:solidFill>
                  <a:srgbClr val="FF0000"/>
                </a:solidFill>
              </a:rPr>
              <a:t>viet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jazyk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systém znakov </a:t>
            </a:r>
            <a:r>
              <a:rPr lang="sk-SK" dirty="0" smtClean="0"/>
              <a:t>(symbolov) s vlastnou gramatickou stavbou </a:t>
            </a:r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reč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individuálna</a:t>
            </a:r>
            <a:r>
              <a:rPr lang="sk-SK" dirty="0" smtClean="0"/>
              <a:t> mentálna </a:t>
            </a:r>
            <a:r>
              <a:rPr lang="sk-SK" b="1" dirty="0" smtClean="0">
                <a:solidFill>
                  <a:srgbClr val="FF0000"/>
                </a:solidFill>
              </a:rPr>
              <a:t>aktivita</a:t>
            </a:r>
            <a:r>
              <a:rPr lang="sk-SK" dirty="0" smtClean="0"/>
              <a:t>, ktorá využíva jazyk ku komunikácii</a:t>
            </a:r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sémantika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náuka </a:t>
            </a:r>
            <a:r>
              <a:rPr lang="sk-SK" b="1" dirty="0" smtClean="0">
                <a:solidFill>
                  <a:srgbClr val="FF0000"/>
                </a:solidFill>
              </a:rPr>
              <a:t>o význame </a:t>
            </a:r>
            <a:r>
              <a:rPr lang="sk-SK" dirty="0" smtClean="0"/>
              <a:t>slov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denotát</a:t>
            </a:r>
            <a:endParaRPr lang="sk-SK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reálny objekt</a:t>
            </a:r>
            <a:r>
              <a:rPr lang="sk-SK" dirty="0" smtClean="0"/>
              <a:t>, trieda objektov, ktoré daným pojmom označujeme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  <a:p>
            <a:r>
              <a:rPr lang="sk-SK" b="1" dirty="0" err="1" smtClean="0">
                <a:solidFill>
                  <a:srgbClr val="FF0000"/>
                </a:solidFill>
              </a:rPr>
              <a:t>konotát</a:t>
            </a:r>
            <a:endParaRPr lang="sk-SK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jedinečné, premenlivé </a:t>
            </a:r>
            <a:r>
              <a:rPr lang="sk-SK" b="1" dirty="0" smtClean="0">
                <a:solidFill>
                  <a:srgbClr val="FF0000"/>
                </a:solidFill>
              </a:rPr>
              <a:t>významy slova</a:t>
            </a:r>
          </a:p>
          <a:p>
            <a:pPr lvl="2"/>
            <a:r>
              <a:rPr lang="sk-SK" dirty="0" smtClean="0"/>
              <a:t>učiteľ má pre niekoho pozitívnu, pre niekoho negatívnu </a:t>
            </a:r>
            <a:r>
              <a:rPr lang="sk-SK" dirty="0" err="1" smtClean="0"/>
              <a:t>konotáciu</a:t>
            </a:r>
            <a:r>
              <a:rPr lang="sk-SK" dirty="0" smtClean="0"/>
              <a:t> </a:t>
            </a:r>
          </a:p>
          <a:p>
            <a:pPr lvl="2"/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pragmatika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err="1" smtClean="0"/>
              <a:t>psycholingvistický</a:t>
            </a:r>
            <a:r>
              <a:rPr lang="sk-SK" dirty="0" smtClean="0"/>
              <a:t> odbor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premeny</a:t>
            </a:r>
            <a:r>
              <a:rPr lang="sk-SK" dirty="0" smtClean="0"/>
              <a:t> jazyka alebo reči </a:t>
            </a:r>
            <a:r>
              <a:rPr lang="sk-SK" b="1" dirty="0" smtClean="0">
                <a:solidFill>
                  <a:srgbClr val="FF0000"/>
                </a:solidFill>
              </a:rPr>
              <a:t>v rôznych </a:t>
            </a:r>
            <a:r>
              <a:rPr lang="sk-SK" dirty="0" smtClean="0"/>
              <a:t>komunikačných </a:t>
            </a:r>
            <a:r>
              <a:rPr lang="sk-SK" b="1" dirty="0" smtClean="0">
                <a:solidFill>
                  <a:srgbClr val="FF0000"/>
                </a:solidFill>
              </a:rPr>
              <a:t>situáciách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a</a:t>
            </a:r>
            <a:r>
              <a:rPr lang="sk-SK" dirty="0" smtClean="0"/>
              <a:t> rôznych </a:t>
            </a:r>
            <a:r>
              <a:rPr lang="sk-SK" b="1" dirty="0" smtClean="0">
                <a:solidFill>
                  <a:srgbClr val="FF0000"/>
                </a:solidFill>
              </a:rPr>
              <a:t>kontextoch</a:t>
            </a:r>
          </a:p>
          <a:p>
            <a:pPr lvl="2"/>
            <a:r>
              <a:rPr lang="sk-SK" dirty="0" smtClean="0"/>
              <a:t>iná je komunikácia verbálna aj neverbálna v rozličných situáciách</a:t>
            </a:r>
          </a:p>
          <a:p>
            <a:pPr lvl="2"/>
            <a:endParaRPr lang="sk-SK" dirty="0"/>
          </a:p>
          <a:p>
            <a:r>
              <a:rPr lang="sk-SK" b="1" dirty="0" err="1" smtClean="0">
                <a:solidFill>
                  <a:srgbClr val="FF0000"/>
                </a:solidFill>
              </a:rPr>
              <a:t>epistéma</a:t>
            </a:r>
            <a:endParaRPr lang="sk-SK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zaviedol M. </a:t>
            </a:r>
            <a:r>
              <a:rPr lang="sk-SK" dirty="0" err="1" smtClean="0"/>
              <a:t>Foucault</a:t>
            </a:r>
            <a:endParaRPr lang="sk-SK" dirty="0" smtClean="0"/>
          </a:p>
          <a:p>
            <a:pPr lvl="2"/>
            <a:r>
              <a:rPr lang="sk-SK" dirty="0" smtClean="0"/>
              <a:t>každá doba, národ, etnikum má vlastnú </a:t>
            </a:r>
            <a:r>
              <a:rPr lang="sk-SK" dirty="0" err="1" smtClean="0"/>
              <a:t>epistému</a:t>
            </a:r>
            <a:endParaRPr lang="sk-SK" dirty="0" smtClean="0"/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spôsob chápania sveta </a:t>
            </a:r>
            <a:r>
              <a:rPr lang="sk-SK" dirty="0" smtClean="0"/>
              <a:t>v určitej dobe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spôsob videnia a interpretácie</a:t>
            </a:r>
          </a:p>
          <a:p>
            <a:pPr lvl="2"/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semiotika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pojem je jazykový znak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veda o znakoch</a:t>
            </a:r>
          </a:p>
          <a:p>
            <a:pPr lvl="1">
              <a:buNone/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Základné lingvistické pojmy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393</Words>
  <Application>Microsoft Office PowerPoint</Application>
  <PresentationFormat>Prezentácia na obrazovke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Marek Gajdoš</cp:lastModifiedBy>
  <cp:revision>11</cp:revision>
  <dcterms:created xsi:type="dcterms:W3CDTF">2009-11-04T19:38:20Z</dcterms:created>
  <dcterms:modified xsi:type="dcterms:W3CDTF">2016-11-04T09:13:49Z</dcterms:modified>
</cp:coreProperties>
</file>