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1" r:id="rId2"/>
    <p:sldId id="256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0" r:id="rId27"/>
    <p:sldId id="281" r:id="rId28"/>
    <p:sldId id="282" r:id="rId29"/>
    <p:sldId id="284" r:id="rId3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510" autoAdjust="0"/>
  </p:normalViewPr>
  <p:slideViewPr>
    <p:cSldViewPr snapToGrid="0">
      <p:cViewPr varScale="1">
        <p:scale>
          <a:sx n="100" d="100"/>
          <a:sy n="10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AEDE-74D6-4153-A9F1-6EE1E0957233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EA180-C460-4B2D-8376-8ED1A490443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7266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https://peoplelogic.ai/wp-content/uploads/2020/04/communcation-and-culture-e1567689029626.jpg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EA180-C460-4B2D-8376-8ED1A490443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1787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7119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https://res.cloudinary.com/people-matters/image/upload/fl_immutable_cache,w_624,h_351,q_auto,f_auto/v1566359016/1566359014.jpg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5797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https://res.cloudinary.com/people-matters/image/upload/fl_immutable_cache,w_624,h_351,q_auto,f_auto/v1566359016/1566359014.jpg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57654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https://fiverr-res.cloudinary.com/images/t_main1,q_auto,f_auto,q_auto,f_auto/gigs/122618683/original/b3e6e280427950407df3afe17e48858aed3f5cf9/internal-communication-channels-and-reports.png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38814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images.squarespace-cdn.com/content/v1/52fbe871e4b060243dd758d6/1549281059723-IDJXZB7DBQIIHADR8CP0/ke17ZwdGBToddI8pDm48kKAwwdAfKsTlKsCcElEApLR7gQa3H78H3Y0txjaiv_0fDoOvxcdMmMKkDsyUqMSsMWxHk725yiiHCCLfrh8O1z5QPOohDIaIeljMHgDF5CVlOqpeNLcJ80NK65_fV7S1UegTYNQkRo-Jk4EWsyBNhwKrKLo5CceA1-Tdpfgyxoog5ck0MD3_q0rY3jFJjjoLbQ/image-asset.jpeg?format=1000w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933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https://static01.nyt.com/images/2019/04/08/well/family/08klass-aggression/08klass-aggression-videoSixteenByNineJumbo1600.jpg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728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https://www.easyuni.my/media/uploads/2019/12/20/mass-comm.jpg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4157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http://escueladefamilias.lasalle.es/wp-content/uploads/2019/01/group-of-students-discussing-in-university-AE6PRUL.jpg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39069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https://miro.medium.com/max/744/1*OBFYV14EIXQc0FsTOK1ooQ.png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19934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https://encrypted-tbn0.gstatic.com/images?q=tbn:ANd9GcQRHFs_M5Q9_CVioVZcjDREYawNtJYRhD3GEeNxLw0pPO5UlFiiHcCHfGHwRX8U8YuVVJI&amp;usqp=CAU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99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https://www.userlike.com/api/proxy/resize/communication-techniques/communication-techniques-header.png?height=720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52827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https://advergizefiles-bragboxx.netdna-ssl.com/wp-content/uploads/pexels-photo-630831.jpeg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1479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09837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1377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https://www.researchgate.net/profile/Nicolai-Marquardt/publication/254058742/figure/fig2/AS:667688883994640@1536200843929/Halls-proxemic-zones.ppm</a:t>
            </a:r>
          </a:p>
          <a:p>
            <a:endParaRPr lang="sk-SK" dirty="0" smtClean="0"/>
          </a:p>
          <a:p>
            <a:r>
              <a:rPr lang="sk-SK" dirty="0" smtClean="0"/>
              <a:t>https://1.bp.blogspot.com/-URweaNhPOKc/XVaLUcweQSI/AAAAAAAAAcY/FoAHyxBFUWwyNWgaPtd4CWwu6VzyRAH1wCLcBGAs/s1600/Back%2Bpatting.png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92793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https://www.friendshipcircle.org/blog/wp-content/uploads/2013/04/Non-Verbal-Communication.jpg</a:t>
            </a:r>
          </a:p>
          <a:p>
            <a:endParaRPr lang="sk-SK" dirty="0" smtClean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829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https://www.commondreams.org/sites/default/files/views-article/dump_0.jpeg</a:t>
            </a:r>
          </a:p>
          <a:p>
            <a:endParaRPr lang="sk-SK" dirty="0" smtClean="0"/>
          </a:p>
          <a:p>
            <a:r>
              <a:rPr lang="sk-SK" dirty="0" smtClean="0"/>
              <a:t>https://miro.medium.com/max/6000/1*IlMwZXxtfkRmxre0jbikaw.jpeg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8300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https://image.slidesharecdn.com/eiulucidchart-communicationbarriersinthemodernworkplace-180328131114/95/communication-barriers-in-the-modern-workplace-1-638.jpg?cb=1522242826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3216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https://betanews.com/wp-content/uploads/2014/05/old-man-600x400.jpg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701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 smtClean="0"/>
              <a:t>http://rfpblogdotcom.files.wordpress.com/2013/03/dont-make-eye-contact.jpg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29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9638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https://cdn1.vectorstock.com/i/thumb-large/56/60/business-communication-with-speech-bubble-concept-vector-29035660.jpg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934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https://static01.nyt.com/images/2019/04/08/well/family/08klass-aggression/08klass-aggression-videoSixteenByNineJumbo1600.jpg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13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https://c8.alamy.com/comp/EMJYB2/social-media-global-communication-people-world-map-EMJYB2.jpg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7684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563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156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81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https://3kcz333h8wih3px3rh3vhfv3-wpengine.netdna-ssl.com/wp-content/uploads/2019/04/team-communication-apps.jpg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D764B-4BAB-4128-AC8E-6D2DF95F3E1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946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1178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710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48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86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881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31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140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5575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812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0298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60351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3E67E-E6EF-4AEA-9EF7-32C78828C769}" type="datetimeFigureOut">
              <a:rPr lang="sk-SK" smtClean="0"/>
              <a:t>13.04.2021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BBBB-0550-40FA-AF2F-24E01EA42F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275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.remove.bg/downloads/5080bd78-e5d9-472f-9fe7-2daa8c693c5d/communcation-and-culture-e1567689029626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t="7386" r="4418"/>
          <a:stretch/>
        </p:blipFill>
        <p:spPr bwMode="auto">
          <a:xfrm>
            <a:off x="762000" y="356937"/>
            <a:ext cx="10668001" cy="614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8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Interpersonálna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695286"/>
            <a:ext cx="6017324" cy="433137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2600" dirty="0" smtClean="0"/>
              <a:t>stretávame </a:t>
            </a:r>
            <a:r>
              <a:rPr lang="sk-SK" sz="2600" dirty="0"/>
              <a:t>sa s ňou </a:t>
            </a:r>
            <a:r>
              <a:rPr lang="sk-SK" sz="2600" dirty="0" smtClean="0"/>
              <a:t>každodenne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od narodenia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sme </a:t>
            </a:r>
            <a:r>
              <a:rPr lang="sk-SK" sz="2600" dirty="0"/>
              <a:t>jej účastníkmi bez obmedzenia</a:t>
            </a:r>
          </a:p>
          <a:p>
            <a:endParaRPr lang="sk-SK" sz="2600" dirty="0"/>
          </a:p>
          <a:p>
            <a:endParaRPr lang="sk-SK" sz="2600" dirty="0"/>
          </a:p>
          <a:p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uskutočňuje sa v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troch rovinách</a:t>
            </a:r>
          </a:p>
          <a:p>
            <a:pPr marL="857250" lvl="1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dirty="0" smtClean="0"/>
              <a:t>znakovo </a:t>
            </a:r>
            <a:r>
              <a:rPr lang="sk-SK" sz="2600" dirty="0"/>
              <a:t>vyjadrovacia rovina</a:t>
            </a:r>
          </a:p>
          <a:p>
            <a:pPr marL="857250" lvl="1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dirty="0" smtClean="0"/>
              <a:t>sociálno-štruktúrna </a:t>
            </a:r>
            <a:r>
              <a:rPr lang="sk-SK" sz="2600" dirty="0"/>
              <a:t>rovina</a:t>
            </a:r>
          </a:p>
          <a:p>
            <a:pPr marL="857250" lvl="1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dirty="0" smtClean="0"/>
              <a:t>cieľová </a:t>
            </a:r>
            <a:r>
              <a:rPr lang="sk-SK" sz="2600" dirty="0"/>
              <a:t>a inštrumentálna rovina</a:t>
            </a:r>
          </a:p>
          <a:p>
            <a:pPr marL="0" indent="0">
              <a:buClr>
                <a:srgbClr val="002060"/>
              </a:buClr>
              <a:buNone/>
            </a:pPr>
            <a:endParaRPr lang="sk-SK" sz="2600" dirty="0"/>
          </a:p>
        </p:txBody>
      </p:sp>
      <p:pic>
        <p:nvPicPr>
          <p:cNvPr id="6146" name="Picture 2" descr="The Best Free Team Communication Apps - Tame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45" y="1958842"/>
            <a:ext cx="5122561" cy="341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9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Interpersonálna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106906"/>
            <a:ext cx="11391430" cy="5357394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znakovo vyjadrovacia rovina</a:t>
            </a:r>
            <a:endParaRPr lang="sk-S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742950" lvl="1" indent="-342900">
              <a:buClr>
                <a:srgbClr val="0070C0"/>
              </a:buClr>
            </a:pPr>
            <a:r>
              <a:rPr lang="sk-SK" sz="2600" dirty="0" smtClean="0"/>
              <a:t>výmena </a:t>
            </a:r>
            <a:r>
              <a:rPr lang="sk-SK" sz="2600" dirty="0"/>
              <a:t>informácií </a:t>
            </a:r>
            <a:r>
              <a:rPr lang="sk-SK" sz="2600" dirty="0" smtClean="0"/>
              <a:t>sprostredkovaná </a:t>
            </a:r>
            <a:r>
              <a:rPr lang="sk-SK" sz="2600" dirty="0"/>
              <a:t>znakmi</a:t>
            </a:r>
          </a:p>
          <a:p>
            <a:pPr marL="742950" lvl="1" indent="-342900">
              <a:buClr>
                <a:srgbClr val="0070C0"/>
              </a:buClr>
            </a:pPr>
            <a:r>
              <a:rPr lang="sk-SK" sz="2600" dirty="0" smtClean="0"/>
              <a:t>znak ako </a:t>
            </a:r>
            <a:r>
              <a:rPr lang="sk-SK" sz="2600" dirty="0"/>
              <a:t>základný </a:t>
            </a:r>
            <a:r>
              <a:rPr lang="sk-SK" sz="2600" dirty="0" err="1"/>
              <a:t>sprostredkujúci</a:t>
            </a:r>
            <a:r>
              <a:rPr lang="sk-SK" sz="2600" dirty="0"/>
              <a:t> činiteľ informácie</a:t>
            </a:r>
          </a:p>
          <a:p>
            <a:pPr marL="742950" lvl="1" indent="-342900">
              <a:buClr>
                <a:srgbClr val="0070C0"/>
              </a:buClr>
            </a:pPr>
            <a:r>
              <a:rPr lang="sk-SK" sz="2600" dirty="0"/>
              <a:t>r</a:t>
            </a:r>
            <a:r>
              <a:rPr lang="sk-SK" sz="2600" dirty="0" smtClean="0"/>
              <a:t>eč (špecificky </a:t>
            </a:r>
            <a:r>
              <a:rPr lang="sk-SK" sz="2600" dirty="0"/>
              <a:t>ľudský znakový </a:t>
            </a:r>
            <a:r>
              <a:rPr lang="sk-SK" sz="2600" dirty="0" smtClean="0"/>
              <a:t>systém)</a:t>
            </a:r>
          </a:p>
          <a:p>
            <a:pPr marL="742950" lvl="1" indent="-342900"/>
            <a:endParaRPr lang="sk-SK" sz="26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sociálno-štruktúrna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rovina</a:t>
            </a:r>
          </a:p>
          <a:p>
            <a:pPr marL="742950" lvl="1" indent="-342900">
              <a:buClr>
                <a:srgbClr val="0070C0"/>
              </a:buClr>
            </a:pPr>
            <a:r>
              <a:rPr lang="sk-SK" sz="2600" dirty="0" smtClean="0"/>
              <a:t>utvárajú </a:t>
            </a:r>
            <a:r>
              <a:rPr lang="sk-SK" sz="2600" dirty="0"/>
              <a:t>ju sociálno-ekonomické a psychologické </a:t>
            </a:r>
            <a:r>
              <a:rPr lang="sk-SK" sz="2600" dirty="0" smtClean="0"/>
              <a:t>vzťahy</a:t>
            </a:r>
          </a:p>
          <a:p>
            <a:pPr marL="742950" lvl="1" indent="-342900">
              <a:buClr>
                <a:srgbClr val="0070C0"/>
              </a:buClr>
            </a:pPr>
            <a:r>
              <a:rPr lang="sk-SK" sz="2600" dirty="0"/>
              <a:t>s</a:t>
            </a:r>
            <a:r>
              <a:rPr lang="sk-SK" sz="2600" dirty="0" smtClean="0"/>
              <a:t>tále sme </a:t>
            </a:r>
            <a:r>
              <a:rPr lang="sk-SK" sz="2600" dirty="0"/>
              <a:t>v určitých interpersonálnych </a:t>
            </a:r>
            <a:r>
              <a:rPr lang="sk-SK" sz="2600" dirty="0" smtClean="0"/>
              <a:t>vzťahoch</a:t>
            </a:r>
          </a:p>
          <a:p>
            <a:pPr lvl="2" indent="-285750">
              <a:buClr>
                <a:srgbClr val="0070C0"/>
              </a:buClr>
            </a:pPr>
            <a:r>
              <a:rPr lang="sk-SK" sz="2600" dirty="0" smtClean="0"/>
              <a:t>ovplyvňujú </a:t>
            </a:r>
            <a:r>
              <a:rPr lang="sk-SK" sz="2600" dirty="0"/>
              <a:t>priebeh i komunikáciu </a:t>
            </a:r>
            <a:r>
              <a:rPr lang="sk-SK" sz="2600" dirty="0" smtClean="0"/>
              <a:t>samotnú</a:t>
            </a:r>
          </a:p>
          <a:p>
            <a:pPr lvl="2" indent="-285750"/>
            <a:endParaRPr lang="sk-SK" sz="26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cieľová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a inštrumentálna rovina</a:t>
            </a:r>
          </a:p>
          <a:p>
            <a:pPr marL="742950" lvl="1" indent="-342900">
              <a:buClr>
                <a:srgbClr val="0070C0"/>
              </a:buClr>
            </a:pPr>
            <a:r>
              <a:rPr lang="sk-SK" sz="2600" dirty="0" smtClean="0"/>
              <a:t>komunikujeme, </a:t>
            </a:r>
            <a:r>
              <a:rPr lang="sk-SK" sz="2600" dirty="0"/>
              <a:t>aby sme sa dopracovali k nejakým </a:t>
            </a:r>
            <a:r>
              <a:rPr lang="sk-SK" sz="2600" dirty="0" smtClean="0"/>
              <a:t>informáciám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30937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Subjekty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958903"/>
            <a:ext cx="8471767" cy="3737811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komunikátor</a:t>
            </a:r>
            <a:r>
              <a:rPr lang="sk-SK" sz="2600" dirty="0" smtClean="0"/>
              <a:t> </a:t>
            </a:r>
            <a:endParaRPr lang="sk-SK" sz="2600" dirty="0"/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zdroj </a:t>
            </a:r>
            <a:r>
              <a:rPr lang="sk-SK" sz="2600" dirty="0"/>
              <a:t>vysielanej informácie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aby </a:t>
            </a:r>
            <a:r>
              <a:rPr lang="sk-SK" sz="2600" dirty="0"/>
              <a:t>sme informáciu akceptovali, musí byť dôveryhodná 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dôveryhodný </a:t>
            </a:r>
            <a:r>
              <a:rPr lang="sk-SK" sz="2600" dirty="0"/>
              <a:t>musí byť aj komunikátor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dôraz </a:t>
            </a:r>
            <a:r>
              <a:rPr lang="sk-SK" sz="2600" dirty="0"/>
              <a:t>sa kladie </a:t>
            </a:r>
            <a:r>
              <a:rPr lang="sk-SK" sz="2600" dirty="0" smtClean="0"/>
              <a:t>na</a:t>
            </a:r>
          </a:p>
          <a:p>
            <a:pPr marL="1314450" lvl="2" indent="-457200">
              <a:buClr>
                <a:srgbClr val="0070C0"/>
              </a:buClr>
            </a:pPr>
            <a:r>
              <a:rPr lang="sk-SK" sz="2600" dirty="0" smtClean="0"/>
              <a:t>tempo reči</a:t>
            </a:r>
          </a:p>
          <a:p>
            <a:pPr marL="1314450" lvl="2" indent="-457200">
              <a:buClr>
                <a:srgbClr val="0070C0"/>
              </a:buClr>
            </a:pPr>
            <a:r>
              <a:rPr lang="sk-SK" sz="2600" dirty="0" smtClean="0"/>
              <a:t>neverbálne prejavy</a:t>
            </a:r>
          </a:p>
          <a:p>
            <a:pPr marL="1314450" lvl="2" indent="-457200">
              <a:buClr>
                <a:srgbClr val="0070C0"/>
              </a:buClr>
            </a:pPr>
            <a:r>
              <a:rPr lang="sk-SK" sz="2600" dirty="0" smtClean="0"/>
              <a:t>celkovú príťažlivosť</a:t>
            </a:r>
          </a:p>
          <a:p>
            <a:pPr marL="0" indent="0">
              <a:buClr>
                <a:srgbClr val="002060"/>
              </a:buClr>
              <a:buNone/>
            </a:pPr>
            <a:endParaRPr lang="sk-SK" sz="2600" dirty="0"/>
          </a:p>
        </p:txBody>
      </p:sp>
      <p:pic>
        <p:nvPicPr>
          <p:cNvPr id="7170" name="Picture 2" descr="https://o.remove.bg/downloads/75de12c1-c990-4b6b-bdff-4e8d6d50bc19/1566359014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84"/>
          <a:stretch/>
        </p:blipFill>
        <p:spPr bwMode="auto">
          <a:xfrm flipH="1">
            <a:off x="7531522" y="1014856"/>
            <a:ext cx="4660478" cy="527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Subjekty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106906"/>
            <a:ext cx="7188398" cy="5357394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endParaRPr lang="sk-SK" sz="2600" dirty="0"/>
          </a:p>
          <a:p>
            <a:pPr marL="514350" indent="-514350">
              <a:buClr>
                <a:srgbClr val="0070C0"/>
              </a:buClr>
              <a:buFont typeface="+mj-lt"/>
              <a:buAutoNum type="arabicPeriod" startAt="2"/>
            </a:pPr>
            <a:r>
              <a:rPr lang="sk-SK" sz="2600" b="1" dirty="0" err="1" smtClean="0">
                <a:solidFill>
                  <a:schemeClr val="accent1">
                    <a:lumMod val="75000"/>
                  </a:schemeClr>
                </a:solidFill>
              </a:rPr>
              <a:t>komunikant</a:t>
            </a:r>
            <a:endParaRPr lang="sk-S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príjemca informácie</a:t>
            </a:r>
            <a:endParaRPr lang="sk-SK" sz="2600" dirty="0"/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úlohou </a:t>
            </a:r>
            <a:r>
              <a:rPr lang="sk-SK" sz="2600" dirty="0"/>
              <a:t>je jej správne </a:t>
            </a:r>
            <a:r>
              <a:rPr lang="sk-SK" sz="2600" dirty="0" smtClean="0"/>
              <a:t>dekódovanie informácie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/>
              <a:t>ú</a:t>
            </a:r>
            <a:r>
              <a:rPr lang="sk-SK" sz="2600" dirty="0" smtClean="0"/>
              <a:t>lohou je vyabstrahovanie </a:t>
            </a:r>
            <a:r>
              <a:rPr lang="sk-SK" sz="2600" dirty="0"/>
              <a:t>potrebného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spracovanie </a:t>
            </a:r>
            <a:r>
              <a:rPr lang="sk-SK" sz="2600" dirty="0"/>
              <a:t>sa opiera o </a:t>
            </a:r>
            <a:endParaRPr lang="sk-SK" sz="2600" dirty="0" smtClean="0"/>
          </a:p>
          <a:p>
            <a:pPr marL="1314450" lvl="2" indent="-457200">
              <a:buClr>
                <a:srgbClr val="0070C0"/>
              </a:buClr>
            </a:pPr>
            <a:r>
              <a:rPr lang="sk-SK" sz="2600" dirty="0" smtClean="0"/>
              <a:t>momentálny </a:t>
            </a:r>
            <a:r>
              <a:rPr lang="sk-SK" sz="2600" dirty="0"/>
              <a:t>fyzický </a:t>
            </a:r>
            <a:r>
              <a:rPr lang="sk-SK" sz="2600" dirty="0" smtClean="0"/>
              <a:t>stav</a:t>
            </a:r>
          </a:p>
          <a:p>
            <a:pPr marL="1314450" lvl="2" indent="-457200">
              <a:buClr>
                <a:srgbClr val="0070C0"/>
              </a:buClr>
            </a:pPr>
            <a:r>
              <a:rPr lang="sk-SK" sz="2600" dirty="0"/>
              <a:t>m</a:t>
            </a:r>
            <a:r>
              <a:rPr lang="sk-SK" sz="2600" dirty="0" smtClean="0"/>
              <a:t>omentálny psychický stav</a:t>
            </a:r>
          </a:p>
          <a:p>
            <a:pPr marL="1314450" lvl="2" indent="-457200">
              <a:buClr>
                <a:srgbClr val="0070C0"/>
              </a:buClr>
            </a:pPr>
            <a:r>
              <a:rPr lang="sk-SK" sz="2600" dirty="0"/>
              <a:t>v</a:t>
            </a:r>
            <a:r>
              <a:rPr lang="sk-SK" sz="2600" dirty="0" smtClean="0"/>
              <a:t>edomosti</a:t>
            </a:r>
          </a:p>
          <a:p>
            <a:pPr marL="1314450" lvl="2" indent="-457200">
              <a:buClr>
                <a:srgbClr val="0070C0"/>
              </a:buClr>
            </a:pPr>
            <a:r>
              <a:rPr lang="sk-SK" sz="2600" dirty="0" smtClean="0"/>
              <a:t>sociálny status</a:t>
            </a:r>
          </a:p>
          <a:p>
            <a:pPr marL="1314450" lvl="2" indent="-457200">
              <a:buClr>
                <a:srgbClr val="0070C0"/>
              </a:buClr>
            </a:pPr>
            <a:r>
              <a:rPr lang="sk-SK" sz="2600" dirty="0" smtClean="0"/>
              <a:t>pamäť</a:t>
            </a:r>
            <a:endParaRPr lang="sk-SK" sz="2600" dirty="0"/>
          </a:p>
          <a:p>
            <a:pPr marL="457200" indent="-457200">
              <a:buClr>
                <a:srgbClr val="002060"/>
              </a:buClr>
              <a:buFont typeface="+mj-lt"/>
              <a:buAutoNum type="arabicPeriod" startAt="2"/>
            </a:pPr>
            <a:endParaRPr lang="sk-SK" sz="2600" dirty="0"/>
          </a:p>
        </p:txBody>
      </p:sp>
      <p:pic>
        <p:nvPicPr>
          <p:cNvPr id="8194" name="Picture 2" descr="https://o.remove.bg/downloads/75de12c1-c990-4b6b-bdff-4e8d6d50bc19/1566359014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3"/>
          <a:stretch/>
        </p:blipFill>
        <p:spPr bwMode="auto">
          <a:xfrm>
            <a:off x="7684170" y="988142"/>
            <a:ext cx="4206206" cy="515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08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Subjekty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106906"/>
            <a:ext cx="11391430" cy="5357394"/>
          </a:xfrm>
        </p:spPr>
        <p:txBody>
          <a:bodyPr>
            <a:no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endParaRPr lang="sk-SK" sz="2600" dirty="0"/>
          </a:p>
          <a:p>
            <a:pPr marL="457200" indent="-457200">
              <a:buClr>
                <a:srgbClr val="0070C0"/>
              </a:buClr>
              <a:buFont typeface="+mj-lt"/>
              <a:buAutoNum type="arabicPeriod" startAt="3"/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komunikačný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kanál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umožňuje </a:t>
            </a:r>
            <a:r>
              <a:rPr lang="sk-SK" sz="2600" dirty="0"/>
              <a:t>prenos </a:t>
            </a:r>
            <a:r>
              <a:rPr lang="sk-SK" sz="2600" dirty="0" smtClean="0"/>
              <a:t>informácie</a:t>
            </a:r>
            <a:endParaRPr lang="sk-SK" sz="2600" dirty="0"/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spôsob </a:t>
            </a:r>
            <a:r>
              <a:rPr lang="sk-SK" sz="2600" dirty="0"/>
              <a:t>prenosu </a:t>
            </a:r>
            <a:r>
              <a:rPr lang="sk-SK" sz="2600" dirty="0" smtClean="0"/>
              <a:t>informácie</a:t>
            </a:r>
          </a:p>
          <a:p>
            <a:pPr marL="857250" lvl="1" indent="-457200"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jednokanálové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komunikačné spojenie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informácia </a:t>
            </a:r>
            <a:r>
              <a:rPr lang="sk-SK" sz="2600" dirty="0"/>
              <a:t>prenášaná len jedným spôsobom</a:t>
            </a:r>
          </a:p>
          <a:p>
            <a:pPr marL="857250" lvl="1" indent="-457200">
              <a:buClr>
                <a:srgbClr val="0070C0"/>
              </a:buClr>
            </a:pPr>
            <a:endParaRPr lang="sk-SK" sz="2600" dirty="0"/>
          </a:p>
          <a:p>
            <a:pPr marL="857250" lvl="1" indent="-457200"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viackanálové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komunikačné spojenie</a:t>
            </a: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prenos </a:t>
            </a:r>
            <a:r>
              <a:rPr lang="sk-SK" sz="2600" dirty="0"/>
              <a:t>prostredníctvom viacerých spôsobov</a:t>
            </a:r>
          </a:p>
          <a:p>
            <a:pPr marL="400050" indent="-457200">
              <a:buFont typeface="Wingdings" pitchFamily="2" charset="2"/>
              <a:buChar char="Ø"/>
            </a:pPr>
            <a:endParaRPr lang="sk-SK" sz="2000" dirty="0"/>
          </a:p>
          <a:p>
            <a:pPr marL="457200" indent="-457200">
              <a:buClr>
                <a:srgbClr val="002060"/>
              </a:buClr>
              <a:buFont typeface="+mj-lt"/>
              <a:buAutoNum type="arabicPeriod" startAt="2"/>
            </a:pPr>
            <a:endParaRPr lang="sk-SK" sz="2600" dirty="0"/>
          </a:p>
        </p:txBody>
      </p:sp>
      <p:pic>
        <p:nvPicPr>
          <p:cNvPr id="9218" name="Picture 2" descr="https://o.remove.bg/downloads/6f0116aa-03d4-4ab4-881d-e28cae1e6d48/internal-communication-channels-and-reports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0835" y="2203868"/>
            <a:ext cx="4650991" cy="33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Subjekty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283370"/>
            <a:ext cx="6867556" cy="5357394"/>
          </a:xfrm>
        </p:spPr>
        <p:txBody>
          <a:bodyPr>
            <a:noAutofit/>
          </a:bodyPr>
          <a:lstStyle/>
          <a:p>
            <a:pPr marL="457200" indent="-457200"/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3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skupiny komunikačných kanálov</a:t>
            </a:r>
          </a:p>
          <a:p>
            <a:pPr marL="857250" lvl="1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dirty="0" smtClean="0"/>
              <a:t>verbálny</a:t>
            </a:r>
            <a:endParaRPr lang="sk-SK" sz="2600" dirty="0"/>
          </a:p>
          <a:p>
            <a:pPr marL="857250" lvl="1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dirty="0" smtClean="0"/>
              <a:t>neverbálny</a:t>
            </a:r>
            <a:endParaRPr lang="sk-SK" sz="2600" dirty="0"/>
          </a:p>
          <a:p>
            <a:pPr marL="857250" lvl="1" indent="-457200">
              <a:buClr>
                <a:srgbClr val="0070C0"/>
              </a:buClr>
              <a:buFont typeface="+mj-lt"/>
              <a:buAutoNum type="arabicPeriod"/>
            </a:pPr>
            <a:r>
              <a:rPr lang="sk-SK" sz="2600" dirty="0" smtClean="0"/>
              <a:t>komunikácia </a:t>
            </a:r>
            <a:r>
              <a:rPr lang="sk-SK" sz="2600" dirty="0"/>
              <a:t>činom</a:t>
            </a:r>
          </a:p>
          <a:p>
            <a:pPr marL="857250" lvl="1" indent="-457200">
              <a:buFont typeface="+mj-lt"/>
              <a:buAutoNum type="arabicPeriod"/>
            </a:pPr>
            <a:endParaRPr lang="sk-SK" sz="2600" dirty="0"/>
          </a:p>
          <a:p>
            <a:pPr marL="457200" indent="-457200">
              <a:buClr>
                <a:srgbClr val="002060"/>
              </a:buClr>
            </a:pPr>
            <a:r>
              <a:rPr lang="sk-SK" sz="2600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sk-SK" sz="2600" b="1" dirty="0" err="1" smtClean="0">
                <a:solidFill>
                  <a:schemeClr val="accent1">
                    <a:lumMod val="75000"/>
                  </a:schemeClr>
                </a:solidFill>
              </a:rPr>
              <a:t>seudokomunikácia</a:t>
            </a:r>
            <a:endParaRPr lang="sk-S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57200">
              <a:buClr>
                <a:srgbClr val="0070C0"/>
              </a:buClr>
            </a:pPr>
            <a:r>
              <a:rPr lang="sk-SK" sz="2600" dirty="0" smtClean="0"/>
              <a:t>výsledkom </a:t>
            </a:r>
            <a:r>
              <a:rPr lang="sk-SK" sz="2600" dirty="0"/>
              <a:t>nesprávnej interpretácie informácie</a:t>
            </a:r>
          </a:p>
          <a:p>
            <a:pPr marL="800100" lvl="1" indent="-457200">
              <a:buClr>
                <a:srgbClr val="0070C0"/>
              </a:buClr>
            </a:pPr>
            <a:r>
              <a:rPr lang="sk-SK" sz="2600" dirty="0"/>
              <a:t>p</a:t>
            </a:r>
            <a:r>
              <a:rPr lang="sk-SK" sz="2600" dirty="0" smtClean="0"/>
              <a:t>ríčiny</a:t>
            </a:r>
          </a:p>
          <a:p>
            <a:pPr marL="1257300" lvl="2" indent="-457200">
              <a:buClr>
                <a:srgbClr val="0070C0"/>
              </a:buClr>
            </a:pPr>
            <a:r>
              <a:rPr lang="sk-SK" sz="2600" dirty="0" smtClean="0"/>
              <a:t>chybný prenos</a:t>
            </a:r>
          </a:p>
          <a:p>
            <a:pPr marL="1257300" lvl="2" indent="-457200">
              <a:buClr>
                <a:srgbClr val="0070C0"/>
              </a:buClr>
            </a:pPr>
            <a:r>
              <a:rPr lang="sk-SK" sz="2600" dirty="0" smtClean="0"/>
              <a:t>nezrozumiteľnosť informácie</a:t>
            </a:r>
          </a:p>
          <a:p>
            <a:pPr marL="1257300" lvl="2" indent="-457200">
              <a:buClr>
                <a:srgbClr val="0070C0"/>
              </a:buClr>
            </a:pPr>
            <a:r>
              <a:rPr lang="sk-SK" sz="2600" dirty="0" smtClean="0"/>
              <a:t>neprimeraný </a:t>
            </a:r>
            <a:r>
              <a:rPr lang="sk-SK" sz="2600" dirty="0"/>
              <a:t>spôsob prenosu </a:t>
            </a:r>
            <a:r>
              <a:rPr lang="sk-SK" sz="2600" dirty="0" err="1"/>
              <a:t>etc</a:t>
            </a:r>
            <a:r>
              <a:rPr lang="sk-SK" sz="2600" dirty="0"/>
              <a:t>.</a:t>
            </a:r>
          </a:p>
          <a:p>
            <a:pPr marL="400050" indent="-457200">
              <a:buFont typeface="Wingdings" pitchFamily="2" charset="2"/>
              <a:buChar char="Ø"/>
            </a:pPr>
            <a:endParaRPr lang="sk-SK" sz="2000" dirty="0"/>
          </a:p>
          <a:p>
            <a:pPr marL="457200" indent="-457200">
              <a:buClr>
                <a:srgbClr val="002060"/>
              </a:buClr>
              <a:buFont typeface="+mj-lt"/>
              <a:buAutoNum type="arabicPeriod" startAt="2"/>
            </a:pPr>
            <a:endParaRPr lang="sk-SK" sz="2600" dirty="0"/>
          </a:p>
        </p:txBody>
      </p:sp>
      <p:pic>
        <p:nvPicPr>
          <p:cNvPr id="10242" name="Picture 2" descr="Social Media Decay and Pseudo-Communication — Dennis D. McDonald's Web 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407" y="2069432"/>
            <a:ext cx="5150079" cy="343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3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Masová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363578"/>
            <a:ext cx="11391430" cy="5100721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sk-SK" sz="2600" dirty="0" smtClean="0"/>
              <a:t>jedinec vystupuje </a:t>
            </a:r>
            <a:r>
              <a:rPr lang="sk-SK" sz="2600" dirty="0"/>
              <a:t>vo vzájomných vzťahoch s </a:t>
            </a:r>
            <a:r>
              <a:rPr lang="sk-SK" sz="2600" dirty="0" smtClean="0"/>
              <a:t>inými</a:t>
            </a:r>
            <a:endParaRPr lang="sk-SK" sz="2600" dirty="0"/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formálne </a:t>
            </a:r>
            <a:r>
              <a:rPr lang="sk-SK" sz="2600" dirty="0"/>
              <a:t>aj </a:t>
            </a:r>
            <a:r>
              <a:rPr lang="sk-SK" sz="2600" dirty="0" smtClean="0"/>
              <a:t>neformálne vzťahy</a:t>
            </a:r>
            <a:endParaRPr lang="sk-SK" sz="2600" dirty="0"/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nachádza </a:t>
            </a:r>
            <a:r>
              <a:rPr lang="sk-SK" sz="2600" dirty="0"/>
              <a:t>sa v nejakej </a:t>
            </a:r>
            <a:r>
              <a:rPr lang="sk-SK" sz="2600" dirty="0" smtClean="0"/>
              <a:t>skupine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komunikátor </a:t>
            </a:r>
            <a:r>
              <a:rPr lang="sk-SK" sz="2600" dirty="0"/>
              <a:t>aj </a:t>
            </a:r>
            <a:r>
              <a:rPr lang="sk-SK" sz="2600" dirty="0" err="1" smtClean="0"/>
              <a:t>komunikant</a:t>
            </a:r>
            <a:endParaRPr lang="sk-SK" sz="2600" dirty="0"/>
          </a:p>
          <a:p>
            <a:pPr lvl="2">
              <a:buClr>
                <a:srgbClr val="0070C0"/>
              </a:buClr>
            </a:pPr>
            <a:r>
              <a:rPr lang="sk-SK" sz="2600" dirty="0" err="1" smtClean="0"/>
              <a:t>komunikant</a:t>
            </a:r>
            <a:r>
              <a:rPr lang="sk-SK" sz="2600" dirty="0"/>
              <a:t>, resp. komunikátor je zväčša celá skupina</a:t>
            </a:r>
          </a:p>
          <a:p>
            <a:pPr lvl="2"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verejný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charakter </a:t>
            </a:r>
            <a:r>
              <a:rPr lang="sk-SK" sz="2600" dirty="0"/>
              <a:t>komunikácie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môže </a:t>
            </a:r>
            <a:r>
              <a:rPr lang="sk-SK" sz="2600" dirty="0"/>
              <a:t>sa na nej podieľať skoro každý záujemca</a:t>
            </a:r>
          </a:p>
          <a:p>
            <a:pPr lvl="1">
              <a:buClr>
                <a:srgbClr val="0070C0"/>
              </a:buClr>
            </a:pPr>
            <a:endParaRPr lang="sk-SK" sz="2600" dirty="0" smtClean="0"/>
          </a:p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informácie</a:t>
            </a:r>
            <a:r>
              <a:rPr lang="sk-SK" sz="2600" dirty="0" smtClean="0"/>
              <a:t> </a:t>
            </a:r>
            <a:r>
              <a:rPr lang="sk-SK" sz="2600" dirty="0"/>
              <a:t>postupujú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väčšinou</a:t>
            </a:r>
            <a:r>
              <a:rPr lang="sk-SK" sz="2600" b="1" dirty="0">
                <a:solidFill>
                  <a:srgbClr val="FF0000"/>
                </a:solidFill>
              </a:rPr>
              <a:t>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jednosmerne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časová </a:t>
            </a:r>
            <a:r>
              <a:rPr lang="sk-SK" sz="2600" dirty="0"/>
              <a:t>aj priestorová </a:t>
            </a:r>
            <a:r>
              <a:rPr lang="sk-SK" sz="2600" dirty="0" smtClean="0"/>
              <a:t>vzdialenosť (komunikátor – </a:t>
            </a:r>
            <a:r>
              <a:rPr lang="sk-SK" sz="2600" dirty="0" err="1" smtClean="0"/>
              <a:t>komunikant</a:t>
            </a:r>
            <a:r>
              <a:rPr lang="sk-SK" sz="2600" dirty="0" smtClean="0"/>
              <a:t>)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0773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Masová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363578"/>
            <a:ext cx="7797998" cy="5100721"/>
          </a:xfrm>
        </p:spPr>
        <p:txBody>
          <a:bodyPr>
            <a:noAutofit/>
          </a:bodyPr>
          <a:lstStyle/>
          <a:p>
            <a:r>
              <a:rPr lang="sk-SK" sz="2600" dirty="0" smtClean="0"/>
              <a:t>najčastejšie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prostredníctvom masových médií</a:t>
            </a:r>
          </a:p>
          <a:p>
            <a:pPr lvl="1"/>
            <a:r>
              <a:rPr lang="sk-SK" sz="2600" dirty="0" smtClean="0"/>
              <a:t>silno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ovplyvňujú verejnú mienku</a:t>
            </a:r>
          </a:p>
          <a:p>
            <a:pPr lvl="1"/>
            <a:r>
              <a:rPr lang="sk-SK" sz="2600" dirty="0" smtClean="0"/>
              <a:t>hlavná úloha</a:t>
            </a:r>
          </a:p>
          <a:p>
            <a:pPr lvl="2"/>
            <a:r>
              <a:rPr lang="sk-SK" sz="2600" dirty="0" smtClean="0"/>
              <a:t>rozdeľovanie aktuálnych informácií</a:t>
            </a:r>
          </a:p>
          <a:p>
            <a:pPr lvl="2"/>
            <a:r>
              <a:rPr lang="sk-SK" sz="2600" dirty="0" smtClean="0"/>
              <a:t>sprostredkúvanie  aktuálnych informácií</a:t>
            </a:r>
          </a:p>
          <a:p>
            <a:pPr lvl="1"/>
            <a:r>
              <a:rPr lang="sk-SK" sz="2600" dirty="0" smtClean="0"/>
              <a:t>informácie zväčša</a:t>
            </a:r>
          </a:p>
          <a:p>
            <a:pPr lvl="2"/>
            <a:r>
              <a:rPr lang="sk-SK" sz="2600" dirty="0" smtClean="0"/>
              <a:t>selektované</a:t>
            </a:r>
          </a:p>
          <a:p>
            <a:pPr lvl="2"/>
            <a:r>
              <a:rPr lang="sk-SK" sz="2600" dirty="0" smtClean="0"/>
              <a:t>zamerané na nejaký cieľ</a:t>
            </a:r>
          </a:p>
          <a:p>
            <a:pPr lvl="2"/>
            <a:endParaRPr lang="sk-SK" sz="2600" dirty="0" smtClean="0"/>
          </a:p>
          <a:p>
            <a:r>
              <a:rPr lang="sk-SK" sz="2600" dirty="0" smtClean="0"/>
              <a:t>okrem informovania majú masové médiá</a:t>
            </a:r>
          </a:p>
          <a:p>
            <a:pPr lvl="1"/>
            <a:r>
              <a:rPr lang="sk-SK" sz="2600" dirty="0" smtClean="0"/>
              <a:t>oboznamovať z normami, pravidlami a hodnotami</a:t>
            </a:r>
          </a:p>
          <a:p>
            <a:pPr lvl="1"/>
            <a:r>
              <a:rPr lang="sk-SK" sz="2600" dirty="0" smtClean="0"/>
              <a:t>sprostredkovať vedomosti a vzdelávať</a:t>
            </a:r>
          </a:p>
          <a:p>
            <a:pPr>
              <a:buClr>
                <a:srgbClr val="0070C0"/>
              </a:buClr>
            </a:pPr>
            <a:endParaRPr lang="sk-SK" sz="2600" dirty="0"/>
          </a:p>
        </p:txBody>
      </p:sp>
      <p:pic>
        <p:nvPicPr>
          <p:cNvPr id="11266" name="Picture 2" descr="https://o.remove.bg/downloads/3af0a556-f818-402b-82d8-d6891774b27e/mass-comm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1537450"/>
            <a:ext cx="475297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51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2423442"/>
            <a:ext cx="6927259" cy="3256309"/>
          </a:xfrm>
        </p:spPr>
        <p:txBody>
          <a:bodyPr>
            <a:noAutofit/>
          </a:bodyPr>
          <a:lstStyle/>
          <a:p>
            <a:r>
              <a:rPr lang="sk-SK" sz="2600" dirty="0" smtClean="0"/>
              <a:t>dorozumievanie </a:t>
            </a:r>
            <a:r>
              <a:rPr lang="sk-SK" sz="2600" dirty="0"/>
              <a:t>sa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pomocou jazyka </a:t>
            </a:r>
            <a:r>
              <a:rPr lang="sk-SK" sz="2600" dirty="0"/>
              <a:t>(reči)</a:t>
            </a:r>
          </a:p>
          <a:p>
            <a:pPr lvl="1"/>
            <a:r>
              <a:rPr lang="sk-SK" sz="2600" dirty="0"/>
              <a:t>n</a:t>
            </a:r>
            <a:r>
              <a:rPr lang="sk-SK" sz="2600" dirty="0" smtClean="0"/>
              <a:t>ajdôležitejší </a:t>
            </a:r>
            <a:r>
              <a:rPr lang="sk-SK" sz="2600" dirty="0"/>
              <a:t>prostriedok prenosu informácií</a:t>
            </a:r>
          </a:p>
          <a:p>
            <a:endParaRPr lang="sk-SK" sz="2600" dirty="0" smtClean="0"/>
          </a:p>
          <a:p>
            <a:r>
              <a:rPr lang="sk-SK" sz="2600" dirty="0" smtClean="0"/>
              <a:t>t</a:t>
            </a:r>
            <a:r>
              <a:rPr lang="sk-SK" sz="2600" dirty="0" smtClean="0"/>
              <a:t>ri </a:t>
            </a:r>
            <a:r>
              <a:rPr lang="sk-SK" sz="2600" dirty="0" smtClean="0"/>
              <a:t>roviny interpersonálnej komunikácia</a:t>
            </a:r>
            <a:endParaRPr lang="sk-SK" sz="2600" b="1" dirty="0">
              <a:solidFill>
                <a:srgbClr val="FF0000"/>
              </a:solidFill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sk-SK" sz="2600" dirty="0" smtClean="0"/>
              <a:t>lingvistická </a:t>
            </a:r>
            <a:r>
              <a:rPr lang="sk-SK" sz="2600" dirty="0"/>
              <a:t>rovina</a:t>
            </a:r>
          </a:p>
          <a:p>
            <a:pPr marL="857250" lvl="1" indent="-457200">
              <a:buFont typeface="+mj-lt"/>
              <a:buAutoNum type="arabicPeriod"/>
            </a:pPr>
            <a:r>
              <a:rPr lang="sk-SK" sz="2600" dirty="0" err="1" smtClean="0"/>
              <a:t>paralingvistická</a:t>
            </a:r>
            <a:r>
              <a:rPr lang="sk-SK" sz="2600" dirty="0" smtClean="0"/>
              <a:t> </a:t>
            </a:r>
            <a:r>
              <a:rPr lang="sk-SK" sz="2600" dirty="0"/>
              <a:t>rovina</a:t>
            </a:r>
          </a:p>
          <a:p>
            <a:pPr marL="857250" lvl="1" indent="-457200">
              <a:buFont typeface="+mj-lt"/>
              <a:buAutoNum type="arabicPeriod"/>
            </a:pPr>
            <a:r>
              <a:rPr lang="sk-SK" sz="2600" dirty="0" err="1"/>
              <a:t>e</a:t>
            </a:r>
            <a:r>
              <a:rPr lang="sk-SK" sz="2600" dirty="0" err="1" smtClean="0"/>
              <a:t>xtralingvistická</a:t>
            </a:r>
            <a:r>
              <a:rPr lang="sk-SK" sz="2600" dirty="0" smtClean="0"/>
              <a:t> </a:t>
            </a:r>
            <a:r>
              <a:rPr lang="sk-SK" sz="2600" dirty="0"/>
              <a:t>rovina</a:t>
            </a:r>
          </a:p>
          <a:p>
            <a:pPr>
              <a:buClr>
                <a:srgbClr val="0070C0"/>
              </a:buClr>
            </a:pPr>
            <a:endParaRPr lang="sk-SK" sz="2600" dirty="0"/>
          </a:p>
        </p:txBody>
      </p:sp>
      <p:pic>
        <p:nvPicPr>
          <p:cNvPr id="1028" name="Picture 4" descr="Comunicación verbal – Escuela de famil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64" y="2423442"/>
            <a:ext cx="4775031" cy="318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99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627528"/>
            <a:ext cx="7483441" cy="4744992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/>
            </a:pP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Lingvistická rovina</a:t>
            </a:r>
          </a:p>
          <a:p>
            <a:pPr marL="857250" lvl="1" indent="-457200"/>
            <a:endParaRPr lang="sk-SK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57200"/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prostriedkom</a:t>
            </a:r>
            <a:r>
              <a:rPr lang="sk-SK" sz="2600" dirty="0" smtClean="0"/>
              <a:t> </a:t>
            </a:r>
            <a:r>
              <a:rPr lang="sk-SK" sz="2600" dirty="0"/>
              <a:t>komunikácie sú</a:t>
            </a:r>
            <a:r>
              <a:rPr lang="sk-SK" sz="2600" b="1" dirty="0">
                <a:solidFill>
                  <a:srgbClr val="FF0000"/>
                </a:solidFill>
              </a:rPr>
              <a:t>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slová</a:t>
            </a:r>
            <a:endParaRPr lang="sk-SK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rozoznávame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hovorenú</a:t>
            </a:r>
            <a:r>
              <a:rPr lang="sk-SK" sz="2600" dirty="0"/>
              <a:t> a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písanú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podobu </a:t>
            </a:r>
            <a:r>
              <a:rPr lang="sk-SK" sz="2600" dirty="0"/>
              <a:t>reči</a:t>
            </a: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reč </a:t>
            </a:r>
            <a:r>
              <a:rPr lang="sk-SK" sz="2600" dirty="0" smtClean="0"/>
              <a:t>podľa </a:t>
            </a:r>
            <a:r>
              <a:rPr lang="sk-SK" sz="2600" dirty="0"/>
              <a:t>veľkosti auditória</a:t>
            </a:r>
          </a:p>
          <a:p>
            <a:pPr marL="1257300" lvl="2" indent="-457200"/>
            <a:r>
              <a:rPr lang="sk-SK" sz="2600" dirty="0" err="1" smtClean="0"/>
              <a:t>diadický</a:t>
            </a:r>
            <a:r>
              <a:rPr lang="sk-SK" sz="2600" dirty="0" smtClean="0"/>
              <a:t> </a:t>
            </a:r>
            <a:r>
              <a:rPr lang="sk-SK" sz="2600" dirty="0"/>
              <a:t>dialóg </a:t>
            </a:r>
          </a:p>
          <a:p>
            <a:pPr marL="1257300" lvl="2" indent="-457200"/>
            <a:r>
              <a:rPr lang="sk-SK" sz="2600" dirty="0" smtClean="0"/>
              <a:t>debata, diskusia</a:t>
            </a:r>
            <a:endParaRPr lang="sk-SK" sz="2600" dirty="0"/>
          </a:p>
          <a:p>
            <a:pPr marL="1257300" lvl="2" indent="-457200"/>
            <a:r>
              <a:rPr lang="sk-SK" sz="2600" dirty="0" smtClean="0"/>
              <a:t>rečnícky </a:t>
            </a:r>
            <a:r>
              <a:rPr lang="sk-SK" sz="2600" dirty="0"/>
              <a:t>prejav</a:t>
            </a:r>
          </a:p>
          <a:p>
            <a:pPr marL="1257300" lvl="2" indent="-457200"/>
            <a:r>
              <a:rPr lang="sk-SK" sz="2600" dirty="0" smtClean="0"/>
              <a:t>samovrava</a:t>
            </a:r>
            <a:endParaRPr lang="sk-SK" sz="2600" dirty="0"/>
          </a:p>
        </p:txBody>
      </p:sp>
      <p:pic>
        <p:nvPicPr>
          <p:cNvPr id="2052" name="Picture 4" descr="https://o.remove.bg/downloads/c4c4247b-0923-4719-9d4a-7e12983b25fa/1_OBFYV14EIXQc0FsTOK1ooQ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r="21385"/>
          <a:stretch/>
        </p:blipFill>
        <p:spPr bwMode="auto">
          <a:xfrm>
            <a:off x="7984503" y="2526383"/>
            <a:ext cx="3818533" cy="24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3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42843" y="2803918"/>
            <a:ext cx="11891313" cy="12501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Sociálna komunikácia</a:t>
            </a:r>
          </a:p>
        </p:txBody>
      </p:sp>
    </p:spTree>
    <p:extLst>
      <p:ext uri="{BB962C8B-B14F-4D97-AF65-F5344CB8AC3E}">
        <p14:creationId xmlns:p14="http://schemas.microsoft.com/office/powerpoint/2010/main" val="106648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555908"/>
            <a:ext cx="7775671" cy="5100721"/>
          </a:xfrm>
        </p:spPr>
        <p:txBody>
          <a:bodyPr>
            <a:noAutofit/>
          </a:bodyPr>
          <a:lstStyle/>
          <a:p>
            <a:pPr marL="514350" indent="-514350">
              <a:buClr>
                <a:schemeClr val="accent1">
                  <a:lumMod val="75000"/>
                </a:schemeClr>
              </a:buClr>
              <a:buFont typeface="+mj-lt"/>
              <a:buAutoNum type="arabicPeriod" startAt="2"/>
            </a:pPr>
            <a:r>
              <a:rPr lang="sk-SK" sz="2600" b="1" dirty="0" err="1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sk-SK" sz="2600" b="1" dirty="0" err="1" smtClean="0">
                <a:solidFill>
                  <a:schemeClr val="accent1">
                    <a:lumMod val="75000"/>
                  </a:schemeClr>
                </a:solidFill>
              </a:rPr>
              <a:t>aralingvistická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rovina</a:t>
            </a: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stránky </a:t>
            </a:r>
            <a:r>
              <a:rPr lang="sk-SK" sz="2600" dirty="0"/>
              <a:t>reči, ktoré sa od nej nedajú </a:t>
            </a:r>
            <a:r>
              <a:rPr lang="sk-SK" sz="2600" dirty="0" smtClean="0"/>
              <a:t>oddeliť</a:t>
            </a:r>
          </a:p>
          <a:p>
            <a:pPr marL="857250" lvl="1" indent="-457200"/>
            <a:endParaRPr lang="sk-SK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857250" lvl="1" indent="-457200"/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nie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sú písomne </a:t>
            </a:r>
            <a:r>
              <a:rPr lang="sk-SK" sz="2600" b="1" dirty="0" err="1">
                <a:solidFill>
                  <a:schemeClr val="accent1">
                    <a:lumMod val="75000"/>
                  </a:schemeClr>
                </a:solidFill>
              </a:rPr>
              <a:t>zaznamenatelné</a:t>
            </a:r>
            <a:endParaRPr lang="sk-S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2" indent="-457200"/>
            <a:r>
              <a:rPr lang="sk-SK" sz="2600" dirty="0" smtClean="0"/>
              <a:t>rýchlosť </a:t>
            </a:r>
            <a:r>
              <a:rPr lang="sk-SK" sz="2600" dirty="0"/>
              <a:t>hovorenia</a:t>
            </a:r>
          </a:p>
          <a:p>
            <a:pPr marL="1257300" lvl="2" indent="-457200"/>
            <a:r>
              <a:rPr lang="sk-SK" sz="2600" dirty="0" smtClean="0"/>
              <a:t>zmeny </a:t>
            </a:r>
            <a:r>
              <a:rPr lang="sk-SK" sz="2600" dirty="0"/>
              <a:t>hlasitosti</a:t>
            </a:r>
          </a:p>
          <a:p>
            <a:pPr marL="1257300" lvl="2" indent="-457200"/>
            <a:r>
              <a:rPr lang="sk-SK" sz="2600" dirty="0" smtClean="0"/>
              <a:t>výška </a:t>
            </a:r>
            <a:r>
              <a:rPr lang="sk-SK" sz="2600" dirty="0"/>
              <a:t>hlasu</a:t>
            </a:r>
          </a:p>
          <a:p>
            <a:pPr marL="1257300" lvl="2" indent="-457200"/>
            <a:r>
              <a:rPr lang="sk-SK" sz="2600" dirty="0" smtClean="0"/>
              <a:t>emocionálne </a:t>
            </a:r>
            <a:r>
              <a:rPr lang="sk-SK" sz="2600" dirty="0"/>
              <a:t>pôsobenie a presvedčivosť</a:t>
            </a: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veľký </a:t>
            </a:r>
            <a:r>
              <a:rPr lang="sk-SK" sz="2600" dirty="0"/>
              <a:t>význam pri celkovom hodnotení informácie</a:t>
            </a:r>
          </a:p>
          <a:p>
            <a:pPr>
              <a:buClr>
                <a:srgbClr val="0070C0"/>
              </a:buClr>
            </a:pPr>
            <a:endParaRPr lang="sk-SK" sz="2600" dirty="0"/>
          </a:p>
        </p:txBody>
      </p:sp>
      <p:pic>
        <p:nvPicPr>
          <p:cNvPr id="3074" name="Picture 2" descr="https://o.remove.bg/downloads/c87e852b-b6bb-4157-b70b-2d23b86684ac/images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62" y="1363579"/>
            <a:ext cx="4384092" cy="510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5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646384"/>
            <a:ext cx="6305090" cy="4594162"/>
          </a:xfrm>
        </p:spPr>
        <p:txBody>
          <a:bodyPr>
            <a:no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+mj-lt"/>
              <a:buAutoNum type="arabicPeriod" startAt="3"/>
            </a:pPr>
            <a:r>
              <a:rPr lang="sk-SK" sz="2600" b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sk-SK" sz="2600" b="1" dirty="0" err="1" smtClean="0">
                <a:solidFill>
                  <a:schemeClr val="accent1">
                    <a:lumMod val="75000"/>
                  </a:schemeClr>
                </a:solidFill>
              </a:rPr>
              <a:t>xtralingvistická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rovina</a:t>
            </a: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celý </a:t>
            </a:r>
            <a:r>
              <a:rPr lang="sk-SK" sz="2600" dirty="0"/>
              <a:t>rad prejavov</a:t>
            </a: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vyjadruje </a:t>
            </a:r>
            <a:r>
              <a:rPr lang="sk-SK" sz="2600" dirty="0"/>
              <a:t>interpersonálne postoje, city</a:t>
            </a: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umožňuje </a:t>
            </a:r>
            <a:r>
              <a:rPr lang="sk-SK" sz="2600" dirty="0"/>
              <a:t>získať spätnú väzbu</a:t>
            </a:r>
          </a:p>
          <a:p>
            <a:pPr marL="857250" lvl="1" indent="-457200"/>
            <a:endParaRPr lang="sk-SK" sz="2600" dirty="0" smtClean="0"/>
          </a:p>
          <a:p>
            <a:pPr marL="857250" lvl="1" indent="-457200"/>
            <a:r>
              <a:rPr lang="sk-SK" sz="2600" dirty="0" smtClean="0"/>
              <a:t>podstatou </a:t>
            </a:r>
            <a:r>
              <a:rPr lang="sk-SK" sz="2600" dirty="0"/>
              <a:t>je oznamovanie informácií bez slov</a:t>
            </a:r>
          </a:p>
          <a:p>
            <a:pPr marL="1257300" lvl="2" indent="-457200"/>
            <a:r>
              <a:rPr lang="sk-SK" sz="2600" dirty="0" smtClean="0"/>
              <a:t>neverbálna </a:t>
            </a:r>
            <a:r>
              <a:rPr lang="sk-SK" sz="2600" dirty="0" smtClean="0"/>
              <a:t>komunikácia</a:t>
            </a:r>
            <a:endParaRPr lang="sk-SK" sz="2600" dirty="0"/>
          </a:p>
        </p:txBody>
      </p:sp>
      <p:pic>
        <p:nvPicPr>
          <p:cNvPr id="4098" name="Picture 2" descr="Verbal Communication: Types, Importance &amp; Examp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13" y="2121031"/>
            <a:ext cx="5319973" cy="364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55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Neverbálna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957468"/>
            <a:ext cx="11391430" cy="4198236"/>
          </a:xfrm>
        </p:spPr>
        <p:txBody>
          <a:bodyPr>
            <a:noAutofit/>
          </a:bodyPr>
          <a:lstStyle/>
          <a:p>
            <a:r>
              <a:rPr lang="sk-SK" sz="2600" dirty="0" smtClean="0"/>
              <a:t>z </a:t>
            </a:r>
            <a:r>
              <a:rPr lang="sk-SK" sz="2600" dirty="0"/>
              <a:t>fylogenetického a ontogenetického hľadiska je to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prvý druh komunikácie</a:t>
            </a:r>
          </a:p>
          <a:p>
            <a:endParaRPr lang="sk-SK" sz="2600" dirty="0"/>
          </a:p>
          <a:p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zatlačená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verbálnou komunikáciou</a:t>
            </a:r>
          </a:p>
          <a:p>
            <a:endParaRPr lang="sk-SK" sz="2600" dirty="0"/>
          </a:p>
          <a:p>
            <a:r>
              <a:rPr lang="sk-SK" sz="2600" dirty="0" smtClean="0"/>
              <a:t>hlavný význam</a:t>
            </a:r>
          </a:p>
          <a:p>
            <a:pPr lvl="1"/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dopĺňanie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podpora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verbálnej komunikácie</a:t>
            </a:r>
          </a:p>
          <a:p>
            <a:endParaRPr lang="sk-SK" sz="2600" dirty="0"/>
          </a:p>
          <a:p>
            <a:r>
              <a:rPr lang="sk-SK" sz="2600" dirty="0" smtClean="0"/>
              <a:t>najdôležitejšia </a:t>
            </a:r>
            <a:r>
              <a:rPr lang="sk-SK" sz="2600" dirty="0"/>
              <a:t>je pri vyjadrovaní našich </a:t>
            </a:r>
            <a:r>
              <a:rPr lang="sk-SK" sz="2600" dirty="0" smtClean="0"/>
              <a:t>emócií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36592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Neverbálna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335297"/>
            <a:ext cx="6286236" cy="5100721"/>
          </a:xfrm>
        </p:spPr>
        <p:txBody>
          <a:bodyPr>
            <a:noAutofit/>
          </a:bodyPr>
          <a:lstStyle/>
          <a:p>
            <a:r>
              <a:rPr lang="sk-SK" sz="2600" dirty="0" smtClean="0"/>
              <a:t>bežne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stotožňovaná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s mimikou</a:t>
            </a:r>
          </a:p>
          <a:p>
            <a:pPr lvl="1"/>
            <a:r>
              <a:rPr lang="sk-SK" sz="2600" dirty="0" smtClean="0"/>
              <a:t>najdôležitejšia forma</a:t>
            </a:r>
          </a:p>
          <a:p>
            <a:pPr lvl="1"/>
            <a:r>
              <a:rPr lang="sk-SK" sz="2600" dirty="0" smtClean="0"/>
              <a:t>nie </a:t>
            </a:r>
            <a:r>
              <a:rPr lang="sk-SK" sz="2600" dirty="0"/>
              <a:t>jediná</a:t>
            </a:r>
          </a:p>
          <a:p>
            <a:pPr lvl="1">
              <a:buFont typeface="Wingdings" pitchFamily="2" charset="2"/>
              <a:buChar char="Ø"/>
            </a:pPr>
            <a:endParaRPr lang="sk-SK" sz="2600" dirty="0"/>
          </a:p>
          <a:p>
            <a:r>
              <a:rPr lang="sk-SK" sz="2600" dirty="0" smtClean="0"/>
              <a:t>mimické </a:t>
            </a:r>
            <a:r>
              <a:rPr lang="sk-SK" sz="2600" dirty="0"/>
              <a:t>prejavy </a:t>
            </a:r>
            <a:r>
              <a:rPr lang="sk-SK" sz="2600" dirty="0" smtClean="0"/>
              <a:t>tváre</a:t>
            </a:r>
          </a:p>
          <a:p>
            <a:pPr lvl="1"/>
            <a:r>
              <a:rPr lang="sk-SK" sz="2600" dirty="0" smtClean="0"/>
              <a:t>najuniverzálnejšie vyjadrenie </a:t>
            </a:r>
            <a:r>
              <a:rPr lang="sk-SK" sz="2600" dirty="0"/>
              <a:t>citov</a:t>
            </a:r>
          </a:p>
          <a:p>
            <a:endParaRPr lang="sk-SK" sz="2600" dirty="0"/>
          </a:p>
          <a:p>
            <a:r>
              <a:rPr lang="sk-SK" sz="2600" dirty="0"/>
              <a:t>u</a:t>
            </a:r>
            <a:r>
              <a:rPr lang="sk-SK" sz="2600" dirty="0" smtClean="0"/>
              <a:t>niverzálnosť </a:t>
            </a:r>
            <a:r>
              <a:rPr lang="sk-SK" sz="2600" dirty="0"/>
              <a:t>mimických prejavov </a:t>
            </a:r>
            <a:endParaRPr lang="sk-SK" sz="2600" dirty="0" smtClean="0"/>
          </a:p>
          <a:p>
            <a:pPr lvl="1"/>
            <a:r>
              <a:rPr lang="sk-SK" sz="2600" dirty="0" smtClean="0"/>
              <a:t>ľahké </a:t>
            </a:r>
            <a:r>
              <a:rPr lang="sk-SK" sz="2600" dirty="0"/>
              <a:t>dešifrovanie základných </a:t>
            </a:r>
            <a:r>
              <a:rPr lang="sk-SK" sz="2600" dirty="0" smtClean="0"/>
              <a:t>prejavov</a:t>
            </a:r>
          </a:p>
          <a:p>
            <a:pPr lvl="2"/>
            <a:r>
              <a:rPr lang="sk-SK" sz="2600" dirty="0" smtClean="0"/>
              <a:t>r</a:t>
            </a:r>
            <a:r>
              <a:rPr lang="sk-SK" sz="2600" dirty="0" smtClean="0"/>
              <a:t>adosť, </a:t>
            </a:r>
            <a:r>
              <a:rPr lang="sk-SK" sz="2600" dirty="0" smtClean="0"/>
              <a:t>s</a:t>
            </a:r>
            <a:r>
              <a:rPr lang="sk-SK" sz="2600" dirty="0" smtClean="0"/>
              <a:t>mútok</a:t>
            </a:r>
          </a:p>
          <a:p>
            <a:pPr lvl="2"/>
            <a:r>
              <a:rPr lang="sk-SK" sz="2600" dirty="0" smtClean="0"/>
              <a:t>z</a:t>
            </a:r>
            <a:r>
              <a:rPr lang="sk-SK" sz="2600" dirty="0" smtClean="0"/>
              <a:t>losť, </a:t>
            </a:r>
            <a:r>
              <a:rPr lang="sk-SK" sz="2600" dirty="0" smtClean="0"/>
              <a:t>s</a:t>
            </a:r>
            <a:r>
              <a:rPr lang="sk-SK" sz="2600" dirty="0" smtClean="0"/>
              <a:t>trach</a:t>
            </a:r>
          </a:p>
          <a:p>
            <a:pPr lvl="2"/>
            <a:r>
              <a:rPr lang="sk-SK" sz="2600" dirty="0" smtClean="0"/>
              <a:t>odpor</a:t>
            </a:r>
            <a:endParaRPr lang="sk-SK" sz="2600" dirty="0"/>
          </a:p>
        </p:txBody>
      </p:sp>
      <p:pic>
        <p:nvPicPr>
          <p:cNvPr id="5122" name="Picture 2" descr="https://o.remove.bg/downloads/9c963775-3506-4c3b-a5bb-a67db6ed0786/woman-emotions-8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80" y="1466027"/>
            <a:ext cx="5306206" cy="483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8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Neverbálna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363579"/>
            <a:ext cx="6738723" cy="494295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proxemika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reč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priestorových vzdialeností</a:t>
            </a:r>
          </a:p>
          <a:p>
            <a:pPr lvl="1"/>
            <a:r>
              <a:rPr lang="sk-SK" dirty="0" smtClean="0"/>
              <a:t>vyjadrovanie vzťahu komunikátor - </a:t>
            </a:r>
            <a:r>
              <a:rPr lang="sk-SK" dirty="0" err="1" smtClean="0"/>
              <a:t>komunikant</a:t>
            </a:r>
            <a:endParaRPr lang="sk-SK" dirty="0"/>
          </a:p>
          <a:p>
            <a:pPr lvl="1"/>
            <a:r>
              <a:rPr lang="sk-SK" dirty="0" smtClean="0"/>
              <a:t>psychologická </a:t>
            </a:r>
            <a:r>
              <a:rPr lang="sk-SK" dirty="0"/>
              <a:t>hranica</a:t>
            </a:r>
          </a:p>
          <a:p>
            <a:pPr lvl="2"/>
            <a:r>
              <a:rPr lang="sk-SK" sz="2400" dirty="0" smtClean="0"/>
              <a:t>po </a:t>
            </a:r>
            <a:r>
              <a:rPr lang="sk-SK" sz="2400" dirty="0"/>
              <a:t>prekročení nasleduje reakcia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sk-SK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haptika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prostredníctvom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dotykov </a:t>
            </a:r>
            <a:r>
              <a:rPr lang="sk-SK" dirty="0"/>
              <a:t>a telesného kontaktu</a:t>
            </a:r>
          </a:p>
          <a:p>
            <a:pPr lvl="2"/>
            <a:r>
              <a:rPr lang="sk-SK" sz="2400" dirty="0" smtClean="0"/>
              <a:t>podanie </a:t>
            </a:r>
            <a:r>
              <a:rPr lang="sk-SK" sz="2400" dirty="0" smtClean="0"/>
              <a:t>ruky</a:t>
            </a:r>
          </a:p>
          <a:p>
            <a:pPr lvl="2"/>
            <a:r>
              <a:rPr lang="sk-SK" sz="2400" dirty="0" smtClean="0"/>
              <a:t>pohladenie</a:t>
            </a:r>
          </a:p>
          <a:p>
            <a:pPr lvl="2"/>
            <a:r>
              <a:rPr lang="sk-SK" sz="2400" dirty="0" smtClean="0"/>
              <a:t>bozk </a:t>
            </a:r>
            <a:r>
              <a:rPr lang="sk-SK" sz="2400" dirty="0"/>
              <a:t>a pod</a:t>
            </a:r>
            <a:r>
              <a:rPr lang="sk-SK" sz="2400" dirty="0" smtClean="0"/>
              <a:t>.</a:t>
            </a:r>
            <a:endParaRPr lang="sk-SK" sz="2400" dirty="0"/>
          </a:p>
        </p:txBody>
      </p:sp>
      <p:pic>
        <p:nvPicPr>
          <p:cNvPr id="6146" name="Picture 2" descr="Hall's proxemic zones. | Download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21" y="1005118"/>
            <a:ext cx="4392899" cy="268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70" y="4015082"/>
            <a:ext cx="4038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84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Neverbálna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537747"/>
            <a:ext cx="5762656" cy="4473901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čný kontakt</a:t>
            </a:r>
            <a:endParaRPr lang="sk-SK" sz="26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do </a:t>
            </a:r>
            <a:r>
              <a:rPr lang="sk-SK" sz="2600" dirty="0"/>
              <a:t>úvahy sa </a:t>
            </a:r>
            <a:r>
              <a:rPr lang="sk-SK" sz="2600" dirty="0" smtClean="0"/>
              <a:t>berie</a:t>
            </a:r>
          </a:p>
          <a:p>
            <a:pPr lvl="2"/>
            <a:r>
              <a:rPr lang="sk-SK" sz="2600" dirty="0" smtClean="0"/>
              <a:t>nasmerovanie pohľadu</a:t>
            </a:r>
          </a:p>
          <a:p>
            <a:pPr lvl="2"/>
            <a:r>
              <a:rPr lang="sk-SK" sz="2600" dirty="0" smtClean="0"/>
              <a:t>trvanie</a:t>
            </a:r>
          </a:p>
          <a:p>
            <a:pPr lvl="2"/>
            <a:r>
              <a:rPr lang="sk-SK" sz="2600" dirty="0" smtClean="0"/>
              <a:t>kto nadviazal kontakt ako prvý</a:t>
            </a:r>
          </a:p>
          <a:p>
            <a:pPr lvl="2"/>
            <a:r>
              <a:rPr lang="sk-SK" sz="2600" dirty="0"/>
              <a:t>k</a:t>
            </a:r>
            <a:r>
              <a:rPr lang="sk-SK" sz="2600" dirty="0" smtClean="0"/>
              <a:t>to prerušil kontakt ako prvý</a:t>
            </a:r>
            <a:endParaRPr lang="sk-SK" sz="2600" dirty="0"/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prejavom </a:t>
            </a:r>
            <a:r>
              <a:rPr lang="sk-SK" sz="2600" dirty="0"/>
              <a:t>je aj veľkosť zrenice</a:t>
            </a:r>
          </a:p>
          <a:p>
            <a:pPr>
              <a:buClr>
                <a:srgbClr val="0070C0"/>
              </a:buClr>
            </a:pPr>
            <a:endParaRPr lang="sk-SK" sz="2600" dirty="0"/>
          </a:p>
        </p:txBody>
      </p:sp>
      <p:pic>
        <p:nvPicPr>
          <p:cNvPr id="8194" name="Picture 2" descr="https://o.remove.bg/downloads/14bc3064-e978-4021-b305-440b4b584ce6/Non-Verbal-Communication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" t="-267" r="15308" b="267"/>
          <a:stretch/>
        </p:blipFill>
        <p:spPr bwMode="auto">
          <a:xfrm>
            <a:off x="6801707" y="1743075"/>
            <a:ext cx="5018818" cy="38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Neverbálna komunikácia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087353"/>
            <a:ext cx="8153431" cy="5551572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lumMod val="75000"/>
                </a:schemeClr>
              </a:buClr>
            </a:pPr>
            <a:r>
              <a:rPr lang="sk-SK" sz="2400" b="1" dirty="0" err="1" smtClean="0">
                <a:solidFill>
                  <a:schemeClr val="accent1">
                    <a:lumMod val="75000"/>
                  </a:schemeClr>
                </a:solidFill>
              </a:rPr>
              <a:t>gestika</a:t>
            </a:r>
            <a:endParaRPr lang="sk-SK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gesto</a:t>
            </a:r>
            <a:r>
              <a:rPr lang="sk-SK" dirty="0" smtClean="0"/>
              <a:t> - reč </a:t>
            </a:r>
            <a:r>
              <a:rPr lang="sk-SK" dirty="0"/>
              <a:t>kultúrne normalizovaných pohybov</a:t>
            </a:r>
          </a:p>
          <a:p>
            <a:pPr lvl="1"/>
            <a:r>
              <a:rPr lang="sk-SK" dirty="0" smtClean="0"/>
              <a:t>gestá </a:t>
            </a:r>
            <a:r>
              <a:rPr lang="sk-SK" dirty="0"/>
              <a:t>dopĺňajú a niekedy aj nahrádzajú slová</a:t>
            </a:r>
          </a:p>
          <a:p>
            <a:pPr lvl="1">
              <a:buFont typeface="Wingdings" pitchFamily="2" charset="2"/>
              <a:buChar char="Ø"/>
            </a:pPr>
            <a:endParaRPr lang="sk-SK" dirty="0"/>
          </a:p>
          <a:p>
            <a:pPr lvl="1">
              <a:buFont typeface="Wingdings" pitchFamily="2" charset="2"/>
              <a:buChar char="Ø"/>
            </a:pPr>
            <a:endParaRPr lang="sk-SK" dirty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</a:rPr>
              <a:t>synsemantické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gestá </a:t>
            </a:r>
          </a:p>
          <a:p>
            <a:pPr lvl="2"/>
            <a:r>
              <a:rPr lang="sk-SK" sz="2400" dirty="0" smtClean="0"/>
              <a:t>zrozumiteľné </a:t>
            </a:r>
            <a:r>
              <a:rPr lang="sk-SK" sz="2400" dirty="0"/>
              <a:t>len v rámci konkrétnej reči</a:t>
            </a:r>
          </a:p>
          <a:p>
            <a:pPr lvl="2"/>
            <a:r>
              <a:rPr lang="sk-SK" sz="2400" dirty="0" smtClean="0"/>
              <a:t>rozvíjajú  </a:t>
            </a:r>
            <a:r>
              <a:rPr lang="sk-SK" sz="2400" dirty="0"/>
              <a:t>slová</a:t>
            </a:r>
          </a:p>
          <a:p>
            <a:pPr lvl="2"/>
            <a:r>
              <a:rPr lang="sk-SK" sz="2400" dirty="0" smtClean="0"/>
              <a:t>samé </a:t>
            </a:r>
            <a:r>
              <a:rPr lang="sk-SK" sz="2400" dirty="0"/>
              <a:t>o sebe nemajú informačný význam</a:t>
            </a:r>
          </a:p>
          <a:p>
            <a:pPr lvl="2">
              <a:buFont typeface="Wingdings" pitchFamily="2" charset="2"/>
              <a:buChar char="Ø"/>
            </a:pPr>
            <a:endParaRPr lang="sk-SK" sz="2400" dirty="0"/>
          </a:p>
          <a:p>
            <a:pPr lvl="2">
              <a:buFont typeface="Wingdings" pitchFamily="2" charset="2"/>
              <a:buChar char="Ø"/>
            </a:pPr>
            <a:endParaRPr lang="sk-SK" sz="2400" dirty="0"/>
          </a:p>
          <a:p>
            <a:pPr lvl="1">
              <a:buClr>
                <a:schemeClr val="accent1">
                  <a:lumMod val="75000"/>
                </a:schemeClr>
              </a:buClr>
            </a:pPr>
            <a:r>
              <a:rPr lang="sk-SK" b="1" dirty="0" err="1" smtClean="0">
                <a:solidFill>
                  <a:schemeClr val="accent1">
                    <a:lumMod val="75000"/>
                  </a:schemeClr>
                </a:solidFill>
              </a:rPr>
              <a:t>autosémantické</a:t>
            </a: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gestá</a:t>
            </a:r>
          </a:p>
          <a:p>
            <a:pPr lvl="2"/>
            <a:r>
              <a:rPr lang="sk-SK" sz="2400" dirty="0" smtClean="0"/>
              <a:t>v </a:t>
            </a:r>
            <a:r>
              <a:rPr lang="sk-SK" sz="2400" dirty="0"/>
              <a:t>istých situáciách môžu nahradiť slová (reč)</a:t>
            </a:r>
          </a:p>
          <a:p>
            <a:pPr lvl="2"/>
            <a:r>
              <a:rPr lang="sk-SK" sz="2400" dirty="0" smtClean="0"/>
              <a:t>dôležité </a:t>
            </a:r>
            <a:r>
              <a:rPr lang="sk-SK" sz="2400" dirty="0"/>
              <a:t>je ich rovnaké chápanie autorom aj adresátom</a:t>
            </a:r>
          </a:p>
          <a:p>
            <a:pPr>
              <a:buClr>
                <a:srgbClr val="0070C0"/>
              </a:buClr>
            </a:pPr>
            <a:endParaRPr lang="sk-SK" sz="2600" dirty="0"/>
          </a:p>
        </p:txBody>
      </p:sp>
      <p:pic>
        <p:nvPicPr>
          <p:cNvPr id="10242" name="Picture 2" descr="https://o.remove.bg/downloads/adc078a4-f21b-405a-b5b4-513f276ad141/1_IlMwZXxtfkRmxre0jbikaw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6" r="19009"/>
          <a:stretch/>
        </p:blipFill>
        <p:spPr bwMode="auto">
          <a:xfrm>
            <a:off x="8443914" y="3724275"/>
            <a:ext cx="3121818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o.remove.bg/downloads/ddbbc781-a868-4d28-8a3a-113c8bacf4dd/dump_0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r="11770"/>
          <a:stretch/>
        </p:blipFill>
        <p:spPr bwMode="auto">
          <a:xfrm>
            <a:off x="8067676" y="850738"/>
            <a:ext cx="3889030" cy="248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25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Komunikačné bariéry a poruchy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5" y="1363578"/>
            <a:ext cx="7048530" cy="5100721"/>
          </a:xfrm>
        </p:spPr>
        <p:txBody>
          <a:bodyPr>
            <a:noAutofit/>
          </a:bodyPr>
          <a:lstStyle/>
          <a:p>
            <a:pPr>
              <a:buClr>
                <a:srgbClr val="002060"/>
              </a:buClr>
            </a:pP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ariéry </a:t>
            </a:r>
            <a:r>
              <a:rPr lang="sk-SK" sz="2600" dirty="0" smtClean="0"/>
              <a:t>spôsobujú viaznutie komunikácie</a:t>
            </a:r>
            <a:endParaRPr lang="sk-SK" sz="2600" dirty="0"/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hrozby</a:t>
            </a:r>
            <a:endParaRPr lang="sk-SK" sz="2600" dirty="0"/>
          </a:p>
          <a:p>
            <a:pPr lvl="1"/>
            <a:r>
              <a:rPr lang="sk-SK" sz="2600" dirty="0" smtClean="0"/>
              <a:t>vydieranie</a:t>
            </a:r>
            <a:endParaRPr lang="sk-SK" sz="2600" dirty="0"/>
          </a:p>
          <a:p>
            <a:pPr lvl="1"/>
            <a:r>
              <a:rPr lang="sk-SK" sz="2600" dirty="0" smtClean="0"/>
              <a:t>nátlak</a:t>
            </a:r>
            <a:endParaRPr lang="sk-SK" sz="2600" dirty="0"/>
          </a:p>
          <a:p>
            <a:pPr lvl="1"/>
            <a:r>
              <a:rPr lang="sk-SK" sz="2600" dirty="0" smtClean="0"/>
              <a:t>zatajovanie </a:t>
            </a:r>
            <a:r>
              <a:rPr lang="sk-SK" sz="2600" dirty="0"/>
              <a:t>informácií</a:t>
            </a:r>
          </a:p>
          <a:p>
            <a:pPr lvl="1"/>
            <a:r>
              <a:rPr lang="sk-SK" sz="2600" dirty="0" smtClean="0"/>
              <a:t>uzavretosť </a:t>
            </a:r>
            <a:r>
              <a:rPr lang="sk-SK" sz="2600" dirty="0"/>
              <a:t>partnera (</a:t>
            </a:r>
            <a:r>
              <a:rPr lang="sk-SK" sz="2600" dirty="0" err="1"/>
              <a:t>nekomunikabilita</a:t>
            </a:r>
            <a:r>
              <a:rPr lang="sk-SK" sz="2600" dirty="0"/>
              <a:t> jednotlivca)</a:t>
            </a:r>
          </a:p>
          <a:p>
            <a:pPr lvl="2"/>
            <a:r>
              <a:rPr lang="sk-SK" sz="2600" b="1" dirty="0">
                <a:solidFill>
                  <a:srgbClr val="0070C0"/>
                </a:solidFill>
              </a:rPr>
              <a:t>č</a:t>
            </a:r>
            <a:r>
              <a:rPr lang="sk-SK" sz="2600" b="1" dirty="0" smtClean="0">
                <a:solidFill>
                  <a:srgbClr val="0070C0"/>
                </a:solidFill>
              </a:rPr>
              <a:t>iastková</a:t>
            </a:r>
          </a:p>
          <a:p>
            <a:pPr lvl="3"/>
            <a:r>
              <a:rPr lang="sk-SK" sz="2400" dirty="0" smtClean="0"/>
              <a:t>antipatia</a:t>
            </a:r>
          </a:p>
          <a:p>
            <a:pPr lvl="3"/>
            <a:r>
              <a:rPr lang="sk-SK" sz="2400" dirty="0" smtClean="0"/>
              <a:t>nedôverou</a:t>
            </a:r>
            <a:endParaRPr lang="sk-SK" sz="2400" dirty="0"/>
          </a:p>
          <a:p>
            <a:pPr lvl="2"/>
            <a:r>
              <a:rPr lang="sk-SK" sz="2600" b="1" dirty="0">
                <a:solidFill>
                  <a:srgbClr val="0070C0"/>
                </a:solidFill>
              </a:rPr>
              <a:t>a</a:t>
            </a:r>
            <a:r>
              <a:rPr lang="sk-SK" sz="2600" b="1" dirty="0" smtClean="0">
                <a:solidFill>
                  <a:srgbClr val="0070C0"/>
                </a:solidFill>
              </a:rPr>
              <a:t>utizmus</a:t>
            </a:r>
          </a:p>
          <a:p>
            <a:pPr lvl="3"/>
            <a:r>
              <a:rPr lang="sk-SK" sz="2400" dirty="0" smtClean="0"/>
              <a:t>extrémny </a:t>
            </a:r>
            <a:r>
              <a:rPr lang="sk-SK" sz="2400" dirty="0"/>
              <a:t>príklad úplného uzatvorenia sa</a:t>
            </a:r>
          </a:p>
          <a:p>
            <a:pPr>
              <a:buClr>
                <a:srgbClr val="0070C0"/>
              </a:buClr>
            </a:pPr>
            <a:endParaRPr lang="sk-SK" sz="2600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1518655"/>
            <a:ext cx="4859111" cy="479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2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Komunikačné bariéry a poruchy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2258929"/>
            <a:ext cx="6677056" cy="3341772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</a:pPr>
            <a:r>
              <a:rPr lang="sk-SK" sz="2600" dirty="0" smtClean="0"/>
              <a:t>poruchy </a:t>
            </a:r>
            <a:r>
              <a:rPr lang="sk-SK" sz="2600" dirty="0"/>
              <a:t>komunikácie sú </a:t>
            </a:r>
            <a:r>
              <a:rPr lang="sk-SK" sz="2600" b="1" dirty="0">
                <a:solidFill>
                  <a:srgbClr val="0070C0"/>
                </a:solidFill>
              </a:rPr>
              <a:t>spojené  s poruchami </a:t>
            </a:r>
            <a:r>
              <a:rPr lang="sk-SK" sz="2600" b="1" dirty="0" smtClean="0">
                <a:solidFill>
                  <a:srgbClr val="0070C0"/>
                </a:solidFill>
              </a:rPr>
              <a:t>vzťahov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sk-SK" sz="2600" b="1" dirty="0" smtClean="0">
              <a:solidFill>
                <a:srgbClr val="0070C0"/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sk-SK" sz="2600" b="1" dirty="0" smtClean="0">
                <a:solidFill>
                  <a:srgbClr val="0070C0"/>
                </a:solidFill>
              </a:rPr>
              <a:t>izolačné </a:t>
            </a:r>
            <a:r>
              <a:rPr lang="sk-SK" sz="2600" b="1" dirty="0">
                <a:solidFill>
                  <a:srgbClr val="0070C0"/>
                </a:solidFill>
              </a:rPr>
              <a:t>poruchy</a:t>
            </a:r>
          </a:p>
          <a:p>
            <a:pPr lvl="1"/>
            <a:r>
              <a:rPr lang="sk-SK" sz="2600" dirty="0" smtClean="0"/>
              <a:t>dôsledok </a:t>
            </a:r>
            <a:r>
              <a:rPr lang="sk-SK" sz="2600" dirty="0"/>
              <a:t>izolácie od iných ľudí</a:t>
            </a:r>
          </a:p>
          <a:p>
            <a:pPr lvl="2"/>
            <a:r>
              <a:rPr lang="sk-SK" sz="2600" dirty="0" smtClean="0"/>
              <a:t>izolácia </a:t>
            </a:r>
            <a:r>
              <a:rPr lang="sk-SK" sz="2600" dirty="0"/>
              <a:t>v starobe</a:t>
            </a:r>
          </a:p>
          <a:p>
            <a:pPr lvl="2"/>
            <a:r>
              <a:rPr lang="sk-SK" sz="2600" dirty="0" smtClean="0"/>
              <a:t>extrémnym </a:t>
            </a:r>
            <a:r>
              <a:rPr lang="sk-SK" sz="2600" dirty="0"/>
              <a:t>prípadom sú rukojemníci pri </a:t>
            </a:r>
            <a:r>
              <a:rPr lang="sk-SK" sz="2600" dirty="0" smtClean="0"/>
              <a:t>prepade</a:t>
            </a:r>
            <a:endParaRPr lang="sk-SK" sz="2600" dirty="0"/>
          </a:p>
        </p:txBody>
      </p:sp>
      <p:pic>
        <p:nvPicPr>
          <p:cNvPr id="9220" name="Picture 4" descr="https://o.remove.bg/downloads/2ca0aaa6-c997-4816-9b38-82eb5f530494/old-man-600x400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77143"/>
            <a:ext cx="5678261" cy="378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Ďakujem za pozornosť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Nonverbal Communication Eye Contact - Lessons - Blendsp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657" y="1063887"/>
            <a:ext cx="6806016" cy="56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25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845" y="1127336"/>
            <a:ext cx="7188398" cy="5336964"/>
          </a:xfrm>
        </p:spPr>
        <p:txBody>
          <a:bodyPr>
            <a:normAutofit/>
          </a:bodyPr>
          <a:lstStyle/>
          <a:p>
            <a:pPr>
              <a:buClr>
                <a:schemeClr val="accent6"/>
              </a:buClr>
            </a:pPr>
            <a:endParaRPr lang="sk-SK" altLang="sk-SK" dirty="0" smtClean="0"/>
          </a:p>
          <a:p>
            <a:pPr>
              <a:buClr>
                <a:srgbClr val="0070C0"/>
              </a:buClr>
            </a:pPr>
            <a:r>
              <a:rPr lang="sk-SK" sz="2600" dirty="0" smtClean="0"/>
              <a:t>človek </a:t>
            </a:r>
            <a:r>
              <a:rPr lang="sk-SK" sz="2600" dirty="0"/>
              <a:t>je bytosť </a:t>
            </a:r>
            <a:r>
              <a:rPr lang="sk-SK" sz="2600" dirty="0" smtClean="0"/>
              <a:t>spoločenská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snaha o neprestajnú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interakciu</a:t>
            </a:r>
            <a:r>
              <a:rPr lang="sk-SK" sz="2600" dirty="0" smtClean="0"/>
              <a:t> </a:t>
            </a:r>
            <a:r>
              <a:rPr lang="sk-SK" sz="2600" dirty="0"/>
              <a:t>s </a:t>
            </a:r>
            <a:r>
              <a:rPr lang="sk-SK" sz="2600" dirty="0" smtClean="0"/>
              <a:t>ostatnými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potrebujeme </a:t>
            </a:r>
            <a:r>
              <a:rPr lang="sk-SK" sz="2600" dirty="0"/>
              <a:t>si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vymieňať informácie</a:t>
            </a:r>
          </a:p>
          <a:p>
            <a:pPr lvl="1"/>
            <a:endParaRPr lang="sk-SK" sz="2600" dirty="0" smtClean="0"/>
          </a:p>
          <a:p>
            <a:pPr lvl="1"/>
            <a:endParaRPr lang="sk-SK" sz="2600" dirty="0" smtClean="0"/>
          </a:p>
          <a:p>
            <a:pPr>
              <a:buClr>
                <a:srgbClr val="0070C0"/>
              </a:buClr>
            </a:pPr>
            <a:r>
              <a:rPr lang="sk-SK" sz="2600" dirty="0" err="1"/>
              <a:t>communicar</a:t>
            </a:r>
            <a:r>
              <a:rPr lang="sk-SK" sz="2600" dirty="0"/>
              <a:t>  = </a:t>
            </a:r>
            <a:r>
              <a:rPr lang="sk-SK" sz="2600" dirty="0" err="1"/>
              <a:t>communem</a:t>
            </a:r>
            <a:r>
              <a:rPr lang="sk-SK" sz="2600" dirty="0"/>
              <a:t> </a:t>
            </a:r>
            <a:r>
              <a:rPr lang="sk-SK" sz="2600" dirty="0" err="1" smtClean="0"/>
              <a:t>reddere</a:t>
            </a:r>
            <a:endParaRPr lang="sk-SK" sz="2600" dirty="0" smtClean="0"/>
          </a:p>
          <a:p>
            <a:pPr lvl="1">
              <a:buClr>
                <a:srgbClr val="0070C0"/>
              </a:buClr>
            </a:pPr>
            <a:r>
              <a:rPr lang="sk-SK" sz="2600" dirty="0"/>
              <a:t>robiť </a:t>
            </a:r>
            <a:r>
              <a:rPr lang="sk-SK" sz="2600" dirty="0" smtClean="0"/>
              <a:t>spoločným</a:t>
            </a:r>
          </a:p>
          <a:p>
            <a:pPr lvl="1">
              <a:buClr>
                <a:srgbClr val="0070C0"/>
              </a:buClr>
            </a:pPr>
            <a:r>
              <a:rPr lang="sk-SK" sz="2600" dirty="0"/>
              <a:t>n</a:t>
            </a:r>
            <a:r>
              <a:rPr lang="sk-SK" sz="2600" dirty="0" smtClean="0"/>
              <a:t>aše obsahy </a:t>
            </a:r>
            <a:r>
              <a:rPr lang="sk-SK" sz="2600" dirty="0"/>
              <a:t>vedomia robíme </a:t>
            </a:r>
            <a:r>
              <a:rPr lang="sk-SK" sz="2600" dirty="0" smtClean="0"/>
              <a:t>spoločné s</a:t>
            </a:r>
          </a:p>
          <a:p>
            <a:pPr marL="457200" lvl="1" indent="0">
              <a:buNone/>
            </a:pPr>
            <a:r>
              <a:rPr lang="sk-SK" sz="2600" dirty="0" smtClean="0"/>
              <a:t>   obsahmi </a:t>
            </a:r>
            <a:r>
              <a:rPr lang="sk-SK" sz="2600" dirty="0"/>
              <a:t>vedomia toho, s kým komunikujeme</a:t>
            </a:r>
          </a:p>
          <a:p>
            <a:pPr lvl="1"/>
            <a:endParaRPr lang="sk-SK" sz="2800" dirty="0"/>
          </a:p>
          <a:p>
            <a:pPr marL="457200" lvl="1" indent="0">
              <a:buNone/>
            </a:pPr>
            <a:endParaRPr lang="sk-SK" sz="2800" dirty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Úvod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o.remove.bg/downloads/e061d3c7-86d9-4a16-9985-0973a4f2c306/communication-techniques-header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8" r="29418"/>
          <a:stretch/>
        </p:blipFill>
        <p:spPr bwMode="auto">
          <a:xfrm>
            <a:off x="7331243" y="1470351"/>
            <a:ext cx="4656468" cy="45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2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844" y="1411704"/>
            <a:ext cx="8808651" cy="5052595"/>
          </a:xfrm>
        </p:spPr>
        <p:txBody>
          <a:bodyPr>
            <a:normAutofit/>
          </a:bodyPr>
          <a:lstStyle/>
          <a:p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prečo</a:t>
            </a:r>
            <a:r>
              <a:rPr lang="sk-SK" sz="2600" dirty="0" smtClean="0"/>
              <a:t> </a:t>
            </a:r>
            <a:r>
              <a:rPr lang="sk-SK" sz="2600" dirty="0"/>
              <a:t>vlastne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komunikujeme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asi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nemôžeme nekomunikovať</a:t>
            </a:r>
          </a:p>
          <a:p>
            <a:pPr lvl="2">
              <a:buClr>
                <a:srgbClr val="0070C0"/>
              </a:buClr>
            </a:pPr>
            <a:r>
              <a:rPr lang="sk-SK" sz="2600" dirty="0" smtClean="0"/>
              <a:t>získavanie </a:t>
            </a:r>
            <a:r>
              <a:rPr lang="sk-SK" sz="2600" dirty="0"/>
              <a:t>informácií</a:t>
            </a:r>
          </a:p>
          <a:p>
            <a:pPr lvl="2">
              <a:buClr>
                <a:srgbClr val="0070C0"/>
              </a:buClr>
            </a:pPr>
            <a:r>
              <a:rPr lang="sk-SK" sz="2600" dirty="0"/>
              <a:t>v</a:t>
            </a:r>
            <a:r>
              <a:rPr lang="sk-SK" sz="2600" dirty="0" smtClean="0"/>
              <a:t>ymieňanie si informácií</a:t>
            </a:r>
          </a:p>
          <a:p>
            <a:pPr lvl="2">
              <a:buClr>
                <a:srgbClr val="0070C0"/>
              </a:buClr>
            </a:pPr>
            <a:r>
              <a:rPr lang="sk-SK" sz="2600" dirty="0" smtClean="0"/>
              <a:t>presviedčanie </a:t>
            </a:r>
            <a:r>
              <a:rPr lang="sk-SK" sz="2600" dirty="0"/>
              <a:t>a </a:t>
            </a:r>
            <a:r>
              <a:rPr lang="sk-SK" sz="2600" dirty="0" smtClean="0"/>
              <a:t>získavanie </a:t>
            </a:r>
            <a:r>
              <a:rPr lang="sk-SK" sz="2600" dirty="0"/>
              <a:t>iných na svoju stranu</a:t>
            </a:r>
          </a:p>
          <a:p>
            <a:pPr lvl="2">
              <a:buClr>
                <a:srgbClr val="0070C0"/>
              </a:buClr>
            </a:pPr>
            <a:r>
              <a:rPr lang="sk-SK" sz="2600" dirty="0" smtClean="0"/>
              <a:t>lepšie poznanie samých </a:t>
            </a:r>
            <a:r>
              <a:rPr lang="sk-SK" sz="2600" dirty="0"/>
              <a:t>seba</a:t>
            </a:r>
          </a:p>
          <a:p>
            <a:pPr lvl="2">
              <a:buClr>
                <a:srgbClr val="0070C0"/>
              </a:buClr>
            </a:pPr>
            <a:r>
              <a:rPr lang="sk-SK" sz="2600" dirty="0" smtClean="0"/>
              <a:t>nadväzovanie kontaktov</a:t>
            </a:r>
          </a:p>
          <a:p>
            <a:pPr lvl="2">
              <a:buClr>
                <a:srgbClr val="0070C0"/>
              </a:buClr>
            </a:pPr>
            <a:r>
              <a:rPr lang="sk-SK" sz="2600" dirty="0"/>
              <a:t>v</a:t>
            </a:r>
            <a:r>
              <a:rPr lang="sk-SK" sz="2600" dirty="0" smtClean="0"/>
              <a:t>yhnutie sa izolácii</a:t>
            </a:r>
          </a:p>
          <a:p>
            <a:pPr lvl="2">
              <a:buClr>
                <a:srgbClr val="0070C0"/>
              </a:buClr>
            </a:pPr>
            <a:r>
              <a:rPr lang="sk-SK" sz="2600" dirty="0"/>
              <a:t>o</a:t>
            </a:r>
            <a:r>
              <a:rPr lang="sk-SK" sz="2600" dirty="0" smtClean="0"/>
              <a:t>rientácia </a:t>
            </a:r>
            <a:r>
              <a:rPr lang="sk-SK" sz="2600" dirty="0"/>
              <a:t>v našom sociálnom prostredí</a:t>
            </a:r>
          </a:p>
          <a:p>
            <a:pPr lvl="2">
              <a:buClr>
                <a:srgbClr val="0070C0"/>
              </a:buClr>
            </a:pPr>
            <a:r>
              <a:rPr lang="sk-SK" sz="2600" dirty="0" smtClean="0"/>
              <a:t>adaptácia </a:t>
            </a:r>
            <a:r>
              <a:rPr lang="sk-SK" sz="2600" dirty="0"/>
              <a:t>na podmienky tohto prostredia</a:t>
            </a:r>
          </a:p>
          <a:p>
            <a:pPr lvl="2">
              <a:buClr>
                <a:srgbClr val="0070C0"/>
              </a:buClr>
            </a:pPr>
            <a:r>
              <a:rPr lang="sk-SK" sz="2600" dirty="0"/>
              <a:t>f</a:t>
            </a:r>
            <a:r>
              <a:rPr lang="sk-SK" sz="2600" dirty="0" smtClean="0"/>
              <a:t>ormovanie a ovplyvňovanie </a:t>
            </a:r>
            <a:r>
              <a:rPr lang="sk-SK" sz="2600" dirty="0"/>
              <a:t>našich interakcií</a:t>
            </a:r>
          </a:p>
          <a:p>
            <a:pPr lvl="2">
              <a:buClr>
                <a:srgbClr val="002060"/>
              </a:buClr>
            </a:pPr>
            <a:endParaRPr lang="sk-SK" sz="2600" dirty="0" smtClean="0"/>
          </a:p>
          <a:p>
            <a:pPr marL="0" indent="0">
              <a:buClr>
                <a:srgbClr val="002060"/>
              </a:buClr>
              <a:buNone/>
            </a:pPr>
            <a:endParaRPr lang="sk-SK" sz="2600" dirty="0"/>
          </a:p>
          <a:p>
            <a:endParaRPr lang="sk-SK" sz="3200" dirty="0"/>
          </a:p>
          <a:p>
            <a:pPr marL="457200" lvl="1" indent="0">
              <a:buNone/>
            </a:pPr>
            <a:endParaRPr lang="sk-SK" sz="2800" dirty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Úvod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3078" name="Picture 6" descr="Communication Skills Vector Images (over 5,000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277" y="2087794"/>
            <a:ext cx="3633209" cy="381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844" y="1901363"/>
            <a:ext cx="7926335" cy="3788909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2600" dirty="0" smtClean="0"/>
              <a:t>komunikácia </a:t>
            </a:r>
            <a:r>
              <a:rPr lang="sk-SK" sz="2600" dirty="0"/>
              <a:t>nie je len ľudskou záležitosťou</a:t>
            </a:r>
          </a:p>
          <a:p>
            <a:pPr lvl="1">
              <a:buClr>
                <a:srgbClr val="0070C0"/>
              </a:buClr>
            </a:pP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znikla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v priebehu</a:t>
            </a:r>
            <a:r>
              <a:rPr lang="sk-SK" sz="2600" dirty="0"/>
              <a:t> fylogenézy, </a:t>
            </a:r>
            <a:r>
              <a:rPr lang="sk-SK" sz="2600" dirty="0" err="1"/>
              <a:t>antropogenézy</a:t>
            </a:r>
            <a:r>
              <a:rPr lang="sk-SK" sz="2600" dirty="0"/>
              <a:t> a ontogenézy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na </a:t>
            </a:r>
            <a:r>
              <a:rPr lang="sk-SK" sz="2600" dirty="0"/>
              <a:t>rozdiel od zvierat,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nie je založená na 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inštinktoch</a:t>
            </a:r>
          </a:p>
          <a:p>
            <a:pPr lvl="1"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dirty="0"/>
              <a:t>p</a:t>
            </a:r>
            <a:r>
              <a:rPr lang="sk-SK" sz="2600" dirty="0" smtClean="0"/>
              <a:t>odieľa sa na </a:t>
            </a:r>
            <a:r>
              <a:rPr lang="sk-SK" sz="2600" dirty="0"/>
              <a:t>zdravom vývine </a:t>
            </a:r>
            <a:r>
              <a:rPr lang="sk-SK" sz="2600" dirty="0" smtClean="0"/>
              <a:t>jedinca</a:t>
            </a:r>
          </a:p>
          <a:p>
            <a:pPr>
              <a:buClr>
                <a:srgbClr val="0070C0"/>
              </a:buClr>
            </a:pPr>
            <a:endParaRPr lang="sk-SK" sz="2600" dirty="0" smtClean="0"/>
          </a:p>
          <a:p>
            <a:pPr>
              <a:buClr>
                <a:srgbClr val="0070C0"/>
              </a:buClr>
            </a:pPr>
            <a:r>
              <a:rPr lang="sk-SK" sz="2600" dirty="0" smtClean="0"/>
              <a:t>je </a:t>
            </a:r>
            <a:r>
              <a:rPr lang="sk-SK" sz="2600" dirty="0"/>
              <a:t>faktorom jeho psychickej </a:t>
            </a:r>
            <a:r>
              <a:rPr lang="sk-SK" sz="2600" dirty="0" smtClean="0"/>
              <a:t>stabilizácie</a:t>
            </a:r>
            <a:endParaRPr lang="sk-SK" sz="2600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Úvod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Mental Health First Aid (MHFA) ᐈ Full instru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888" y="2525431"/>
            <a:ext cx="3394905" cy="254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1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844" y="1155032"/>
            <a:ext cx="7380903" cy="5309268"/>
          </a:xfrm>
        </p:spPr>
        <p:txBody>
          <a:bodyPr>
            <a:normAutofit fontScale="92500" lnSpcReduction="20000"/>
          </a:bodyPr>
          <a:lstStyle/>
          <a:p>
            <a:pPr marL="400050" indent="-342900">
              <a:buClr>
                <a:srgbClr val="0070C0"/>
              </a:buClr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užšom zmysle</a:t>
            </a:r>
          </a:p>
          <a:p>
            <a:pPr lvl="1">
              <a:buClr>
                <a:srgbClr val="0070C0"/>
              </a:buClr>
            </a:pPr>
            <a:r>
              <a:rPr lang="sk-SK" sz="2800" dirty="0" smtClean="0"/>
              <a:t>oznamovanie </a:t>
            </a:r>
            <a:r>
              <a:rPr lang="sk-SK" sz="2800" dirty="0"/>
              <a:t>a výmena informácií</a:t>
            </a:r>
          </a:p>
          <a:p>
            <a:pPr lvl="1">
              <a:buClr>
                <a:srgbClr val="0070C0"/>
              </a:buClr>
            </a:pPr>
            <a:endParaRPr lang="sk-SK" sz="2800" dirty="0"/>
          </a:p>
          <a:p>
            <a:pPr lvl="1">
              <a:buClr>
                <a:srgbClr val="0070C0"/>
              </a:buClr>
            </a:pPr>
            <a:endParaRPr lang="sk-SK" sz="2800" dirty="0"/>
          </a:p>
          <a:p>
            <a:pPr marL="400050" indent="-342900">
              <a:buClr>
                <a:srgbClr val="0070C0"/>
              </a:buClr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širšom zmysle</a:t>
            </a:r>
          </a:p>
          <a:p>
            <a:pPr lvl="1">
              <a:buClr>
                <a:srgbClr val="0070C0"/>
              </a:buClr>
            </a:pP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výmena</a:t>
            </a:r>
            <a:r>
              <a:rPr lang="sk-SK" sz="2800" dirty="0" smtClean="0"/>
              <a:t> </a:t>
            </a:r>
            <a:r>
              <a:rPr lang="sk-SK" sz="2800" dirty="0"/>
              <a:t>našich </a:t>
            </a: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obsahov</a:t>
            </a:r>
            <a:r>
              <a:rPr lang="sk-SK" sz="2800" b="1" dirty="0">
                <a:solidFill>
                  <a:srgbClr val="FF0000"/>
                </a:solidFill>
              </a:rPr>
              <a:t> 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vedomia</a:t>
            </a:r>
          </a:p>
          <a:p>
            <a:pPr lvl="1">
              <a:buClr>
                <a:srgbClr val="0070C0"/>
              </a:buClr>
            </a:pPr>
            <a:r>
              <a:rPr lang="sk-SK" sz="28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sk-SK" sz="2800" b="1" dirty="0" smtClean="0">
                <a:solidFill>
                  <a:schemeClr val="accent1">
                    <a:lumMod val="75000"/>
                  </a:schemeClr>
                </a:solidFill>
              </a:rPr>
              <a:t>ýmena</a:t>
            </a:r>
            <a:r>
              <a:rPr lang="sk-SK" sz="2800" b="1" dirty="0" smtClean="0">
                <a:solidFill>
                  <a:srgbClr val="FF0000"/>
                </a:solidFill>
              </a:rPr>
              <a:t> </a:t>
            </a:r>
            <a:r>
              <a:rPr lang="sk-SK" sz="2800" dirty="0" smtClean="0"/>
              <a:t>našich </a:t>
            </a:r>
            <a:r>
              <a:rPr lang="sk-SK" sz="2800" dirty="0"/>
              <a:t>myšlienok v priebehu </a:t>
            </a:r>
            <a:r>
              <a:rPr lang="sk-SK" sz="2800" dirty="0" err="1"/>
              <a:t>socio</a:t>
            </a:r>
            <a:r>
              <a:rPr lang="sk-SK" sz="2800" dirty="0"/>
              <a:t>-kultúrnej a ekonomickej praxe</a:t>
            </a:r>
          </a:p>
          <a:p>
            <a:pPr>
              <a:buClr>
                <a:srgbClr val="0070C0"/>
              </a:buClr>
            </a:pPr>
            <a:endParaRPr lang="sk-SK" dirty="0"/>
          </a:p>
          <a:p>
            <a:pPr>
              <a:buClr>
                <a:srgbClr val="0070C0"/>
              </a:buClr>
            </a:pPr>
            <a:r>
              <a:rPr lang="sk-SK" dirty="0" smtClean="0"/>
              <a:t>komunikujeme </a:t>
            </a:r>
            <a:r>
              <a:rPr lang="sk-SK" dirty="0"/>
              <a:t>stále za pomoci nejakého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znakového systému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dirty="0"/>
              <a:t>a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sk-SK" b="1" dirty="0">
                <a:solidFill>
                  <a:srgbClr val="002060"/>
                </a:solidFill>
              </a:rPr>
              <a:t> </a:t>
            </a:r>
            <a:r>
              <a:rPr lang="sk-SK" dirty="0"/>
              <a:t>určitým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cieľom</a:t>
            </a:r>
            <a:r>
              <a:rPr lang="sk-SK" dirty="0"/>
              <a:t> </a:t>
            </a:r>
            <a:endParaRPr lang="sk-SK" dirty="0" smtClean="0"/>
          </a:p>
          <a:p>
            <a:pPr>
              <a:buClr>
                <a:srgbClr val="0070C0"/>
              </a:buClr>
            </a:pPr>
            <a:endParaRPr lang="sk-SK" dirty="0" smtClean="0"/>
          </a:p>
          <a:p>
            <a:pPr>
              <a:buClr>
                <a:srgbClr val="0070C0"/>
              </a:buClr>
            </a:pPr>
            <a:r>
              <a:rPr lang="sk-SK" b="1" dirty="0" smtClean="0">
                <a:solidFill>
                  <a:schemeClr val="accent1">
                    <a:lumMod val="75000"/>
                  </a:schemeClr>
                </a:solidFill>
              </a:rPr>
              <a:t>sociálna</a:t>
            </a:r>
            <a:r>
              <a:rPr lang="sk-SK" b="1" dirty="0" smtClean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chemeClr val="accent1">
                    <a:lumMod val="75000"/>
                  </a:schemeClr>
                </a:solidFill>
              </a:rPr>
              <a:t>komunikácia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</a:p>
          <a:p>
            <a:pPr lvl="1">
              <a:buClr>
                <a:srgbClr val="0070C0"/>
              </a:buClr>
            </a:pPr>
            <a:r>
              <a:rPr lang="sk-SK" sz="2800" dirty="0" smtClean="0"/>
              <a:t>je </a:t>
            </a:r>
            <a:r>
              <a:rPr lang="sk-SK" sz="2800" dirty="0"/>
              <a:t>odovzdávanie a prijímanie informácií v sociálnom </a:t>
            </a:r>
            <a:r>
              <a:rPr lang="sk-SK" sz="2800" dirty="0" smtClean="0"/>
              <a:t>styku</a:t>
            </a:r>
            <a:endParaRPr lang="sk-SK" sz="2800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Úvod </a:t>
            </a:r>
            <a:endParaRPr lang="sk-SK" sz="4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Social Media Global Communication People World Map Stock Photo - Alam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31"/>
          <a:stretch/>
        </p:blipFill>
        <p:spPr bwMode="auto">
          <a:xfrm>
            <a:off x="7796463" y="1889061"/>
            <a:ext cx="4074695" cy="39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9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42844" y="1155032"/>
            <a:ext cx="9386167" cy="537410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informácia</a:t>
            </a:r>
            <a:r>
              <a:rPr lang="sk-SK" sz="2600" dirty="0" smtClean="0"/>
              <a:t> 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rozdiel </a:t>
            </a:r>
            <a:r>
              <a:rPr lang="sk-SK" sz="2600" dirty="0"/>
              <a:t>medzi tým, čo sme vedeli pred prijatím novej správy a tým, čo vieme po jej </a:t>
            </a:r>
            <a:r>
              <a:rPr lang="sk-SK" sz="2600" dirty="0" smtClean="0"/>
              <a:t>prijatí </a:t>
            </a:r>
            <a:endParaRPr lang="sk-SK" sz="2600" dirty="0"/>
          </a:p>
          <a:p>
            <a:pPr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dirty="0" smtClean="0"/>
              <a:t>základné </a:t>
            </a:r>
            <a:r>
              <a:rPr lang="sk-SK" sz="2600" dirty="0"/>
              <a:t>zložky</a:t>
            </a:r>
          </a:p>
          <a:p>
            <a:pPr lvl="1"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kvalita informácie</a:t>
            </a:r>
          </a:p>
          <a:p>
            <a:pPr lvl="2">
              <a:buClr>
                <a:srgbClr val="0070C0"/>
              </a:buClr>
            </a:pPr>
            <a:r>
              <a:rPr lang="sk-SK" sz="2600" dirty="0" smtClean="0"/>
              <a:t>určuje </a:t>
            </a:r>
            <a:r>
              <a:rPr lang="sk-SK" sz="2600" dirty="0"/>
              <a:t>ju subjektívna hodnota informácie</a:t>
            </a:r>
          </a:p>
          <a:p>
            <a:pPr lvl="1"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kvantita informácie</a:t>
            </a:r>
          </a:p>
          <a:p>
            <a:pPr lvl="2">
              <a:buClr>
                <a:srgbClr val="0070C0"/>
              </a:buClr>
            </a:pPr>
            <a:r>
              <a:rPr lang="sk-SK" sz="2600" dirty="0" smtClean="0"/>
              <a:t>udáva </a:t>
            </a:r>
            <a:r>
              <a:rPr lang="sk-SK" sz="2600" dirty="0"/>
              <a:t>sa v bitoch</a:t>
            </a:r>
          </a:p>
          <a:p>
            <a:pPr>
              <a:buClr>
                <a:srgbClr val="0070C0"/>
              </a:buClr>
            </a:pPr>
            <a:endParaRPr lang="sk-SK" sz="2600" dirty="0" smtClean="0"/>
          </a:p>
          <a:p>
            <a:pPr>
              <a:buClr>
                <a:srgbClr val="0070C0"/>
              </a:buClr>
            </a:pPr>
            <a:r>
              <a:rPr lang="sk-SK" sz="2600" dirty="0"/>
              <a:t>n</a:t>
            </a:r>
            <a:r>
              <a:rPr lang="sk-SK" sz="2600" dirty="0" smtClean="0"/>
              <a:t>aše </a:t>
            </a:r>
            <a:r>
              <a:rPr lang="sk-SK" sz="2600" dirty="0"/>
              <a:t>vnímanie je obmedzené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informácie nad </a:t>
            </a:r>
            <a:r>
              <a:rPr lang="sk-SK" sz="2600" dirty="0"/>
              <a:t>limitom spracovania sú odmietané </a:t>
            </a:r>
            <a:r>
              <a:rPr lang="sk-SK" sz="2600" dirty="0" smtClean="0"/>
              <a:t>(zabúdané)</a:t>
            </a:r>
            <a:endParaRPr lang="sk-SK" sz="2600" dirty="0"/>
          </a:p>
          <a:p>
            <a:endParaRPr lang="sk-SK" sz="2600" dirty="0"/>
          </a:p>
          <a:p>
            <a:endParaRPr lang="sk-SK" sz="3200" dirty="0"/>
          </a:p>
          <a:p>
            <a:pPr marL="457200" lvl="1" indent="0">
              <a:buNone/>
            </a:pPr>
            <a:endParaRPr lang="sk-SK" sz="2800" dirty="0"/>
          </a:p>
          <a:p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Informácia  </a:t>
            </a:r>
            <a:endParaRPr lang="sk-SK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Úrovne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uľ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522144"/>
              </p:ext>
            </p:extLst>
          </p:nvPr>
        </p:nvGraphicFramePr>
        <p:xfrm>
          <a:off x="8182804" y="1230257"/>
          <a:ext cx="3867682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682">
                  <a:extLst>
                    <a:ext uri="{9D8B030D-6E8A-4147-A177-3AD203B41FA5}">
                      <a16:colId xmlns:a16="http://schemas.microsoft.com/office/drawing/2014/main" val="12328667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makroúroveň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063007"/>
                  </a:ext>
                </a:extLst>
              </a:tr>
            </a:tbl>
          </a:graphicData>
        </a:graphic>
      </p:graphicFrame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321018"/>
              </p:ext>
            </p:extLst>
          </p:nvPr>
        </p:nvGraphicFramePr>
        <p:xfrm>
          <a:off x="4162824" y="1230257"/>
          <a:ext cx="3867682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682">
                  <a:extLst>
                    <a:ext uri="{9D8B030D-6E8A-4147-A177-3AD203B41FA5}">
                      <a16:colId xmlns:a16="http://schemas.microsoft.com/office/drawing/2014/main" val="12328667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err="1" smtClean="0">
                          <a:solidFill>
                            <a:schemeClr val="bg1"/>
                          </a:solidFill>
                        </a:rPr>
                        <a:t>mezoúroveň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063007"/>
                  </a:ext>
                </a:extLst>
              </a:tr>
            </a:tbl>
          </a:graphicData>
        </a:graphic>
      </p:graphicFrame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160571"/>
              </p:ext>
            </p:extLst>
          </p:nvPr>
        </p:nvGraphicFramePr>
        <p:xfrm>
          <a:off x="8182804" y="1950342"/>
          <a:ext cx="386768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682">
                  <a:extLst>
                    <a:ext uri="{9D8B030D-6E8A-4147-A177-3AD203B41FA5}">
                      <a16:colId xmlns:a16="http://schemas.microsoft.com/office/drawing/2014/main" val="1232866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k-SK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k-SK" sz="2400" b="1" dirty="0" smtClean="0">
                          <a:solidFill>
                            <a:schemeClr val="bg1"/>
                          </a:solidFill>
                        </a:rPr>
                        <a:t>širší kontext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k-SK" sz="2400" b="0" dirty="0" smtClean="0">
                          <a:solidFill>
                            <a:schemeClr val="bg1"/>
                          </a:solidFill>
                        </a:rPr>
                        <a:t>komunikácia sa odohráva istých spoločenských vzťahov 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k-SK" sz="2400" b="0" dirty="0" smtClean="0">
                          <a:solidFill>
                            <a:schemeClr val="bg1"/>
                          </a:solidFill>
                        </a:rPr>
                        <a:t>komunikácia sa odohráva v určitých historických obdobiach</a:t>
                      </a:r>
                    </a:p>
                    <a:p>
                      <a:pPr marL="3429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63007"/>
                  </a:ext>
                </a:extLst>
              </a:tr>
            </a:tbl>
          </a:graphicData>
        </a:graphic>
      </p:graphicFrame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603095"/>
              </p:ext>
            </p:extLst>
          </p:nvPr>
        </p:nvGraphicFramePr>
        <p:xfrm>
          <a:off x="4162824" y="1950342"/>
          <a:ext cx="386768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682">
                  <a:extLst>
                    <a:ext uri="{9D8B030D-6E8A-4147-A177-3AD203B41FA5}">
                      <a16:colId xmlns:a16="http://schemas.microsoft.com/office/drawing/2014/main" val="1232866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k-SK" sz="2400" b="1" dirty="0" smtClean="0">
                          <a:solidFill>
                            <a:schemeClr val="bg1"/>
                          </a:solidFill>
                        </a:rPr>
                        <a:t>užší kontext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k-SK" sz="2400" b="1" dirty="0" smtClean="0">
                          <a:solidFill>
                            <a:schemeClr val="bg1"/>
                          </a:solidFill>
                        </a:rPr>
                        <a:t>väzba</a:t>
                      </a:r>
                      <a:r>
                        <a:rPr lang="sk-SK" sz="2400" b="0" dirty="0" smtClean="0">
                          <a:solidFill>
                            <a:schemeClr val="bg1"/>
                          </a:solidFill>
                        </a:rPr>
                        <a:t> na určitú kultúrnu činnosť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k-SK" sz="2400" b="0" dirty="0" smtClean="0">
                          <a:solidFill>
                            <a:schemeClr val="bg1"/>
                          </a:solidFill>
                        </a:rPr>
                        <a:t>interakcia vnútri určitej sociálnej skupiny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k-SK" sz="2400" b="0" dirty="0" smtClean="0">
                          <a:solidFill>
                            <a:schemeClr val="bg1"/>
                          </a:solidFill>
                        </a:rPr>
                        <a:t>časový rámec komunikácie sú hodiny  či minúty</a:t>
                      </a:r>
                    </a:p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63007"/>
                  </a:ext>
                </a:extLst>
              </a:tr>
            </a:tbl>
          </a:graphicData>
        </a:graphic>
      </p:graphicFrame>
      <p:graphicFrame>
        <p:nvGraphicFramePr>
          <p:cNvPr id="10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32175"/>
              </p:ext>
            </p:extLst>
          </p:nvPr>
        </p:nvGraphicFramePr>
        <p:xfrm>
          <a:off x="142844" y="1230257"/>
          <a:ext cx="3867682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682">
                  <a:extLst>
                    <a:ext uri="{9D8B030D-6E8A-4147-A177-3AD203B41FA5}">
                      <a16:colId xmlns:a16="http://schemas.microsoft.com/office/drawing/2014/main" val="123286673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err="1" smtClean="0">
                          <a:solidFill>
                            <a:schemeClr val="bg1"/>
                          </a:solidFill>
                        </a:rPr>
                        <a:t>mikroúroveň</a:t>
                      </a:r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063007"/>
                  </a:ext>
                </a:extLst>
              </a:tr>
            </a:tbl>
          </a:graphicData>
        </a:graphic>
      </p:graphicFrame>
      <p:graphicFrame>
        <p:nvGraphicFramePr>
          <p:cNvPr id="11" name="Tabuľ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50322"/>
              </p:ext>
            </p:extLst>
          </p:nvPr>
        </p:nvGraphicFramePr>
        <p:xfrm>
          <a:off x="142844" y="1928265"/>
          <a:ext cx="386768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7682">
                  <a:extLst>
                    <a:ext uri="{9D8B030D-6E8A-4147-A177-3AD203B41FA5}">
                      <a16:colId xmlns:a16="http://schemas.microsoft.com/office/drawing/2014/main" val="1232866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k-SK" sz="2400" b="1" dirty="0" smtClean="0">
                          <a:solidFill>
                            <a:schemeClr val="bg1"/>
                          </a:solidFill>
                        </a:rPr>
                        <a:t>veľmi úzky kontext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sk-SK" sz="2400" b="0" dirty="0" smtClean="0">
                          <a:solidFill>
                            <a:schemeClr val="bg1"/>
                          </a:solidFill>
                        </a:rPr>
                        <a:t>komunikácia medzi dvojicou, trojicou a pod.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endParaRPr lang="sk-SK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sk-SK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063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0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2844" y="142852"/>
            <a:ext cx="11907642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>
                <a:solidFill>
                  <a:schemeClr val="bg1"/>
                </a:solidFill>
              </a:rPr>
              <a:t>Druhy komunikácie</a:t>
            </a:r>
            <a:endParaRPr lang="sk-SK" sz="4000" b="1" dirty="0">
              <a:solidFill>
                <a:schemeClr val="bg1"/>
              </a:solidFill>
            </a:endParaRPr>
          </a:p>
        </p:txBody>
      </p:sp>
      <p:sp>
        <p:nvSpPr>
          <p:cNvPr id="12" name="Zástupný objekt pre obsah 2"/>
          <p:cNvSpPr>
            <a:spLocks noGrp="1"/>
          </p:cNvSpPr>
          <p:nvPr>
            <p:ph idx="1"/>
          </p:nvPr>
        </p:nvSpPr>
        <p:spPr>
          <a:xfrm>
            <a:off x="142844" y="1411704"/>
            <a:ext cx="11391430" cy="5052595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interpersonálna komunikácia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výmena </a:t>
            </a:r>
            <a:r>
              <a:rPr lang="sk-SK" sz="2600" dirty="0"/>
              <a:t>informácií medzi jednotlivcami</a:t>
            </a:r>
          </a:p>
          <a:p>
            <a:pPr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b="1" dirty="0" err="1" smtClean="0">
                <a:solidFill>
                  <a:schemeClr val="accent1">
                    <a:lumMod val="75000"/>
                  </a:schemeClr>
                </a:solidFill>
              </a:rPr>
              <a:t>intrapersonálna</a:t>
            </a: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 komunikácia</a:t>
            </a: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získavanie </a:t>
            </a:r>
            <a:r>
              <a:rPr lang="sk-SK" sz="2600" dirty="0"/>
              <a:t>informácií z informačných zdrojov</a:t>
            </a:r>
          </a:p>
          <a:p>
            <a:pPr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manažérska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komunikácia </a:t>
            </a:r>
            <a:endParaRPr lang="sk-SK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prenos </a:t>
            </a:r>
            <a:r>
              <a:rPr lang="sk-SK" sz="2600" dirty="0"/>
              <a:t>informácií medzi manažérom a zamestnancami</a:t>
            </a:r>
          </a:p>
          <a:p>
            <a:pPr>
              <a:buClr>
                <a:srgbClr val="0070C0"/>
              </a:buClr>
            </a:pPr>
            <a:endParaRPr lang="sk-SK" sz="2600" dirty="0"/>
          </a:p>
          <a:p>
            <a:pPr>
              <a:buClr>
                <a:srgbClr val="0070C0"/>
              </a:buClr>
            </a:pPr>
            <a:r>
              <a:rPr lang="sk-SK" sz="2600" b="1" dirty="0" smtClean="0">
                <a:solidFill>
                  <a:schemeClr val="accent1">
                    <a:lumMod val="75000"/>
                  </a:schemeClr>
                </a:solidFill>
              </a:rPr>
              <a:t>masová </a:t>
            </a:r>
            <a:r>
              <a:rPr lang="sk-SK" sz="2600" b="1" dirty="0">
                <a:solidFill>
                  <a:schemeClr val="accent1">
                    <a:lumMod val="75000"/>
                  </a:schemeClr>
                </a:solidFill>
              </a:rPr>
              <a:t>komunikácia </a:t>
            </a:r>
            <a:endParaRPr lang="sk-SK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buClr>
                <a:srgbClr val="0070C0"/>
              </a:buClr>
            </a:pPr>
            <a:r>
              <a:rPr lang="sk-SK" sz="2600" dirty="0" smtClean="0"/>
              <a:t>prenos informácií prostredníctvom masmédií</a:t>
            </a:r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125648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1007</Words>
  <Application>Microsoft Office PowerPoint</Application>
  <PresentationFormat>Širokouhlá</PresentationFormat>
  <Paragraphs>373</Paragraphs>
  <Slides>29</Slides>
  <Notes>28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užívateľ</dc:creator>
  <cp:lastModifiedBy>užívateľ</cp:lastModifiedBy>
  <cp:revision>41</cp:revision>
  <dcterms:created xsi:type="dcterms:W3CDTF">2021-04-02T14:29:54Z</dcterms:created>
  <dcterms:modified xsi:type="dcterms:W3CDTF">2021-04-13T09:25:48Z</dcterms:modified>
</cp:coreProperties>
</file>