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6" r:id="rId4"/>
    <p:sldId id="259" r:id="rId5"/>
    <p:sldId id="290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1" r:id="rId19"/>
    <p:sldId id="303" r:id="rId20"/>
    <p:sldId id="304" r:id="rId21"/>
    <p:sldId id="305" r:id="rId22"/>
    <p:sldId id="306" r:id="rId23"/>
    <p:sldId id="307" r:id="rId24"/>
    <p:sldId id="308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8C820-31F2-4CFA-8A74-6FF86061235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6E0465C-A62B-49FE-9A3C-2250BDA31ED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dirty="0" smtClean="0">
              <a:solidFill>
                <a:schemeClr val="bg1"/>
              </a:solidFill>
            </a:rPr>
            <a:t>DEPRESIA</a:t>
          </a:r>
          <a:endParaRPr lang="sk-SK" dirty="0">
            <a:solidFill>
              <a:schemeClr val="bg1"/>
            </a:solidFill>
          </a:endParaRPr>
        </a:p>
      </dgm:t>
    </dgm:pt>
    <dgm:pt modelId="{0F43C07A-E1F5-4E10-AA52-9E05C6DF6D8F}" type="parTrans" cxnId="{CF49C23F-629A-4421-961B-294DEF95F855}">
      <dgm:prSet/>
      <dgm:spPr/>
      <dgm:t>
        <a:bodyPr/>
        <a:lstStyle/>
        <a:p>
          <a:endParaRPr lang="sk-SK"/>
        </a:p>
      </dgm:t>
    </dgm:pt>
    <dgm:pt modelId="{465D7AD3-5057-4E81-8B30-C0B23EA82594}" type="sibTrans" cxnId="{CF49C23F-629A-4421-961B-294DEF95F855}">
      <dgm:prSet/>
      <dgm:spPr/>
      <dgm:t>
        <a:bodyPr/>
        <a:lstStyle/>
        <a:p>
          <a:endParaRPr lang="sk-SK"/>
        </a:p>
      </dgm:t>
    </dgm:pt>
    <dgm:pt modelId="{DB45F6AA-96D1-43B1-A968-1122FDB9E15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2800" b="1" dirty="0" smtClean="0">
              <a:solidFill>
                <a:schemeClr val="tx1"/>
              </a:solidFill>
            </a:rPr>
            <a:t>Emočné symptómy</a:t>
          </a:r>
        </a:p>
        <a:p>
          <a:r>
            <a:rPr lang="sk-SK" sz="28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smútok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absencia radosti </a:t>
          </a:r>
          <a:endParaRPr lang="sk-SK" sz="2200" dirty="0">
            <a:solidFill>
              <a:schemeClr val="tx1"/>
            </a:solidFill>
          </a:endParaRPr>
        </a:p>
      </dgm:t>
    </dgm:pt>
    <dgm:pt modelId="{B4F96CB5-BEF9-4254-9767-306D781525A5}" type="parTrans" cxnId="{639FB7BB-2D21-4EDA-A0E1-61D89CFC5B98}">
      <dgm:prSet/>
      <dgm:spPr/>
      <dgm:t>
        <a:bodyPr/>
        <a:lstStyle/>
        <a:p>
          <a:endParaRPr lang="sk-SK"/>
        </a:p>
      </dgm:t>
    </dgm:pt>
    <dgm:pt modelId="{8D2A9780-A9CC-4384-8BB2-21FAC075FC1E}" type="sibTrans" cxnId="{639FB7BB-2D21-4EDA-A0E1-61D89CFC5B98}">
      <dgm:prSet/>
      <dgm:spPr/>
      <dgm:t>
        <a:bodyPr/>
        <a:lstStyle/>
        <a:p>
          <a:endParaRPr lang="sk-SK"/>
        </a:p>
      </dgm:t>
    </dgm:pt>
    <dgm:pt modelId="{D9A7B1F0-4AF5-4F2D-9479-C0B1510EC87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k-SK" sz="2800" b="1" dirty="0" smtClean="0">
            <a:solidFill>
              <a:schemeClr val="tx1"/>
            </a:solidFill>
          </a:endParaRPr>
        </a:p>
        <a:p>
          <a:endParaRPr lang="sk-SK" sz="2800" b="1" dirty="0" smtClean="0">
            <a:solidFill>
              <a:schemeClr val="tx1"/>
            </a:solidFill>
          </a:endParaRPr>
        </a:p>
        <a:p>
          <a:r>
            <a:rPr lang="sk-SK" sz="2800" b="1" dirty="0" smtClean="0">
              <a:solidFill>
                <a:schemeClr val="tx1"/>
              </a:solidFill>
            </a:rPr>
            <a:t>Kognitívne symptómy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negatívne </a:t>
          </a:r>
          <a:r>
            <a:rPr lang="sk-SK" sz="2200" dirty="0" err="1" smtClean="0">
              <a:solidFill>
                <a:schemeClr val="tx1"/>
              </a:solidFill>
            </a:rPr>
            <a:t>sebavnímanie</a:t>
          </a:r>
          <a:endParaRPr lang="sk-SK" sz="2200" dirty="0" smtClean="0">
            <a:solidFill>
              <a:schemeClr val="tx1"/>
            </a:solidFill>
          </a:endParaRP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beznádej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nedostatočné sústredenie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slabá pamäť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zmätenosť</a:t>
          </a:r>
        </a:p>
        <a:p>
          <a:endParaRPr lang="sk-SK" sz="1400" dirty="0"/>
        </a:p>
      </dgm:t>
    </dgm:pt>
    <dgm:pt modelId="{6ADB2B28-EB49-4E89-AD5C-A74907C8F89A}" type="parTrans" cxnId="{7B4BD73B-3525-439C-B9AF-EE1D011514AA}">
      <dgm:prSet/>
      <dgm:spPr/>
      <dgm:t>
        <a:bodyPr/>
        <a:lstStyle/>
        <a:p>
          <a:endParaRPr lang="sk-SK"/>
        </a:p>
      </dgm:t>
    </dgm:pt>
    <dgm:pt modelId="{8A75238C-B255-4D63-9B70-BE102C885EB6}" type="sibTrans" cxnId="{7B4BD73B-3525-439C-B9AF-EE1D011514AA}">
      <dgm:prSet/>
      <dgm:spPr/>
      <dgm:t>
        <a:bodyPr/>
        <a:lstStyle/>
        <a:p>
          <a:endParaRPr lang="sk-SK"/>
        </a:p>
      </dgm:t>
    </dgm:pt>
    <dgm:pt modelId="{2127B99F-AA96-4F5A-A0FC-B4BB3869F18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2800" b="1" dirty="0" smtClean="0">
              <a:solidFill>
                <a:schemeClr val="tx1"/>
              </a:solidFill>
            </a:rPr>
            <a:t>Motivačné symptómy</a:t>
          </a:r>
        </a:p>
        <a:p>
          <a:r>
            <a:rPr lang="sk-SK" sz="28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pasivita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nezáujem o začatia a konanie </a:t>
          </a:r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aktivít</a:t>
          </a:r>
          <a:endParaRPr lang="sk-SK" sz="2200" dirty="0">
            <a:solidFill>
              <a:schemeClr val="tx1"/>
            </a:solidFill>
          </a:endParaRPr>
        </a:p>
      </dgm:t>
    </dgm:pt>
    <dgm:pt modelId="{EC67F849-F0EC-4196-8B43-E43B4719DBEF}" type="parTrans" cxnId="{77289A5D-43C5-4B23-982E-591A0B248F97}">
      <dgm:prSet/>
      <dgm:spPr/>
      <dgm:t>
        <a:bodyPr/>
        <a:lstStyle/>
        <a:p>
          <a:endParaRPr lang="sk-SK"/>
        </a:p>
      </dgm:t>
    </dgm:pt>
    <dgm:pt modelId="{7465F7FA-0332-4F91-9F46-FF3C61585CF4}" type="sibTrans" cxnId="{77289A5D-43C5-4B23-982E-591A0B248F97}">
      <dgm:prSet/>
      <dgm:spPr/>
      <dgm:t>
        <a:bodyPr/>
        <a:lstStyle/>
        <a:p>
          <a:endParaRPr lang="sk-SK"/>
        </a:p>
      </dgm:t>
    </dgm:pt>
    <dgm:pt modelId="{2D269D18-A58E-4676-AF63-3D5A6BCA9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2800" b="1" dirty="0" smtClean="0">
              <a:solidFill>
                <a:schemeClr val="tx1"/>
              </a:solidFill>
            </a:rPr>
            <a:t>Telesné symptómy</a:t>
          </a:r>
        </a:p>
        <a:p>
          <a:r>
            <a:rPr lang="sk-SK" sz="28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zmena chuti na jedlo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premenlivá kvalita spánku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únava</a:t>
          </a:r>
        </a:p>
        <a:p>
          <a:r>
            <a:rPr lang="sk-SK" sz="2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dirty="0" smtClean="0">
              <a:solidFill>
                <a:schemeClr val="tx1"/>
              </a:solidFill>
            </a:rPr>
            <a:t>zvýšená citlivosť na bolesť</a:t>
          </a:r>
          <a:endParaRPr lang="sk-SK" sz="2200" dirty="0">
            <a:solidFill>
              <a:schemeClr val="tx1"/>
            </a:solidFill>
          </a:endParaRPr>
        </a:p>
      </dgm:t>
    </dgm:pt>
    <dgm:pt modelId="{7316F2DB-AC4B-4C0C-A88C-AB0751D8E715}" type="parTrans" cxnId="{9C9D25F8-DF94-416C-93F5-5DB232B9D690}">
      <dgm:prSet/>
      <dgm:spPr/>
      <dgm:t>
        <a:bodyPr/>
        <a:lstStyle/>
        <a:p>
          <a:endParaRPr lang="sk-SK"/>
        </a:p>
      </dgm:t>
    </dgm:pt>
    <dgm:pt modelId="{85BE4023-5405-47EE-8BA7-BCC596A37B8B}" type="sibTrans" cxnId="{9C9D25F8-DF94-416C-93F5-5DB232B9D690}">
      <dgm:prSet/>
      <dgm:spPr/>
      <dgm:t>
        <a:bodyPr/>
        <a:lstStyle/>
        <a:p>
          <a:endParaRPr lang="sk-SK"/>
        </a:p>
      </dgm:t>
    </dgm:pt>
    <dgm:pt modelId="{9E3C5A4B-8F7E-49FD-85F3-5A20B59D8349}" type="pres">
      <dgm:prSet presAssocID="{8DB8C820-31F2-4CFA-8A74-6FF8606123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DE04715-8337-4100-A49F-3213AEF107B1}" type="pres">
      <dgm:prSet presAssocID="{8DB8C820-31F2-4CFA-8A74-6FF860612355}" presName="matrix" presStyleCnt="0"/>
      <dgm:spPr/>
    </dgm:pt>
    <dgm:pt modelId="{907464D7-4078-4F89-ADE8-F10234C43DE1}" type="pres">
      <dgm:prSet presAssocID="{8DB8C820-31F2-4CFA-8A74-6FF860612355}" presName="tile1" presStyleLbl="node1" presStyleIdx="0" presStyleCnt="4"/>
      <dgm:spPr/>
      <dgm:t>
        <a:bodyPr/>
        <a:lstStyle/>
        <a:p>
          <a:endParaRPr lang="sk-SK"/>
        </a:p>
      </dgm:t>
    </dgm:pt>
    <dgm:pt modelId="{9E7818A2-DB4C-4D7A-9480-D75EFB607EC0}" type="pres">
      <dgm:prSet presAssocID="{8DB8C820-31F2-4CFA-8A74-6FF8606123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0128457-53B9-4FDC-B225-344B23CD2642}" type="pres">
      <dgm:prSet presAssocID="{8DB8C820-31F2-4CFA-8A74-6FF860612355}" presName="tile2" presStyleLbl="node1" presStyleIdx="1" presStyleCnt="4"/>
      <dgm:spPr/>
      <dgm:t>
        <a:bodyPr/>
        <a:lstStyle/>
        <a:p>
          <a:endParaRPr lang="sk-SK"/>
        </a:p>
      </dgm:t>
    </dgm:pt>
    <dgm:pt modelId="{BE6FF88D-BFC7-4D9F-AE6B-D670DED1B09D}" type="pres">
      <dgm:prSet presAssocID="{8DB8C820-31F2-4CFA-8A74-6FF8606123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F52ECB-E580-4AD7-A78A-BB96399AA5F0}" type="pres">
      <dgm:prSet presAssocID="{8DB8C820-31F2-4CFA-8A74-6FF860612355}" presName="tile3" presStyleLbl="node1" presStyleIdx="2" presStyleCnt="4"/>
      <dgm:spPr/>
      <dgm:t>
        <a:bodyPr/>
        <a:lstStyle/>
        <a:p>
          <a:endParaRPr lang="sk-SK"/>
        </a:p>
      </dgm:t>
    </dgm:pt>
    <dgm:pt modelId="{A6448026-9563-4B2C-AE8A-AC3C2FD60FED}" type="pres">
      <dgm:prSet presAssocID="{8DB8C820-31F2-4CFA-8A74-6FF8606123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6CFE61E-08F2-434F-9F4C-465BDF4ED43A}" type="pres">
      <dgm:prSet presAssocID="{8DB8C820-31F2-4CFA-8A74-6FF860612355}" presName="tile4" presStyleLbl="node1" presStyleIdx="3" presStyleCnt="4"/>
      <dgm:spPr/>
      <dgm:t>
        <a:bodyPr/>
        <a:lstStyle/>
        <a:p>
          <a:endParaRPr lang="sk-SK"/>
        </a:p>
      </dgm:t>
    </dgm:pt>
    <dgm:pt modelId="{0CB609E8-F098-4ECD-82CA-C514DCD8413F}" type="pres">
      <dgm:prSet presAssocID="{8DB8C820-31F2-4CFA-8A74-6FF8606123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5E059B6-EEFF-4079-946A-81B084AA4C7D}" type="pres">
      <dgm:prSet presAssocID="{8DB8C820-31F2-4CFA-8A74-6FF860612355}" presName="centerTile" presStyleLbl="fgShp" presStyleIdx="0" presStyleCnt="1" custScaleX="81967" custScaleY="61538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sk-SK"/>
        </a:p>
      </dgm:t>
    </dgm:pt>
  </dgm:ptLst>
  <dgm:cxnLst>
    <dgm:cxn modelId="{DBEA0625-C215-4B81-9926-534E177EE49F}" type="presOf" srcId="{36E0465C-A62B-49FE-9A3C-2250BDA31EDA}" destId="{05E059B6-EEFF-4079-946A-81B084AA4C7D}" srcOrd="0" destOrd="0" presId="urn:microsoft.com/office/officeart/2005/8/layout/matrix1"/>
    <dgm:cxn modelId="{D1982173-02B2-4E87-913B-E4D52D146C9F}" type="presOf" srcId="{2D269D18-A58E-4676-AF63-3D5A6BCA9C3F}" destId="{A6CFE61E-08F2-434F-9F4C-465BDF4ED43A}" srcOrd="0" destOrd="0" presId="urn:microsoft.com/office/officeart/2005/8/layout/matrix1"/>
    <dgm:cxn modelId="{F7A47C87-A8B8-4937-A70F-76899EDD4F38}" type="presOf" srcId="{2D269D18-A58E-4676-AF63-3D5A6BCA9C3F}" destId="{0CB609E8-F098-4ECD-82CA-C514DCD8413F}" srcOrd="1" destOrd="0" presId="urn:microsoft.com/office/officeart/2005/8/layout/matrix1"/>
    <dgm:cxn modelId="{03CA4DF3-18B9-4C89-87A2-26DD07BEEA41}" type="presOf" srcId="{2127B99F-AA96-4F5A-A0FC-B4BB3869F189}" destId="{96F52ECB-E580-4AD7-A78A-BB96399AA5F0}" srcOrd="0" destOrd="0" presId="urn:microsoft.com/office/officeart/2005/8/layout/matrix1"/>
    <dgm:cxn modelId="{9C9D25F8-DF94-416C-93F5-5DB232B9D690}" srcId="{36E0465C-A62B-49FE-9A3C-2250BDA31EDA}" destId="{2D269D18-A58E-4676-AF63-3D5A6BCA9C3F}" srcOrd="3" destOrd="0" parTransId="{7316F2DB-AC4B-4C0C-A88C-AB0751D8E715}" sibTransId="{85BE4023-5405-47EE-8BA7-BCC596A37B8B}"/>
    <dgm:cxn modelId="{1BA00043-75F1-48AA-9975-09C7A5BC23FD}" type="presOf" srcId="{D9A7B1F0-4AF5-4F2D-9479-C0B1510EC870}" destId="{BE6FF88D-BFC7-4D9F-AE6B-D670DED1B09D}" srcOrd="1" destOrd="0" presId="urn:microsoft.com/office/officeart/2005/8/layout/matrix1"/>
    <dgm:cxn modelId="{7B4BD73B-3525-439C-B9AF-EE1D011514AA}" srcId="{36E0465C-A62B-49FE-9A3C-2250BDA31EDA}" destId="{D9A7B1F0-4AF5-4F2D-9479-C0B1510EC870}" srcOrd="1" destOrd="0" parTransId="{6ADB2B28-EB49-4E89-AD5C-A74907C8F89A}" sibTransId="{8A75238C-B255-4D63-9B70-BE102C885EB6}"/>
    <dgm:cxn modelId="{7039E556-416D-4635-89E4-7FCFE4198080}" type="presOf" srcId="{2127B99F-AA96-4F5A-A0FC-B4BB3869F189}" destId="{A6448026-9563-4B2C-AE8A-AC3C2FD60FED}" srcOrd="1" destOrd="0" presId="urn:microsoft.com/office/officeart/2005/8/layout/matrix1"/>
    <dgm:cxn modelId="{D14632BC-41DB-4232-9F57-99FB5EA71D43}" type="presOf" srcId="{DB45F6AA-96D1-43B1-A968-1122FDB9E153}" destId="{907464D7-4078-4F89-ADE8-F10234C43DE1}" srcOrd="0" destOrd="0" presId="urn:microsoft.com/office/officeart/2005/8/layout/matrix1"/>
    <dgm:cxn modelId="{639FB7BB-2D21-4EDA-A0E1-61D89CFC5B98}" srcId="{36E0465C-A62B-49FE-9A3C-2250BDA31EDA}" destId="{DB45F6AA-96D1-43B1-A968-1122FDB9E153}" srcOrd="0" destOrd="0" parTransId="{B4F96CB5-BEF9-4254-9767-306D781525A5}" sibTransId="{8D2A9780-A9CC-4384-8BB2-21FAC075FC1E}"/>
    <dgm:cxn modelId="{77289A5D-43C5-4B23-982E-591A0B248F97}" srcId="{36E0465C-A62B-49FE-9A3C-2250BDA31EDA}" destId="{2127B99F-AA96-4F5A-A0FC-B4BB3869F189}" srcOrd="2" destOrd="0" parTransId="{EC67F849-F0EC-4196-8B43-E43B4719DBEF}" sibTransId="{7465F7FA-0332-4F91-9F46-FF3C61585CF4}"/>
    <dgm:cxn modelId="{9E31CD31-64C7-4DE8-8028-448BB0203ACB}" type="presOf" srcId="{D9A7B1F0-4AF5-4F2D-9479-C0B1510EC870}" destId="{00128457-53B9-4FDC-B225-344B23CD2642}" srcOrd="0" destOrd="0" presId="urn:microsoft.com/office/officeart/2005/8/layout/matrix1"/>
    <dgm:cxn modelId="{CF49C23F-629A-4421-961B-294DEF95F855}" srcId="{8DB8C820-31F2-4CFA-8A74-6FF860612355}" destId="{36E0465C-A62B-49FE-9A3C-2250BDA31EDA}" srcOrd="0" destOrd="0" parTransId="{0F43C07A-E1F5-4E10-AA52-9E05C6DF6D8F}" sibTransId="{465D7AD3-5057-4E81-8B30-C0B23EA82594}"/>
    <dgm:cxn modelId="{7C3C2FF6-D0EF-44E4-AD3C-99B7DB6CC472}" type="presOf" srcId="{8DB8C820-31F2-4CFA-8A74-6FF860612355}" destId="{9E3C5A4B-8F7E-49FD-85F3-5A20B59D8349}" srcOrd="0" destOrd="0" presId="urn:microsoft.com/office/officeart/2005/8/layout/matrix1"/>
    <dgm:cxn modelId="{2C9F330A-1EBF-4444-A18E-84684DBF6F4B}" type="presOf" srcId="{DB45F6AA-96D1-43B1-A968-1122FDB9E153}" destId="{9E7818A2-DB4C-4D7A-9480-D75EFB607EC0}" srcOrd="1" destOrd="0" presId="urn:microsoft.com/office/officeart/2005/8/layout/matrix1"/>
    <dgm:cxn modelId="{463B8249-B7AD-43A3-829A-6F717E1E1BBA}" type="presParOf" srcId="{9E3C5A4B-8F7E-49FD-85F3-5A20B59D8349}" destId="{DDE04715-8337-4100-A49F-3213AEF107B1}" srcOrd="0" destOrd="0" presId="urn:microsoft.com/office/officeart/2005/8/layout/matrix1"/>
    <dgm:cxn modelId="{BCBA4561-42F1-46C3-B40F-52CE23CEDE1D}" type="presParOf" srcId="{DDE04715-8337-4100-A49F-3213AEF107B1}" destId="{907464D7-4078-4F89-ADE8-F10234C43DE1}" srcOrd="0" destOrd="0" presId="urn:microsoft.com/office/officeart/2005/8/layout/matrix1"/>
    <dgm:cxn modelId="{7086A63C-01C7-4E0C-B066-A3E05AB19AC8}" type="presParOf" srcId="{DDE04715-8337-4100-A49F-3213AEF107B1}" destId="{9E7818A2-DB4C-4D7A-9480-D75EFB607EC0}" srcOrd="1" destOrd="0" presId="urn:microsoft.com/office/officeart/2005/8/layout/matrix1"/>
    <dgm:cxn modelId="{7115AF50-988E-43A4-A300-C45760B60598}" type="presParOf" srcId="{DDE04715-8337-4100-A49F-3213AEF107B1}" destId="{00128457-53B9-4FDC-B225-344B23CD2642}" srcOrd="2" destOrd="0" presId="urn:microsoft.com/office/officeart/2005/8/layout/matrix1"/>
    <dgm:cxn modelId="{329941CE-3E49-45F5-80F4-364BDE526032}" type="presParOf" srcId="{DDE04715-8337-4100-A49F-3213AEF107B1}" destId="{BE6FF88D-BFC7-4D9F-AE6B-D670DED1B09D}" srcOrd="3" destOrd="0" presId="urn:microsoft.com/office/officeart/2005/8/layout/matrix1"/>
    <dgm:cxn modelId="{F9882A21-279C-4EBA-9F30-5AF88450EB17}" type="presParOf" srcId="{DDE04715-8337-4100-A49F-3213AEF107B1}" destId="{96F52ECB-E580-4AD7-A78A-BB96399AA5F0}" srcOrd="4" destOrd="0" presId="urn:microsoft.com/office/officeart/2005/8/layout/matrix1"/>
    <dgm:cxn modelId="{904398DB-0569-47B0-8DD1-C5A7F7599605}" type="presParOf" srcId="{DDE04715-8337-4100-A49F-3213AEF107B1}" destId="{A6448026-9563-4B2C-AE8A-AC3C2FD60FED}" srcOrd="5" destOrd="0" presId="urn:microsoft.com/office/officeart/2005/8/layout/matrix1"/>
    <dgm:cxn modelId="{4C41DBDA-79A9-4E50-9B2F-528EF2A3F56A}" type="presParOf" srcId="{DDE04715-8337-4100-A49F-3213AEF107B1}" destId="{A6CFE61E-08F2-434F-9F4C-465BDF4ED43A}" srcOrd="6" destOrd="0" presId="urn:microsoft.com/office/officeart/2005/8/layout/matrix1"/>
    <dgm:cxn modelId="{C6BCBCBD-33C8-418C-A786-B85E5C2AA54F}" type="presParOf" srcId="{DDE04715-8337-4100-A49F-3213AEF107B1}" destId="{0CB609E8-F098-4ECD-82CA-C514DCD8413F}" srcOrd="7" destOrd="0" presId="urn:microsoft.com/office/officeart/2005/8/layout/matrix1"/>
    <dgm:cxn modelId="{39850776-62B5-431C-9C6B-5CDAC123077C}" type="presParOf" srcId="{9E3C5A4B-8F7E-49FD-85F3-5A20B59D8349}" destId="{05E059B6-EEFF-4079-946A-81B084AA4C7D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464D7-4078-4F89-ADE8-F10234C43DE1}">
      <dsp:nvSpPr>
        <dsp:cNvPr id="0" name=""/>
        <dsp:cNvSpPr/>
      </dsp:nvSpPr>
      <dsp:spPr>
        <a:xfrm rot="16200000">
          <a:off x="792087" y="-792087"/>
          <a:ext cx="2808312" cy="4392488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tx1"/>
              </a:solidFill>
            </a:rPr>
            <a:t>Emočné symptómy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smútok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absencia radosti </a:t>
          </a:r>
          <a:endParaRPr lang="sk-SK" sz="2200" kern="1200" dirty="0">
            <a:solidFill>
              <a:schemeClr val="tx1"/>
            </a:solidFill>
          </a:endParaRPr>
        </a:p>
      </dsp:txBody>
      <dsp:txXfrm rot="16200000">
        <a:off x="1143126" y="-1143126"/>
        <a:ext cx="2106234" cy="4392488"/>
      </dsp:txXfrm>
    </dsp:sp>
    <dsp:sp modelId="{00128457-53B9-4FDC-B225-344B23CD2642}">
      <dsp:nvSpPr>
        <dsp:cNvPr id="0" name=""/>
        <dsp:cNvSpPr/>
      </dsp:nvSpPr>
      <dsp:spPr>
        <a:xfrm>
          <a:off x="4392488" y="0"/>
          <a:ext cx="4392488" cy="2808312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tx1"/>
              </a:solidFill>
            </a:rPr>
            <a:t>Kognitívne symptómy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negatívne </a:t>
          </a:r>
          <a:r>
            <a:rPr lang="sk-SK" sz="2200" kern="1200" dirty="0" err="1" smtClean="0">
              <a:solidFill>
                <a:schemeClr val="tx1"/>
              </a:solidFill>
            </a:rPr>
            <a:t>sebavnímanie</a:t>
          </a:r>
          <a:endParaRPr lang="sk-SK" sz="22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beznádej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nedostatočné sústredenie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slabá pamäť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zmätenosť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kern="1200" dirty="0"/>
        </a:p>
      </dsp:txBody>
      <dsp:txXfrm>
        <a:off x="4392488" y="0"/>
        <a:ext cx="4392488" cy="2106234"/>
      </dsp:txXfrm>
    </dsp:sp>
    <dsp:sp modelId="{96F52ECB-E580-4AD7-A78A-BB96399AA5F0}">
      <dsp:nvSpPr>
        <dsp:cNvPr id="0" name=""/>
        <dsp:cNvSpPr/>
      </dsp:nvSpPr>
      <dsp:spPr>
        <a:xfrm rot="10800000">
          <a:off x="0" y="2808312"/>
          <a:ext cx="4392488" cy="2808312"/>
        </a:xfrm>
        <a:prstGeom prst="round1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tx1"/>
              </a:solidFill>
            </a:rPr>
            <a:t>Motivačné symptómy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pasivita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nezáujem o začatia a konanie </a:t>
          </a: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aktivít</a:t>
          </a:r>
          <a:endParaRPr lang="sk-SK" sz="2200" kern="1200" dirty="0">
            <a:solidFill>
              <a:schemeClr val="tx1"/>
            </a:solidFill>
          </a:endParaRPr>
        </a:p>
      </dsp:txBody>
      <dsp:txXfrm rot="10800000">
        <a:off x="0" y="3510390"/>
        <a:ext cx="4392488" cy="2106234"/>
      </dsp:txXfrm>
    </dsp:sp>
    <dsp:sp modelId="{A6CFE61E-08F2-434F-9F4C-465BDF4ED43A}">
      <dsp:nvSpPr>
        <dsp:cNvPr id="0" name=""/>
        <dsp:cNvSpPr/>
      </dsp:nvSpPr>
      <dsp:spPr>
        <a:xfrm rot="5400000">
          <a:off x="5184576" y="2016224"/>
          <a:ext cx="2808312" cy="4392488"/>
        </a:xfrm>
        <a:prstGeom prst="round1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tx1"/>
              </a:solidFill>
            </a:rPr>
            <a:t>Telesné symptómy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zmena chuti na jedlo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premenlivá kvalita spánku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únava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sk-SK" sz="2200" kern="1200" dirty="0" smtClean="0">
              <a:solidFill>
                <a:schemeClr val="tx1"/>
              </a:solidFill>
            </a:rPr>
            <a:t>zvýšená citlivosť na bolesť</a:t>
          </a:r>
          <a:endParaRPr lang="sk-SK" sz="2200" kern="1200" dirty="0">
            <a:solidFill>
              <a:schemeClr val="tx1"/>
            </a:solidFill>
          </a:endParaRPr>
        </a:p>
      </dsp:txBody>
      <dsp:txXfrm rot="5400000">
        <a:off x="5535614" y="2367262"/>
        <a:ext cx="2106234" cy="4392488"/>
      </dsp:txXfrm>
    </dsp:sp>
    <dsp:sp modelId="{05E059B6-EEFF-4079-946A-81B084AA4C7D}">
      <dsp:nvSpPr>
        <dsp:cNvPr id="0" name=""/>
        <dsp:cNvSpPr/>
      </dsp:nvSpPr>
      <dsp:spPr>
        <a:xfrm>
          <a:off x="3312370" y="2376267"/>
          <a:ext cx="2160234" cy="86408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>
              <a:solidFill>
                <a:schemeClr val="bg1"/>
              </a:solidFill>
            </a:rPr>
            <a:t>DEPRESIA</a:t>
          </a:r>
          <a:endParaRPr lang="sk-SK" sz="3600" kern="1200" dirty="0">
            <a:solidFill>
              <a:schemeClr val="bg1"/>
            </a:solidFill>
          </a:endParaRPr>
        </a:p>
      </dsp:txBody>
      <dsp:txXfrm>
        <a:off x="3312370" y="2376267"/>
        <a:ext cx="2160234" cy="86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5F74-70BF-4270-8CF8-F63EF5774C6E}" type="datetimeFigureOut">
              <a:rPr lang="sk-SK" smtClean="0"/>
              <a:pPr/>
              <a:t>15.2.2012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2602-DCA8-452A-BD62-965CD08D79E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co_je_normal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3906"/>
            <a:ext cx="9144000" cy="44501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300" dirty="0" smtClean="0"/>
              <a:t>duševná choroba, pri ktorej </a:t>
            </a:r>
            <a:r>
              <a:rPr lang="sk-SK" sz="2300" b="1" dirty="0" err="1" smtClean="0">
                <a:solidFill>
                  <a:srgbClr val="0000FF"/>
                </a:solidFill>
              </a:rPr>
              <a:t>psychotik</a:t>
            </a:r>
            <a:r>
              <a:rPr lang="sk-SK" sz="2300" b="1" dirty="0" smtClean="0">
                <a:solidFill>
                  <a:srgbClr val="0000FF"/>
                </a:solidFill>
              </a:rPr>
              <a:t> stráca vzťah ku skutočnosti</a:t>
            </a:r>
            <a:r>
              <a:rPr lang="sk-SK" sz="2300" dirty="0" smtClean="0"/>
              <a:t> seba samého a blízkych 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300" dirty="0" smtClean="0"/>
              <a:t>táto porucha </a:t>
            </a:r>
            <a:r>
              <a:rPr lang="sk-SK" sz="2300" b="1" dirty="0" smtClean="0">
                <a:solidFill>
                  <a:srgbClr val="0000FF"/>
                </a:solidFill>
              </a:rPr>
              <a:t>je sociálna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23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300" b="1" dirty="0" smtClean="0">
                <a:solidFill>
                  <a:srgbClr val="0000FF"/>
                </a:solidFill>
              </a:rPr>
              <a:t>exogénna psychóza</a:t>
            </a:r>
          </a:p>
          <a:p>
            <a:pPr lvl="2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1900" dirty="0" smtClean="0"/>
              <a:t>vzniká užitím jedov alebo vážnym poškodením mozgu (alkoholizmus, starecké psychózy)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23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300" b="1" dirty="0" smtClean="0">
                <a:solidFill>
                  <a:srgbClr val="0000FF"/>
                </a:solidFill>
              </a:rPr>
              <a:t>endogénna psychóza</a:t>
            </a:r>
          </a:p>
          <a:p>
            <a:pPr lvl="2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1900" dirty="0" smtClean="0"/>
              <a:t> vzniká z vnútorných príčin ale ich dedičný pôvod nie je dokázaný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Psychóza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5760640" cy="540060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pojem zaviedol E. </a:t>
            </a:r>
            <a:r>
              <a:rPr lang="sk-SK" dirty="0" err="1" smtClean="0"/>
              <a:t>Bleuler</a:t>
            </a:r>
            <a:r>
              <a:rPr lang="sk-SK" dirty="0" smtClean="0"/>
              <a:t> v roku 1911</a:t>
            </a:r>
          </a:p>
          <a:p>
            <a:r>
              <a:rPr lang="sk-SK" b="1" dirty="0" smtClean="0">
                <a:solidFill>
                  <a:srgbClr val="0000FF"/>
                </a:solidFill>
              </a:rPr>
              <a:t>skupina porúch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ťažká dezintegrácia osobnosti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skreslenie reality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neschopnosť zvládať nároky bežného života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je súčasťou každej kultúry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1 % populácie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najčastejšie v neskorej adolescencii alebo ranej dospelosti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pacienti musia byť hospitalizovaní (dlhodobejšie)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vzniká postupne alebo aj náhle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Schizofrénia 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5" name="Obrázok 4" descr="Eugen_Bleuler_schizofre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24744"/>
            <a:ext cx="2170575" cy="3024336"/>
          </a:xfrm>
          <a:prstGeom prst="rect">
            <a:avLst/>
          </a:prstGeom>
        </p:spPr>
      </p:pic>
      <p:pic>
        <p:nvPicPr>
          <p:cNvPr id="6" name="Obrázok 5" descr="schi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581128"/>
            <a:ext cx="2933231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b="1" dirty="0" smtClean="0">
                <a:solidFill>
                  <a:srgbClr val="0000FF"/>
                </a:solidFill>
              </a:rPr>
              <a:t>deštruktívna porucha</a:t>
            </a:r>
            <a:r>
              <a:rPr lang="sk-SK" dirty="0" smtClean="0"/>
              <a:t> osobnosti, ktorú sprevádza </a:t>
            </a:r>
            <a:r>
              <a:rPr lang="sk-SK" b="1" dirty="0" smtClean="0">
                <a:solidFill>
                  <a:srgbClr val="0000FF"/>
                </a:solidFill>
              </a:rPr>
              <a:t>tvorba bludov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b="1" dirty="0" smtClean="0">
                <a:solidFill>
                  <a:srgbClr val="0000FF"/>
                </a:solidFill>
              </a:rPr>
              <a:t>vlastné</a:t>
            </a:r>
            <a:r>
              <a:rPr lang="sk-SK" dirty="0" smtClean="0"/>
              <a:t> pocity, myšlienky alebo </a:t>
            </a:r>
            <a:r>
              <a:rPr lang="sk-SK" b="1" dirty="0" smtClean="0">
                <a:solidFill>
                  <a:srgbClr val="0000FF"/>
                </a:solidFill>
              </a:rPr>
              <a:t>konanie je pripisované iným ľuďom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b="1" dirty="0" smtClean="0">
                <a:solidFill>
                  <a:srgbClr val="0000FF"/>
                </a:solidFill>
              </a:rPr>
              <a:t>vysvetľovanie konania</a:t>
            </a:r>
            <a:r>
              <a:rPr lang="sk-SK" dirty="0" smtClean="0"/>
              <a:t> sa opiera o </a:t>
            </a:r>
            <a:r>
              <a:rPr lang="sk-SK" b="1" dirty="0" smtClean="0">
                <a:solidFill>
                  <a:srgbClr val="0000FF"/>
                </a:solidFill>
              </a:rPr>
              <a:t>bludné predstavy</a:t>
            </a:r>
            <a:r>
              <a:rPr lang="sk-SK" dirty="0" smtClean="0"/>
              <a:t>, ktoré ho spôsobujú (napr. čary)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dirty="0" smtClean="0"/>
              <a:t>objavujú sa </a:t>
            </a:r>
            <a:r>
              <a:rPr lang="sk-SK" b="1" dirty="0" smtClean="0">
                <a:solidFill>
                  <a:srgbClr val="0000FF"/>
                </a:solidFill>
              </a:rPr>
              <a:t>halucinácie</a:t>
            </a:r>
            <a:r>
              <a:rPr lang="sk-SK" dirty="0" smtClean="0"/>
              <a:t> (najčastejšie hlasy), ktoré </a:t>
            </a:r>
            <a:r>
              <a:rPr lang="sk-SK" b="1" dirty="0" smtClean="0">
                <a:solidFill>
                  <a:srgbClr val="0000FF"/>
                </a:solidFill>
              </a:rPr>
              <a:t>sprevádzajú myslenie a konanie</a:t>
            </a:r>
            <a:r>
              <a:rPr lang="sk-SK" dirty="0" smtClean="0"/>
              <a:t> pacienta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Schizofrénia 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600" b="1" dirty="0" smtClean="0">
                <a:solidFill>
                  <a:srgbClr val="0000FF"/>
                </a:solidFill>
              </a:rPr>
              <a:t>všedné udalosti</a:t>
            </a:r>
            <a:r>
              <a:rPr lang="sk-SK" sz="2600" dirty="0" smtClean="0"/>
              <a:t> (napr. TV správy) </a:t>
            </a:r>
            <a:r>
              <a:rPr lang="sk-SK" sz="2600" b="1" dirty="0" smtClean="0">
                <a:solidFill>
                  <a:srgbClr val="0000FF"/>
                </a:solidFill>
              </a:rPr>
              <a:t>majú zvláštny význam</a:t>
            </a:r>
            <a:r>
              <a:rPr lang="sk-SK" sz="2600" dirty="0" smtClean="0"/>
              <a:t>, ktorý sa dotýka chorého (J. </a:t>
            </a:r>
            <a:r>
              <a:rPr lang="sk-SK" sz="2600" dirty="0" err="1" smtClean="0"/>
              <a:t>Nash</a:t>
            </a:r>
            <a:r>
              <a:rPr lang="sk-SK" sz="2600" dirty="0" smtClean="0"/>
              <a:t> - </a:t>
            </a:r>
            <a:r>
              <a:rPr lang="sk-SK" sz="2600" dirty="0" err="1" smtClean="0"/>
              <a:t>Beautiful</a:t>
            </a:r>
            <a:r>
              <a:rPr lang="sk-SK" sz="2600" dirty="0" smtClean="0"/>
              <a:t> </a:t>
            </a:r>
            <a:r>
              <a:rPr lang="sk-SK" sz="2600" dirty="0" err="1" smtClean="0"/>
              <a:t>Mind</a:t>
            </a:r>
            <a:r>
              <a:rPr lang="sk-SK" sz="2600" dirty="0" smtClean="0"/>
              <a:t>)</a:t>
            </a:r>
          </a:p>
          <a:p>
            <a:pPr>
              <a:lnSpc>
                <a:spcPct val="90000"/>
              </a:lnSpc>
            </a:pPr>
            <a:endParaRPr lang="sk-SK" sz="2600" dirty="0" smtClean="0"/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600" dirty="0" smtClean="0"/>
              <a:t>objavuje sa </a:t>
            </a:r>
            <a:r>
              <a:rPr lang="sk-SK" sz="2600" b="1" dirty="0" smtClean="0">
                <a:solidFill>
                  <a:srgbClr val="0000FF"/>
                </a:solidFill>
              </a:rPr>
              <a:t>dobrovoľná izolácia</a:t>
            </a:r>
          </a:p>
          <a:p>
            <a:pPr>
              <a:lnSpc>
                <a:spcPct val="90000"/>
              </a:lnSpc>
            </a:pPr>
            <a:endParaRPr lang="sk-SK" sz="2600" dirty="0" smtClean="0"/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600" dirty="0" smtClean="0"/>
              <a:t>schizofrénia sa prejavuje ako </a:t>
            </a:r>
            <a:r>
              <a:rPr lang="sk-SK" sz="2600" b="1" dirty="0" smtClean="0">
                <a:solidFill>
                  <a:srgbClr val="0000FF"/>
                </a:solidFill>
              </a:rPr>
              <a:t>paranoidná schizofrénia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dirty="0" smtClean="0"/>
              <a:t>bludné predstavy, stihomam, halucinácie</a:t>
            </a:r>
          </a:p>
          <a:p>
            <a:pPr>
              <a:lnSpc>
                <a:spcPct val="90000"/>
              </a:lnSpc>
              <a:buClr>
                <a:srgbClr val="0000FF"/>
              </a:buClr>
            </a:pPr>
            <a:endParaRPr lang="sk-SK" sz="2600" dirty="0" smtClean="0"/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600" dirty="0" smtClean="0"/>
              <a:t>prítomné </a:t>
            </a:r>
            <a:r>
              <a:rPr lang="sk-SK" sz="2600" b="1" dirty="0" smtClean="0">
                <a:solidFill>
                  <a:srgbClr val="0000FF"/>
                </a:solidFill>
              </a:rPr>
              <a:t>poruchy emócií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dirty="0" smtClean="0"/>
              <a:t>v situáciách, kedy by sa mal človek radovať alebo smútiť</a:t>
            </a:r>
          </a:p>
          <a:p>
            <a:pPr lvl="2">
              <a:lnSpc>
                <a:spcPct val="90000"/>
              </a:lnSpc>
              <a:buClr>
                <a:srgbClr val="0000FF"/>
              </a:buClr>
            </a:pPr>
            <a:r>
              <a:rPr lang="sk-SK" sz="1800" dirty="0" smtClean="0"/>
              <a:t>schizofrenik nereaguje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Schizofrénia 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jack_kerou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829040" cy="3829040"/>
          </a:xfrm>
        </p:spPr>
      </p:pic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Schizofrénia 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6" name="Obrázok 5" descr="john-n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3528392" cy="391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5040560" cy="54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0000FF"/>
              </a:buClr>
            </a:pPr>
            <a:endParaRPr lang="sk-SK" sz="24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400" b="1" dirty="0" smtClean="0">
                <a:solidFill>
                  <a:srgbClr val="0000FF"/>
                </a:solidFill>
              </a:rPr>
              <a:t>porucha prežívania a správania</a:t>
            </a:r>
            <a:r>
              <a:rPr lang="sk-SK" sz="2400" dirty="0" smtClean="0"/>
              <a:t>, ktorá vzniká v ranom vývoji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b="1" dirty="0" smtClean="0">
                <a:solidFill>
                  <a:srgbClr val="0000FF"/>
                </a:solidFill>
              </a:rPr>
              <a:t>pacient vie, že je chorý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9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dirty="0" smtClean="0"/>
              <a:t>spôsobujú ju </a:t>
            </a:r>
            <a:r>
              <a:rPr lang="sk-SK" sz="2100" b="1" dirty="0" smtClean="0">
                <a:solidFill>
                  <a:srgbClr val="0000FF"/>
                </a:solidFill>
              </a:rPr>
              <a:t>prekážky vo vývoji</a:t>
            </a:r>
            <a:r>
              <a:rPr lang="sk-SK" sz="2100" dirty="0" smtClean="0"/>
              <a:t>, ktoré </a:t>
            </a:r>
            <a:r>
              <a:rPr lang="sk-SK" sz="2100" b="1" dirty="0" smtClean="0">
                <a:solidFill>
                  <a:srgbClr val="0000FF"/>
                </a:solidFill>
              </a:rPr>
              <a:t>vyvolávajú úzkosť</a:t>
            </a:r>
            <a:r>
              <a:rPr lang="sk-SK" sz="2100" dirty="0" smtClean="0"/>
              <a:t>, na ktorú jedinec reaguje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9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dirty="0" smtClean="0"/>
              <a:t>ide o </a:t>
            </a:r>
            <a:r>
              <a:rPr lang="sk-SK" sz="2100" b="1" dirty="0" smtClean="0">
                <a:solidFill>
                  <a:srgbClr val="0000FF"/>
                </a:solidFill>
              </a:rPr>
              <a:t>narušenú schopnosť prispôsobiť sa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9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dirty="0" smtClean="0"/>
              <a:t>objavujú sa poruchy myslenia, konania a cítenia</a:t>
            </a:r>
          </a:p>
          <a:p>
            <a:pPr lvl="1">
              <a:lnSpc>
                <a:spcPct val="90000"/>
              </a:lnSpc>
              <a:buClr>
                <a:srgbClr val="0000FF"/>
              </a:buClr>
            </a:pPr>
            <a:endParaRPr lang="sk-SK" sz="900" dirty="0" smtClean="0"/>
          </a:p>
          <a:p>
            <a:pPr>
              <a:lnSpc>
                <a:spcPct val="90000"/>
              </a:lnSpc>
            </a:pPr>
            <a:endParaRPr lang="sk-SK" sz="2400" dirty="0" smtClean="0"/>
          </a:p>
          <a:p>
            <a:pPr>
              <a:lnSpc>
                <a:spcPct val="90000"/>
              </a:lnSpc>
            </a:pPr>
            <a:endParaRPr lang="sk-SK" sz="2400" dirty="0" smtClean="0"/>
          </a:p>
          <a:p>
            <a:pPr>
              <a:lnSpc>
                <a:spcPct val="90000"/>
              </a:lnSpc>
              <a:buClr>
                <a:srgbClr val="0000FF"/>
              </a:buClr>
            </a:pPr>
            <a:r>
              <a:rPr lang="sk-SK" sz="2400" b="1" dirty="0" smtClean="0">
                <a:solidFill>
                  <a:srgbClr val="0000FF"/>
                </a:solidFill>
              </a:rPr>
              <a:t>príčiny neurózy: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dirty="0" smtClean="0"/>
              <a:t>chybné sociálne návyky z detstva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9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dirty="0" smtClean="0"/>
              <a:t>konfliktné stavy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9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dirty="0" smtClean="0"/>
              <a:t>zlá adaptácia v záťažových situáciách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endParaRPr lang="sk-SK" sz="9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100" dirty="0" smtClean="0"/>
              <a:t>na vzniku sa podieľajú vrodené </a:t>
            </a:r>
            <a:r>
              <a:rPr lang="sk-SK" sz="2100" dirty="0" err="1" smtClean="0"/>
              <a:t>predispozície</a:t>
            </a:r>
            <a:r>
              <a:rPr lang="sk-SK" sz="2100" dirty="0" smtClean="0"/>
              <a:t>, ale aj únava, stres a vyčerpanie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Neuróza 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5" name="Obrázok 4" descr="Cullen_Willi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313103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4824536" cy="5544616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00FF"/>
              </a:buClr>
            </a:pPr>
            <a:r>
              <a:rPr lang="sk-SK" sz="2600" b="1" dirty="0" smtClean="0">
                <a:solidFill>
                  <a:srgbClr val="0000FF"/>
                </a:solidFill>
              </a:rPr>
              <a:t>chronické, masívne úzkostné stavy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dirty="0" smtClean="0"/>
              <a:t>reakcia na veľké množstvo podnetov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dirty="0" smtClean="0"/>
              <a:t>reakcia na podnety, </a:t>
            </a:r>
            <a:r>
              <a:rPr lang="sk-SK" sz="2200" smtClean="0"/>
              <a:t>ktoré iní </a:t>
            </a:r>
            <a:r>
              <a:rPr lang="sk-SK" sz="2200" dirty="0" smtClean="0"/>
              <a:t>ľudia nepovažujú za výrazne nebezpečné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dirty="0" smtClean="0"/>
              <a:t>jedinec si  uvedomuje iracionálnosť  ale aj tak prežíva úzkosť</a:t>
            </a:r>
          </a:p>
          <a:p>
            <a:endParaRPr lang="sk-SK" sz="2600" dirty="0" smtClean="0"/>
          </a:p>
          <a:p>
            <a:pPr>
              <a:buClr>
                <a:srgbClr val="0000FF"/>
              </a:buClr>
            </a:pPr>
            <a:r>
              <a:rPr lang="sk-SK" sz="2600" b="1" dirty="0" smtClean="0">
                <a:solidFill>
                  <a:srgbClr val="0000FF"/>
                </a:solidFill>
              </a:rPr>
              <a:t>výrazne obmedzujú životné možnosti</a:t>
            </a:r>
            <a:r>
              <a:rPr lang="sk-SK" sz="2600" dirty="0" smtClean="0"/>
              <a:t> </a:t>
            </a:r>
          </a:p>
          <a:p>
            <a:pPr>
              <a:buClr>
                <a:srgbClr val="0000FF"/>
              </a:buClr>
            </a:pPr>
            <a:endParaRPr lang="sk-SK" sz="2300" dirty="0" smtClean="0"/>
          </a:p>
          <a:p>
            <a:pPr>
              <a:buClr>
                <a:srgbClr val="0000FF"/>
              </a:buClr>
            </a:pPr>
            <a:r>
              <a:rPr lang="sk-SK" sz="2300" dirty="0" smtClean="0"/>
              <a:t>rozlišujeme :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600" b="1" dirty="0" smtClean="0">
                <a:solidFill>
                  <a:srgbClr val="7030A0"/>
                </a:solidFill>
              </a:rPr>
              <a:t>jednoduché fóbie</a:t>
            </a:r>
          </a:p>
          <a:p>
            <a:pPr lvl="2">
              <a:buClr>
                <a:srgbClr val="0000FF"/>
              </a:buClr>
            </a:pPr>
            <a:r>
              <a:rPr lang="sk-SK" sz="1800" dirty="0" err="1" smtClean="0">
                <a:solidFill>
                  <a:srgbClr val="0000FF"/>
                </a:solidFill>
              </a:rPr>
              <a:t>arachnofóbia</a:t>
            </a:r>
            <a:r>
              <a:rPr lang="sk-SK" sz="1800" dirty="0" smtClean="0">
                <a:solidFill>
                  <a:srgbClr val="0000FF"/>
                </a:solidFill>
              </a:rPr>
              <a:t>:</a:t>
            </a:r>
            <a:r>
              <a:rPr lang="sk-SK" sz="1800" dirty="0" smtClean="0"/>
              <a:t> strach z pavúkov</a:t>
            </a:r>
          </a:p>
          <a:p>
            <a:pPr lvl="2">
              <a:buClr>
                <a:srgbClr val="0000FF"/>
              </a:buClr>
            </a:pPr>
            <a:r>
              <a:rPr lang="sk-SK" sz="1800" dirty="0" err="1" smtClean="0">
                <a:solidFill>
                  <a:srgbClr val="0000FF"/>
                </a:solidFill>
              </a:rPr>
              <a:t>aichnofóbia</a:t>
            </a:r>
            <a:r>
              <a:rPr lang="sk-SK" sz="1800" dirty="0" smtClean="0">
                <a:solidFill>
                  <a:srgbClr val="0000FF"/>
                </a:solidFill>
              </a:rPr>
              <a:t>:</a:t>
            </a:r>
            <a:r>
              <a:rPr lang="sk-SK" sz="1800" dirty="0" smtClean="0"/>
              <a:t> strach z výšok</a:t>
            </a:r>
          </a:p>
          <a:p>
            <a:pPr lvl="2">
              <a:buClr>
                <a:srgbClr val="0000FF"/>
              </a:buClr>
            </a:pPr>
            <a:r>
              <a:rPr lang="sk-SK" sz="1800" dirty="0" err="1" smtClean="0">
                <a:solidFill>
                  <a:srgbClr val="0000FF"/>
                </a:solidFill>
              </a:rPr>
              <a:t>fobofóbia</a:t>
            </a:r>
            <a:r>
              <a:rPr lang="sk-SK" sz="1800" dirty="0" smtClean="0">
                <a:solidFill>
                  <a:srgbClr val="0000FF"/>
                </a:solidFill>
              </a:rPr>
              <a:t>:</a:t>
            </a:r>
            <a:r>
              <a:rPr lang="sk-SK" sz="1800" dirty="0" smtClean="0"/>
              <a:t> strach z toho, že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sk-SK" sz="1800" dirty="0" smtClean="0"/>
              <a:t>v najbližšej chvíli zľaknem</a:t>
            </a:r>
          </a:p>
          <a:p>
            <a:pPr lvl="1">
              <a:buClr>
                <a:srgbClr val="0000FF"/>
              </a:buClr>
            </a:pPr>
            <a:endParaRPr lang="sk-SK" sz="2200" dirty="0" smtClean="0"/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600" b="1" dirty="0" smtClean="0">
                <a:solidFill>
                  <a:srgbClr val="7030A0"/>
                </a:solidFill>
              </a:rPr>
              <a:t>sociálne fóbie</a:t>
            </a:r>
          </a:p>
          <a:p>
            <a:pPr lvl="2">
              <a:buClr>
                <a:srgbClr val="0000FF"/>
              </a:buClr>
            </a:pPr>
            <a:r>
              <a:rPr lang="sk-SK" sz="1800" dirty="0" err="1" smtClean="0">
                <a:solidFill>
                  <a:srgbClr val="0000FF"/>
                </a:solidFill>
              </a:rPr>
              <a:t>erytrofóbia</a:t>
            </a:r>
            <a:r>
              <a:rPr lang="sk-SK" sz="1800" dirty="0" smtClean="0">
                <a:solidFill>
                  <a:srgbClr val="0000FF"/>
                </a:solidFill>
              </a:rPr>
              <a:t>:</a:t>
            </a:r>
            <a:r>
              <a:rPr lang="sk-SK" sz="1800" dirty="0" smtClean="0"/>
              <a:t> strach zo začervenania sa v soc. situáciách</a:t>
            </a:r>
          </a:p>
          <a:p>
            <a:pPr lvl="2">
              <a:buClr>
                <a:srgbClr val="0000FF"/>
              </a:buClr>
            </a:pPr>
            <a:r>
              <a:rPr lang="sk-SK" sz="1800" dirty="0" err="1" smtClean="0">
                <a:solidFill>
                  <a:srgbClr val="0000FF"/>
                </a:solidFill>
              </a:rPr>
              <a:t>homofóbia</a:t>
            </a:r>
            <a:r>
              <a:rPr lang="sk-SK" sz="1800" dirty="0" smtClean="0">
                <a:solidFill>
                  <a:srgbClr val="0000FF"/>
                </a:solidFill>
              </a:rPr>
              <a:t>:</a:t>
            </a:r>
            <a:r>
              <a:rPr lang="sk-SK" sz="1800" dirty="0" smtClean="0"/>
              <a:t> strach z ľudí</a:t>
            </a:r>
          </a:p>
          <a:p>
            <a:pPr lvl="3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1600" dirty="0" smtClean="0"/>
              <a:t>rozvíjajú sa hlavne v období </a:t>
            </a:r>
            <a:r>
              <a:rPr lang="sk-SK" sz="1600" dirty="0" err="1" smtClean="0"/>
              <a:t>adelescencie</a:t>
            </a:r>
            <a:endParaRPr lang="sk-SK" sz="1600" dirty="0" smtClean="0"/>
          </a:p>
          <a:p>
            <a:pPr lvl="1">
              <a:buClr>
                <a:srgbClr val="0000FF"/>
              </a:buClr>
            </a:pPr>
            <a:endParaRPr lang="sk-SK" sz="2200" dirty="0" smtClean="0"/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600" b="1" dirty="0" err="1" smtClean="0">
                <a:solidFill>
                  <a:srgbClr val="7030A0"/>
                </a:solidFill>
              </a:rPr>
              <a:t>agorafóbie</a:t>
            </a:r>
            <a:endParaRPr lang="sk-SK" sz="2600" b="1" dirty="0" smtClean="0">
              <a:solidFill>
                <a:srgbClr val="7030A0"/>
              </a:solidFill>
            </a:endParaRPr>
          </a:p>
          <a:p>
            <a:pPr lvl="2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1800" dirty="0" smtClean="0"/>
              <a:t>strach z miest, kde by sme mohli uviaznuť, alebo  by nám nikto neposkytol pomoc</a:t>
            </a:r>
          </a:p>
          <a:p>
            <a:pPr lvl="2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1800" dirty="0" smtClean="0"/>
              <a:t>strach z preplnených priestorov (obchodné domy)</a:t>
            </a:r>
          </a:p>
          <a:p>
            <a:pPr lvl="2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1800" dirty="0" smtClean="0"/>
              <a:t>strach z priestorov, z ktorých je ťažký únik (autobus, výťah)</a:t>
            </a:r>
          </a:p>
          <a:p>
            <a:pPr lvl="2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1800" dirty="0" smtClean="0"/>
              <a:t>ak by dostali záchvat paniky, boja sa strápnenia</a:t>
            </a:r>
          </a:p>
          <a:p>
            <a:endParaRPr lang="sk-SK" sz="2600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Fóbie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5" name="Obrázok 4" descr="social-phob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93096"/>
            <a:ext cx="3339767" cy="2228652"/>
          </a:xfrm>
          <a:prstGeom prst="rect">
            <a:avLst/>
          </a:prstGeom>
        </p:spPr>
      </p:pic>
      <p:pic>
        <p:nvPicPr>
          <p:cNvPr id="6" name="Obrázok 5" descr="social_phob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24744"/>
            <a:ext cx="2286899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500px-Hyste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48" y="384048"/>
            <a:ext cx="8950304" cy="59609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256584"/>
          </a:xfrm>
        </p:spPr>
        <p:txBody>
          <a:bodyPr>
            <a:normAutofit lnSpcReduction="10000"/>
          </a:bodyPr>
          <a:lstStyle/>
          <a:p>
            <a:pPr>
              <a:buClr>
                <a:srgbClr val="0000FF"/>
              </a:buClr>
            </a:pPr>
            <a:r>
              <a:rPr lang="sk-SK" sz="2600" dirty="0" smtClean="0"/>
              <a:t> </a:t>
            </a:r>
            <a:r>
              <a:rPr lang="sk-SK" sz="2600" b="1" dirty="0" smtClean="0">
                <a:solidFill>
                  <a:srgbClr val="0000FF"/>
                </a:solidFill>
              </a:rPr>
              <a:t>„umelé“ ochorenie</a:t>
            </a:r>
            <a:r>
              <a:rPr lang="sk-SK" sz="2600" dirty="0" smtClean="0"/>
              <a:t> s telesnými poruchami 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dirty="0" smtClean="0"/>
              <a:t>kŕče, ochrnutie, záchvaty, kŕčovitý plač a krik ale len za prítomnosti inej osoby, slepota, triaška, neschopnosť stáť a chodiť</a:t>
            </a:r>
          </a:p>
          <a:p>
            <a:endParaRPr lang="sk-SK" sz="2600" dirty="0" smtClean="0"/>
          </a:p>
          <a:p>
            <a:pPr>
              <a:buClr>
                <a:srgbClr val="0000FF"/>
              </a:buClr>
            </a:pPr>
            <a:r>
              <a:rPr lang="sk-SK" sz="2600" dirty="0" smtClean="0"/>
              <a:t>vznik: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b="1" dirty="0" smtClean="0">
                <a:solidFill>
                  <a:srgbClr val="0000FF"/>
                </a:solidFill>
              </a:rPr>
              <a:t>nevedomé psychické konflikty</a:t>
            </a:r>
          </a:p>
          <a:p>
            <a:endParaRPr lang="sk-SK" sz="2600" dirty="0" smtClean="0"/>
          </a:p>
          <a:p>
            <a:pPr>
              <a:buClr>
                <a:srgbClr val="0000FF"/>
              </a:buClr>
            </a:pPr>
            <a:r>
              <a:rPr lang="sk-SK" sz="2600" dirty="0" smtClean="0"/>
              <a:t>často sa </a:t>
            </a:r>
            <a:r>
              <a:rPr lang="sk-SK" sz="2600" b="1" dirty="0" smtClean="0">
                <a:solidFill>
                  <a:srgbClr val="0000FF"/>
                </a:solidFill>
              </a:rPr>
              <a:t>zamieňa so simulovaním</a:t>
            </a:r>
          </a:p>
          <a:p>
            <a:endParaRPr lang="sk-SK" sz="2600" dirty="0" smtClean="0"/>
          </a:p>
          <a:p>
            <a:pPr>
              <a:buClr>
                <a:srgbClr val="0000FF"/>
              </a:buClr>
            </a:pPr>
            <a:r>
              <a:rPr lang="sk-SK" sz="2600" dirty="0" smtClean="0"/>
              <a:t>pri záchvatoch hystérie </a:t>
            </a:r>
            <a:r>
              <a:rPr lang="sk-SK" sz="2600" b="1" dirty="0" smtClean="0">
                <a:solidFill>
                  <a:srgbClr val="0000FF"/>
                </a:solidFill>
              </a:rPr>
              <a:t>sa postihnutý domáha pozornosti</a:t>
            </a:r>
            <a:r>
              <a:rPr lang="sk-SK" sz="2600" dirty="0" smtClean="0"/>
              <a:t>, ktorá mu v detstve často chýbala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200" dirty="0" smtClean="0"/>
              <a:t>slúžia citovému vydieraniu 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Hystéria  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928670"/>
            <a:ext cx="4464496" cy="5454368"/>
          </a:xfrm>
        </p:spPr>
        <p:txBody>
          <a:bodyPr>
            <a:normAutofit fontScale="77500" lnSpcReduction="20000"/>
          </a:bodyPr>
          <a:lstStyle/>
          <a:p>
            <a:endParaRPr lang="sk-SK" b="1" dirty="0" smtClean="0">
              <a:solidFill>
                <a:srgbClr val="0000FF"/>
              </a:solidFill>
            </a:endParaRPr>
          </a:p>
          <a:p>
            <a:r>
              <a:rPr lang="sk-SK" b="1" dirty="0" smtClean="0">
                <a:solidFill>
                  <a:srgbClr val="0000FF"/>
                </a:solidFill>
              </a:rPr>
              <a:t>každý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0000FF"/>
                </a:solidFill>
              </a:rPr>
              <a:t>prežíva obdobie </a:t>
            </a:r>
            <a:r>
              <a:rPr lang="sk-SK" dirty="0" smtClean="0"/>
              <a:t>kedy: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je smutný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nemá o nič záujem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nezaujímajú ho ani príjemné veci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0000FF"/>
                </a:solidFill>
              </a:rPr>
              <a:t>mierna depresia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primeraná reakcia na niektoré situácie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0000FF"/>
                </a:solidFill>
              </a:rPr>
              <a:t>poruchou</a:t>
            </a:r>
            <a:r>
              <a:rPr lang="sk-SK" dirty="0" smtClean="0"/>
              <a:t> sa stáva</a:t>
            </a:r>
          </a:p>
          <a:p>
            <a:pPr lvl="1">
              <a:buFont typeface="Courier New" pitchFamily="49" charset="0"/>
              <a:buChar char="o"/>
            </a:pPr>
            <a:r>
              <a:rPr lang="sk-SK" b="1" dirty="0" smtClean="0">
                <a:solidFill>
                  <a:srgbClr val="0000FF"/>
                </a:solidFill>
              </a:rPr>
              <a:t>ak</a:t>
            </a:r>
            <a:r>
              <a:rPr lang="sk-SK" dirty="0" smtClean="0"/>
              <a:t> stavy </a:t>
            </a:r>
            <a:r>
              <a:rPr lang="sk-SK" b="1" dirty="0" smtClean="0">
                <a:solidFill>
                  <a:srgbClr val="0000FF"/>
                </a:solidFill>
              </a:rPr>
              <a:t>výrazne obmedzujú každodenný život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stavy </a:t>
            </a:r>
            <a:r>
              <a:rPr lang="sk-SK" b="1" dirty="0" smtClean="0">
                <a:solidFill>
                  <a:srgbClr val="0000FF"/>
                </a:solidFill>
              </a:rPr>
              <a:t>pretrvávajú niekoľko týždňov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Depresia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6" name="Obrázok 5" descr="depression-1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4043238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einst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429407" cy="2376264"/>
          </a:xfrm>
        </p:spPr>
      </p:pic>
      <p:pic>
        <p:nvPicPr>
          <p:cNvPr id="5" name="Obrázok 4" descr="sp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293197" cy="2968539"/>
          </a:xfrm>
          <a:prstGeom prst="rect">
            <a:avLst/>
          </a:prstGeom>
        </p:spPr>
      </p:pic>
      <p:pic>
        <p:nvPicPr>
          <p:cNvPr id="6" name="Obrázok 5" descr="hitler_adolf_portret2_09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4293096"/>
            <a:ext cx="2664296" cy="1978438"/>
          </a:xfrm>
          <a:prstGeom prst="rect">
            <a:avLst/>
          </a:prstGeom>
        </p:spPr>
      </p:pic>
      <p:pic>
        <p:nvPicPr>
          <p:cNvPr id="9" name="Obrázok 8" descr="man_c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149080"/>
            <a:ext cx="2431157" cy="2431157"/>
          </a:xfrm>
          <a:prstGeom prst="rect">
            <a:avLst/>
          </a:prstGeom>
        </p:spPr>
      </p:pic>
      <p:pic>
        <p:nvPicPr>
          <p:cNvPr id="12" name="Obrázok 11" descr="Young_theodore_kaczynski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60648"/>
            <a:ext cx="2664296" cy="2793811"/>
          </a:xfrm>
          <a:prstGeom prst="rect">
            <a:avLst/>
          </a:prstGeom>
        </p:spPr>
      </p:pic>
      <p:pic>
        <p:nvPicPr>
          <p:cNvPr id="13" name="Obrázok 12" descr="oklahoma_timothy_McVeig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861048"/>
            <a:ext cx="2232248" cy="281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depresi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6133" y="908720"/>
            <a:ext cx="5771734" cy="5733256"/>
          </a:xfrm>
        </p:spPr>
      </p:pic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Depresia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Depresia </a:t>
            </a:r>
            <a:endParaRPr lang="sk-SK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Zástupný symbol obsahu 11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060848"/>
            <a:ext cx="5832648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defRPr/>
            </a:pPr>
            <a:r>
              <a:rPr lang="sk-SK" sz="2600" dirty="0" smtClean="0"/>
              <a:t>dôležitú úlohu pri tejto poruche správania zohrávajú </a:t>
            </a:r>
            <a:r>
              <a:rPr lang="sk-SK" sz="2600" b="1" dirty="0" smtClean="0">
                <a:solidFill>
                  <a:srgbClr val="0000FF"/>
                </a:solidFill>
              </a:rPr>
              <a:t>bludné myšlienky</a:t>
            </a:r>
            <a:r>
              <a:rPr lang="sk-SK" sz="2600" dirty="0" smtClean="0"/>
              <a:t>, hlavne vo forme stihomamu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sk-SK" sz="2200" dirty="0" smtClean="0"/>
              <a:t>rôzne silný pocit o prenasledovaní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defRPr/>
            </a:pPr>
            <a:endParaRPr lang="sk-SK" sz="22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sk-SK" sz="2200" b="1" dirty="0" err="1" smtClean="0">
                <a:solidFill>
                  <a:srgbClr val="0000FF"/>
                </a:solidFill>
              </a:rPr>
              <a:t>paranoik</a:t>
            </a:r>
            <a:r>
              <a:rPr lang="sk-SK" sz="2200" b="1" dirty="0" smtClean="0">
                <a:solidFill>
                  <a:srgbClr val="0000FF"/>
                </a:solidFill>
              </a:rPr>
              <a:t> nekoná slobodne</a:t>
            </a:r>
          </a:p>
          <a:p>
            <a:pPr lvl="2">
              <a:lnSpc>
                <a:spcPct val="90000"/>
              </a:lnSpc>
              <a:buClr>
                <a:srgbClr val="0000FF"/>
              </a:buClr>
              <a:defRPr/>
            </a:pPr>
            <a:r>
              <a:rPr lang="sk-SK" sz="1800" dirty="0" smtClean="0"/>
              <a:t>podriaďuje  sa cudzím tlakom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defRPr/>
            </a:pPr>
            <a:endParaRPr lang="sk-SK" sz="22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sk-SK" sz="2200" dirty="0" smtClean="0"/>
              <a:t>podstatou je </a:t>
            </a:r>
            <a:r>
              <a:rPr lang="sk-SK" sz="2200" b="1" dirty="0" smtClean="0">
                <a:solidFill>
                  <a:srgbClr val="0000FF"/>
                </a:solidFill>
              </a:rPr>
              <a:t>nesprávne chápanie okolia</a:t>
            </a:r>
            <a:r>
              <a:rPr lang="sk-SK" sz="2200" dirty="0" smtClean="0"/>
              <a:t> a javov vo vzťahu k sebe</a:t>
            </a:r>
          </a:p>
          <a:p>
            <a:pPr lvl="1">
              <a:lnSpc>
                <a:spcPct val="90000"/>
              </a:lnSpc>
              <a:buClr>
                <a:srgbClr val="0000FF"/>
              </a:buClr>
              <a:buNone/>
              <a:defRPr/>
            </a:pPr>
            <a:endParaRPr lang="sk-SK" sz="2200" dirty="0" smtClean="0"/>
          </a:p>
          <a:p>
            <a:pPr lvl="1">
              <a:lnSpc>
                <a:spcPct val="90000"/>
              </a:lnSpc>
              <a:buClr>
                <a:srgbClr val="0000FF"/>
              </a:buClr>
              <a:buFont typeface="Courier New" pitchFamily="49" charset="0"/>
              <a:buChar char="o"/>
              <a:defRPr/>
            </a:pPr>
            <a:r>
              <a:rPr lang="sk-SK" sz="2200" b="1" dirty="0" err="1" smtClean="0">
                <a:solidFill>
                  <a:srgbClr val="0000FF"/>
                </a:solidFill>
              </a:rPr>
              <a:t>paranoik</a:t>
            </a:r>
            <a:r>
              <a:rPr lang="sk-SK" sz="2200" b="1" dirty="0" smtClean="0">
                <a:solidFill>
                  <a:srgbClr val="0000FF"/>
                </a:solidFill>
              </a:rPr>
              <a:t> reaguje</a:t>
            </a:r>
            <a:r>
              <a:rPr lang="sk-SK" sz="2200" dirty="0" smtClean="0"/>
              <a:t> na zdanlivé krivdy </a:t>
            </a:r>
            <a:r>
              <a:rPr lang="sk-SK" sz="2200" b="1" dirty="0" smtClean="0">
                <a:solidFill>
                  <a:srgbClr val="0000FF"/>
                </a:solidFill>
              </a:rPr>
              <a:t>aktívnym odporom</a:t>
            </a:r>
            <a:r>
              <a:rPr lang="sk-SK" sz="2200" dirty="0" smtClean="0"/>
              <a:t> a útočnosťou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Poruchy správania  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2844" y="1052736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Paranoja 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6" name="Obrázok 5" descr="parano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420888"/>
            <a:ext cx="27241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1214422"/>
            <a:ext cx="4857784" cy="542928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00FF"/>
              </a:buClr>
            </a:pPr>
            <a:r>
              <a:rPr lang="sk-SK" b="1" dirty="0" smtClean="0">
                <a:solidFill>
                  <a:srgbClr val="0000FF"/>
                </a:solidFill>
              </a:rPr>
              <a:t>zneužívanie</a:t>
            </a:r>
          </a:p>
          <a:p>
            <a:endParaRPr lang="sk-SK" b="1" dirty="0" smtClean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</a:pPr>
            <a:r>
              <a:rPr lang="sk-SK" dirty="0" smtClean="0"/>
              <a:t>hlavne </a:t>
            </a:r>
            <a:r>
              <a:rPr lang="sk-SK" b="1" dirty="0" smtClean="0">
                <a:solidFill>
                  <a:srgbClr val="0000FF"/>
                </a:solidFill>
              </a:rPr>
              <a:t>u ľudí, pre ktorých svet stratil zmysel</a:t>
            </a:r>
            <a:r>
              <a:rPr lang="sk-SK" dirty="0" smtClean="0"/>
              <a:t> a prebúdza úzkosť</a:t>
            </a:r>
          </a:p>
          <a:p>
            <a:endParaRPr lang="sk-SK" dirty="0" smtClean="0"/>
          </a:p>
          <a:p>
            <a:pPr>
              <a:buClr>
                <a:srgbClr val="0000FF"/>
              </a:buClr>
            </a:pPr>
            <a:r>
              <a:rPr lang="sk-SK" b="1" dirty="0" smtClean="0">
                <a:solidFill>
                  <a:srgbClr val="0000FF"/>
                </a:solidFill>
              </a:rPr>
              <a:t>zneužívanie </a:t>
            </a:r>
            <a:r>
              <a:rPr lang="sk-SK" b="1" dirty="0" err="1" smtClean="0">
                <a:solidFill>
                  <a:srgbClr val="0000FF"/>
                </a:solidFill>
              </a:rPr>
              <a:t>psychoaktívnych</a:t>
            </a:r>
            <a:r>
              <a:rPr lang="sk-SK" b="1" dirty="0" smtClean="0">
                <a:solidFill>
                  <a:srgbClr val="0000FF"/>
                </a:solidFill>
              </a:rPr>
              <a:t> látok</a:t>
            </a:r>
            <a:r>
              <a:rPr lang="sk-SK" dirty="0" smtClean="0"/>
              <a:t> z nelekárskych dôvodov</a:t>
            </a:r>
          </a:p>
          <a:p>
            <a:endParaRPr lang="sk-SK" dirty="0" smtClean="0"/>
          </a:p>
          <a:p>
            <a:pPr>
              <a:buClr>
                <a:srgbClr val="0000FF"/>
              </a:buClr>
            </a:pPr>
            <a:r>
              <a:rPr lang="sk-SK" b="1" dirty="0" smtClean="0">
                <a:solidFill>
                  <a:srgbClr val="0000FF"/>
                </a:solidFill>
              </a:rPr>
              <a:t>patrí sem: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mtClean="0"/>
              <a:t>alkoholizmus</a:t>
            </a:r>
            <a:endParaRPr lang="sk-SK" dirty="0" smtClean="0"/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dirty="0" smtClean="0"/>
              <a:t>nadmerné fajčenie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dirty="0" err="1" smtClean="0"/>
              <a:t>workoholizmus</a:t>
            </a:r>
            <a:endParaRPr lang="sk-SK" dirty="0" smtClean="0"/>
          </a:p>
          <a:p>
            <a:endParaRPr lang="sk-SK" dirty="0" smtClean="0"/>
          </a:p>
          <a:p>
            <a:pPr>
              <a:buClr>
                <a:srgbClr val="0000FF"/>
              </a:buClr>
            </a:pPr>
            <a:r>
              <a:rPr lang="sk-SK" b="1" dirty="0" smtClean="0">
                <a:solidFill>
                  <a:srgbClr val="0000FF"/>
                </a:solidFill>
              </a:rPr>
              <a:t>cieľom je odvrátenie iracionálneho ohrozenia</a:t>
            </a:r>
            <a:r>
              <a:rPr lang="sk-SK" dirty="0" smtClean="0"/>
              <a:t>, ktoré má podobu beznádeje a apatie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88640"/>
            <a:ext cx="88583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err="1" smtClean="0">
                <a:solidFill>
                  <a:schemeClr val="bg1"/>
                </a:solidFill>
              </a:rPr>
              <a:t>Abúzus</a:t>
            </a:r>
            <a:r>
              <a:rPr lang="sk-SK" sz="4000" b="1" dirty="0" smtClean="0">
                <a:solidFill>
                  <a:schemeClr val="bg1"/>
                </a:solidFill>
              </a:rPr>
              <a:t>  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5" name="Obrázok 4" descr="alcohol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142984"/>
            <a:ext cx="3703110" cy="2474912"/>
          </a:xfrm>
          <a:prstGeom prst="rect">
            <a:avLst/>
          </a:prstGeom>
        </p:spPr>
      </p:pic>
      <p:pic>
        <p:nvPicPr>
          <p:cNvPr id="6" name="Obrázok 5" descr="workahol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857628"/>
            <a:ext cx="3702338" cy="277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BENESCH, H.: Encyklopedický atlas </a:t>
            </a:r>
            <a:r>
              <a:rPr lang="sk-SK" sz="2800" dirty="0" err="1" smtClean="0"/>
              <a:t>psychologie</a:t>
            </a:r>
            <a:r>
              <a:rPr lang="sk-SK" sz="2800" dirty="0" smtClean="0"/>
              <a:t>. Praha 2001, s. 277.</a:t>
            </a:r>
          </a:p>
          <a:p>
            <a:endParaRPr lang="sk-SK" sz="2800" dirty="0" smtClean="0"/>
          </a:p>
          <a:p>
            <a:r>
              <a:rPr lang="sk-SK" sz="2800" dirty="0" smtClean="0"/>
              <a:t>ATKINSON, R. L.: </a:t>
            </a:r>
            <a:r>
              <a:rPr lang="sk-SK" sz="2800" dirty="0" err="1" smtClean="0"/>
              <a:t>Psychologie</a:t>
            </a:r>
            <a:r>
              <a:rPr lang="sk-SK" sz="2800" dirty="0" smtClean="0"/>
              <a:t>, Praha 2007, s. 524 – 577.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Literatúra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42844" y="2803918"/>
            <a:ext cx="8858312" cy="125016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Poruchy</a:t>
            </a:r>
            <a:r>
              <a:rPr kumimoji="0" lang="sk-SK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osobnosti</a:t>
            </a:r>
            <a:endParaRPr kumimoji="0" lang="sk-SK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40768"/>
            <a:ext cx="5077228" cy="4968552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 smtClean="0">
                <a:solidFill>
                  <a:srgbClr val="0000FF"/>
                </a:solidFill>
              </a:rPr>
              <a:t>vzdialenie</a:t>
            </a:r>
            <a:r>
              <a:rPr lang="sk-SK" dirty="0" smtClean="0"/>
              <a:t> sa </a:t>
            </a:r>
            <a:r>
              <a:rPr lang="sk-SK" b="1" dirty="0" smtClean="0">
                <a:solidFill>
                  <a:srgbClr val="0000FF"/>
                </a:solidFill>
              </a:rPr>
              <a:t>od normálnosti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0000FF"/>
                </a:solidFill>
              </a:rPr>
              <a:t>odchýlka od sociálnej normy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abnormálne správanie je </a:t>
            </a:r>
            <a:r>
              <a:rPr lang="sk-SK" b="1" dirty="0" smtClean="0">
                <a:solidFill>
                  <a:srgbClr val="0000FF"/>
                </a:solidFill>
              </a:rPr>
              <a:t>determinované spoločensky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nemusí byť abnormálne aj v inej</a:t>
            </a:r>
          </a:p>
          <a:p>
            <a:pPr lvl="2"/>
            <a:r>
              <a:rPr lang="sk-SK" dirty="0" smtClean="0"/>
              <a:t>niektoré africké kmene nevnímajú ako abnormálne, ak človek počuje hlasy a nikto nie je v jeho blízkosti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abnormálnosť </a:t>
            </a:r>
            <a:r>
              <a:rPr lang="sk-SK" b="1" dirty="0" smtClean="0">
                <a:solidFill>
                  <a:srgbClr val="0000FF"/>
                </a:solidFill>
              </a:rPr>
              <a:t>sa mení aj v čase</a:t>
            </a:r>
          </a:p>
          <a:p>
            <a:pPr lvl="2"/>
            <a:r>
              <a:rPr lang="sk-SK" dirty="0" smtClean="0"/>
              <a:t>pred 40 rokmi by muž z náušnicou bol abnormálny</a:t>
            </a:r>
          </a:p>
          <a:p>
            <a:pPr lvl="3">
              <a:buFont typeface="Courier New" pitchFamily="49" charset="0"/>
              <a:buChar char="o"/>
            </a:pPr>
            <a:r>
              <a:rPr lang="sk-SK" dirty="0" smtClean="0"/>
              <a:t>dnes je to prejav odlišného životného štýlu</a:t>
            </a:r>
          </a:p>
          <a:p>
            <a:pPr lvl="3">
              <a:buFont typeface="Courier New" pitchFamily="49" charset="0"/>
              <a:buChar char="o"/>
            </a:pPr>
            <a:endParaRPr lang="sk-SK" dirty="0" smtClean="0"/>
          </a:p>
          <a:p>
            <a:r>
              <a:rPr lang="sk-SK" dirty="0" smtClean="0"/>
              <a:t>podľa niektorých sociológov</a:t>
            </a:r>
          </a:p>
          <a:p>
            <a:pPr lvl="1">
              <a:buFont typeface="Courier New" pitchFamily="49" charset="0"/>
              <a:buChar char="o"/>
            </a:pPr>
            <a:r>
              <a:rPr lang="sk-SK" b="1" dirty="0" smtClean="0">
                <a:solidFill>
                  <a:srgbClr val="0000FF"/>
                </a:solidFill>
              </a:rPr>
              <a:t>abnormálne </a:t>
            </a:r>
            <a:r>
              <a:rPr lang="sk-SK" dirty="0" smtClean="0"/>
              <a:t>správanie </a:t>
            </a:r>
            <a:r>
              <a:rPr lang="sk-SK" b="1" dirty="0" smtClean="0">
                <a:solidFill>
                  <a:srgbClr val="0000FF"/>
                </a:solidFill>
              </a:rPr>
              <a:t>je </a:t>
            </a:r>
            <a:r>
              <a:rPr lang="sk-SK" b="1" dirty="0" err="1" smtClean="0">
                <a:solidFill>
                  <a:srgbClr val="0000FF"/>
                </a:solidFill>
              </a:rPr>
              <a:t>maladaptívne</a:t>
            </a:r>
            <a:endParaRPr lang="sk-SK" b="1" dirty="0" smtClean="0">
              <a:solidFill>
                <a:srgbClr val="0000FF"/>
              </a:solidFill>
            </a:endParaRPr>
          </a:p>
          <a:p>
            <a:pPr lvl="2"/>
            <a:r>
              <a:rPr lang="sk-SK" dirty="0" smtClean="0"/>
              <a:t>má zlý vplyv na jedinca alebo spoločnosť</a:t>
            </a:r>
          </a:p>
          <a:p>
            <a:pPr lvl="1">
              <a:buFont typeface="Courier New" pitchFamily="49" charset="0"/>
              <a:buChar char="o"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Čo je abnormálne?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5" name="Obrázok 4" descr="alcoholic_l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932" y="2276872"/>
            <a:ext cx="3607164" cy="2915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určiť, kto je normálny býva omnoho ťažšie</a:t>
            </a:r>
          </a:p>
          <a:p>
            <a:endParaRPr lang="sk-SK" dirty="0" smtClean="0"/>
          </a:p>
          <a:p>
            <a:r>
              <a:rPr lang="sk-SK" dirty="0" smtClean="0"/>
              <a:t>vymenované vlastnosti</a:t>
            </a:r>
          </a:p>
          <a:p>
            <a:pPr lvl="1">
              <a:buFont typeface="Courier New" pitchFamily="49" charset="0"/>
              <a:buChar char="o"/>
            </a:pPr>
            <a:r>
              <a:rPr lang="sk-SK" b="1" dirty="0" smtClean="0">
                <a:solidFill>
                  <a:srgbClr val="0000FF"/>
                </a:solidFill>
              </a:rPr>
              <a:t>rysy charakteristické </a:t>
            </a:r>
            <a:r>
              <a:rPr lang="sk-SK" dirty="0" smtClean="0"/>
              <a:t>skôr </a:t>
            </a:r>
            <a:r>
              <a:rPr lang="sk-SK" b="1" dirty="0" smtClean="0">
                <a:solidFill>
                  <a:srgbClr val="0000FF"/>
                </a:solidFill>
              </a:rPr>
              <a:t>pre normálnu osobu</a:t>
            </a:r>
          </a:p>
          <a:p>
            <a:pPr lvl="1">
              <a:buNone/>
            </a:pPr>
            <a:endParaRPr lang="sk-SK" dirty="0" smtClean="0"/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primerané vnímanie reality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ovládanie svojho správania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sebaúcta a akceptácia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schopnosť vytvárať citové vzťahy</a:t>
            </a:r>
          </a:p>
          <a:p>
            <a:pPr marL="971550" lvl="1" indent="-514350">
              <a:buFont typeface="+mj-lt"/>
              <a:buAutoNum type="arabicPeriod"/>
            </a:pPr>
            <a:r>
              <a:rPr lang="sk-SK" dirty="0" smtClean="0"/>
              <a:t>činorodosť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Čo je normálne?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260648"/>
            <a:ext cx="8858312" cy="64545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Z. </a:t>
            </a:r>
            <a:r>
              <a:rPr lang="sk-SK" dirty="0" err="1" smtClean="0"/>
              <a:t>Freud</a:t>
            </a:r>
            <a:r>
              <a:rPr lang="sk-SK" dirty="0" smtClean="0"/>
              <a:t>: </a:t>
            </a:r>
            <a:r>
              <a:rPr lang="sk-SK" sz="2800" i="1" dirty="0" smtClean="0"/>
              <a:t>„...hranica medzi normálnosťou a neurózou je veľmi tenká a existuje tu plynulý prechod“ </a:t>
            </a:r>
          </a:p>
          <a:p>
            <a:endParaRPr lang="sk-SK" dirty="0" smtClean="0"/>
          </a:p>
          <a:p>
            <a:r>
              <a:rPr lang="sk-SK" dirty="0" smtClean="0"/>
              <a:t>existuje </a:t>
            </a:r>
            <a:r>
              <a:rPr lang="sk-SK" b="1" dirty="0" smtClean="0">
                <a:solidFill>
                  <a:srgbClr val="0000FF"/>
                </a:solidFill>
              </a:rPr>
              <a:t>veľké množstvo</a:t>
            </a:r>
            <a:r>
              <a:rPr lang="sk-SK" dirty="0" smtClean="0"/>
              <a:t> psychických </a:t>
            </a:r>
            <a:r>
              <a:rPr lang="sk-SK" b="1" dirty="0" smtClean="0">
                <a:solidFill>
                  <a:srgbClr val="0000FF"/>
                </a:solidFill>
              </a:rPr>
              <a:t>porúch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rovnako ako pri poruchách somatických</a:t>
            </a:r>
          </a:p>
          <a:p>
            <a:endParaRPr lang="sk-SK" dirty="0" smtClean="0"/>
          </a:p>
          <a:p>
            <a:r>
              <a:rPr lang="sk-SK" dirty="0" smtClean="0"/>
              <a:t>určiť hranicu medzi poruchou a normálnym stavom je veľmi ťažké</a:t>
            </a:r>
          </a:p>
          <a:p>
            <a:endParaRPr lang="sk-SK" dirty="0" smtClean="0"/>
          </a:p>
          <a:p>
            <a:r>
              <a:rPr lang="sk-SK" dirty="0" smtClean="0"/>
              <a:t>za abnormálne je považovaný celý rad spôsobov správania sa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správanie vo zvláštnych situáciách</a:t>
            </a:r>
          </a:p>
          <a:p>
            <a:pPr lvl="2"/>
            <a:r>
              <a:rPr lang="sk-SK" dirty="0" smtClean="0"/>
              <a:t>náhly vznik a rýchle odznenie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vleklé celoživotné správanie sa</a:t>
            </a:r>
          </a:p>
          <a:p>
            <a:pPr lvl="1"/>
            <a:endParaRPr lang="sk-SK" dirty="0" smtClean="0"/>
          </a:p>
          <a:p>
            <a:endParaRPr lang="sk-SK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abnormálne správanie a psychické poruchy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sú </a:t>
            </a:r>
            <a:r>
              <a:rPr lang="sk-SK" b="1" dirty="0" smtClean="0">
                <a:solidFill>
                  <a:srgbClr val="0000FF"/>
                </a:solidFill>
              </a:rPr>
              <a:t>u každého človeka jedinečné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neexistujú dvaja jedinci s rovnakou životnou skúsenosťou</a:t>
            </a:r>
          </a:p>
          <a:p>
            <a:endParaRPr lang="sk-SK" dirty="0" smtClean="0"/>
          </a:p>
          <a:p>
            <a:r>
              <a:rPr lang="sk-SK" dirty="0" smtClean="0"/>
              <a:t>dodnes </a:t>
            </a:r>
            <a:r>
              <a:rPr lang="sk-SK" b="1" dirty="0" smtClean="0">
                <a:solidFill>
                  <a:srgbClr val="0000FF"/>
                </a:solidFill>
              </a:rPr>
              <a:t>nie je isté, či sú </a:t>
            </a:r>
            <a:r>
              <a:rPr lang="sk-SK" dirty="0" smtClean="0"/>
              <a:t>psychické poruchy </a:t>
            </a:r>
            <a:r>
              <a:rPr lang="sk-SK" b="1" dirty="0" smtClean="0">
                <a:solidFill>
                  <a:srgbClr val="0000FF"/>
                </a:solidFill>
              </a:rPr>
              <a:t>geneticky podmienené</a:t>
            </a:r>
            <a:r>
              <a:rPr lang="sk-SK" dirty="0" smtClean="0"/>
              <a:t> alebo sú následkom určitých okolností v priebehu života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0000FF"/>
                </a:solidFill>
              </a:rPr>
              <a:t>klasifikácia</a:t>
            </a:r>
            <a:r>
              <a:rPr lang="sk-SK" dirty="0" smtClean="0"/>
              <a:t> má svoje </a:t>
            </a:r>
            <a:r>
              <a:rPr lang="sk-SK" b="1" dirty="0" smtClean="0">
                <a:solidFill>
                  <a:srgbClr val="0000FF"/>
                </a:solidFill>
              </a:rPr>
              <a:t>výhody aj nevýhody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rýchla a presná komunikácia medzi odborníkmi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pomoc pri vhodnej liečbe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nadmerné prikladanie významu diagnostickému označeniu</a:t>
            </a:r>
          </a:p>
          <a:p>
            <a:pPr lvl="1">
              <a:buFont typeface="Courier New" pitchFamily="49" charset="0"/>
              <a:buChar char="o"/>
            </a:pPr>
            <a:r>
              <a:rPr lang="sk-SK" dirty="0" smtClean="0"/>
              <a:t>klasifikácia nepovie, ako správanie vzniklo a čo ho posilňuje a udržuje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Klasifikácia abnormálne správania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24745"/>
            <a:ext cx="8435280" cy="2736303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používajú sa dva typy klasifikácií </a:t>
            </a:r>
          </a:p>
          <a:p>
            <a:pPr lvl="1">
              <a:buFont typeface="Courier New" pitchFamily="49" charset="0"/>
              <a:buChar char="o"/>
            </a:pPr>
            <a:r>
              <a:rPr lang="sk-SK" b="1" dirty="0" smtClean="0">
                <a:solidFill>
                  <a:srgbClr val="0000FF"/>
                </a:solidFill>
              </a:rPr>
              <a:t>DSM-IV</a:t>
            </a:r>
          </a:p>
          <a:p>
            <a:pPr lvl="2"/>
            <a:r>
              <a:rPr lang="sk-SK" dirty="0" smtClean="0"/>
              <a:t>manuál na klasifikáciu duševných porúch používaný v USA</a:t>
            </a:r>
          </a:p>
          <a:p>
            <a:pPr lvl="1">
              <a:buFont typeface="Courier New" pitchFamily="49" charset="0"/>
              <a:buChar char="o"/>
            </a:pPr>
            <a:r>
              <a:rPr lang="sk-SK" b="1" dirty="0" smtClean="0">
                <a:solidFill>
                  <a:srgbClr val="0000FF"/>
                </a:solidFill>
              </a:rPr>
              <a:t>MKN-10</a:t>
            </a:r>
          </a:p>
          <a:p>
            <a:pPr lvl="2"/>
            <a:r>
              <a:rPr lang="sk-SK" dirty="0" smtClean="0"/>
              <a:t>Medzinárodná klasifikácia chorôb vytvorená WHO</a:t>
            </a:r>
          </a:p>
          <a:p>
            <a:pPr lvl="2"/>
            <a:r>
              <a:rPr lang="sk-SK" dirty="0" smtClean="0"/>
              <a:t>obe sú značne kompatibilné</a:t>
            </a:r>
          </a:p>
          <a:p>
            <a:pPr lvl="2"/>
            <a:endParaRPr lang="sk-SK" dirty="0" smtClean="0"/>
          </a:p>
          <a:p>
            <a:pPr lvl="2"/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Klasifikácia abnormálne správania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79512" y="4221088"/>
          <a:ext cx="8640960" cy="248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648072">
                <a:tc>
                  <a:txBody>
                    <a:bodyPr/>
                    <a:lstStyle/>
                    <a:p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schizofrénia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0" dirty="0" smtClean="0">
                          <a:solidFill>
                            <a:schemeClr val="tx1"/>
                          </a:solidFill>
                        </a:rPr>
                        <a:t>skupina porúch, charakteristická strata kontaktu s  realitou,  poruchy myslenia a vnímania  a bizarné správanie,  halucinácie</a:t>
                      </a:r>
                      <a:r>
                        <a:rPr lang="sk-SK" b="0" baseline="0" dirty="0" smtClean="0">
                          <a:solidFill>
                            <a:schemeClr val="tx1"/>
                          </a:solidFill>
                        </a:rPr>
                        <a:t> alebo bludy</a:t>
                      </a:r>
                      <a:endParaRPr lang="sk-S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dirty="0" smtClean="0"/>
                        <a:t>impulzívne poruchy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kleptománia,  </a:t>
                      </a:r>
                      <a:r>
                        <a:rPr lang="sk-SK" dirty="0" err="1" smtClean="0"/>
                        <a:t>gamblerstvo</a:t>
                      </a:r>
                      <a:r>
                        <a:rPr lang="sk-SK" dirty="0" smtClean="0"/>
                        <a:t>, </a:t>
                      </a:r>
                      <a:r>
                        <a:rPr lang="sk-SK" dirty="0" err="1" smtClean="0"/>
                        <a:t>pyrománia</a:t>
                      </a:r>
                      <a:r>
                        <a:rPr lang="sk-SK" dirty="0" smtClean="0"/>
                        <a:t>, </a:t>
                      </a:r>
                      <a:endParaRPr lang="sk-SK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k-SK" dirty="0" smtClean="0"/>
                        <a:t>poruchy príjmu potravy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anorexia</a:t>
                      </a:r>
                      <a:r>
                        <a:rPr lang="sk-SK" dirty="0" smtClean="0"/>
                        <a:t>, bulímia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</a:pPr>
            <a:r>
              <a:rPr lang="sk-SK" sz="2800" dirty="0" smtClean="0"/>
              <a:t>psychické </a:t>
            </a:r>
            <a:r>
              <a:rPr lang="sk-SK" sz="2800" b="1" dirty="0" smtClean="0">
                <a:solidFill>
                  <a:srgbClr val="0000FF"/>
                </a:solidFill>
              </a:rPr>
              <a:t>poruchy ovplyvňujú</a:t>
            </a:r>
            <a:r>
              <a:rPr lang="sk-SK" sz="2800" dirty="0" smtClean="0"/>
              <a:t> život, prácu, sociálne vzťahy</a:t>
            </a:r>
          </a:p>
          <a:p>
            <a:endParaRPr lang="sk-SK" sz="2800" dirty="0" smtClean="0"/>
          </a:p>
          <a:p>
            <a:pPr>
              <a:buClr>
                <a:srgbClr val="0000FF"/>
              </a:buClr>
            </a:pPr>
            <a:r>
              <a:rPr lang="sk-SK" sz="2800" b="1" smtClean="0">
                <a:solidFill>
                  <a:srgbClr val="0000FF"/>
                </a:solidFill>
              </a:rPr>
              <a:t>podľa </a:t>
            </a:r>
            <a:r>
              <a:rPr lang="sk-SK" sz="2800" b="1" dirty="0" smtClean="0">
                <a:solidFill>
                  <a:srgbClr val="0000FF"/>
                </a:solidFill>
              </a:rPr>
              <a:t>stupňa, dĺžky a druhu</a:t>
            </a:r>
            <a:r>
              <a:rPr lang="sk-SK" sz="2800" dirty="0" smtClean="0"/>
              <a:t> poruchy </a:t>
            </a:r>
            <a:r>
              <a:rPr lang="sk-SK" sz="2800" b="1" dirty="0" smtClean="0">
                <a:solidFill>
                  <a:srgbClr val="0000FF"/>
                </a:solidFill>
              </a:rPr>
              <a:t>rozoznávame: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500" dirty="0" smtClean="0"/>
              <a:t>krízu osobnosti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500" dirty="0" smtClean="0"/>
              <a:t>psychosomatický syndróm 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500" dirty="0" smtClean="0"/>
              <a:t>ľahšiu poruchu osobnosti</a:t>
            </a:r>
          </a:p>
          <a:p>
            <a:pPr lvl="1">
              <a:buClr>
                <a:srgbClr val="0000FF"/>
              </a:buClr>
              <a:buFont typeface="Courier New" pitchFamily="49" charset="0"/>
              <a:buChar char="o"/>
            </a:pPr>
            <a:r>
              <a:rPr lang="sk-SK" sz="2500" dirty="0" smtClean="0"/>
              <a:t>ťažšiu poruchu osobnosti (neuróza, psychóza)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1022</Words>
  <Application>Microsoft Office PowerPoint</Application>
  <PresentationFormat>Prezentácia na obrazovke (4:3)</PresentationFormat>
  <Paragraphs>230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Company>gjar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dejepiss</dc:creator>
  <cp:lastModifiedBy>uzivatel</cp:lastModifiedBy>
  <cp:revision>68</cp:revision>
  <dcterms:created xsi:type="dcterms:W3CDTF">2010-01-13T15:02:35Z</dcterms:created>
  <dcterms:modified xsi:type="dcterms:W3CDTF">2012-02-15T13:11:14Z</dcterms:modified>
</cp:coreProperties>
</file>