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4DC8A-7F89-4F1C-A154-6BA6CFFE8B0E}" type="datetimeFigureOut">
              <a:rPr lang="sk-SK" smtClean="0"/>
              <a:pPr/>
              <a:t>30.8.2006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4F03A-0894-4672-983D-88698FC17D0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803918"/>
            <a:ext cx="8858312" cy="1250165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Psychodiagnostika</a:t>
            </a:r>
            <a:endParaRPr kumimoji="0" lang="sk-SK" sz="5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5184576" cy="5544616"/>
          </a:xfrm>
        </p:spPr>
        <p:txBody>
          <a:bodyPr>
            <a:normAutofit fontScale="85000" lnSpcReduction="20000"/>
          </a:bodyPr>
          <a:lstStyle/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700" dirty="0" smtClean="0"/>
              <a:t>tvorcom </a:t>
            </a:r>
            <a:r>
              <a:rPr lang="sk-SK" sz="2700" dirty="0"/>
              <a:t>testu je </a:t>
            </a:r>
            <a:r>
              <a:rPr lang="sk-SK" sz="2700" b="1" dirty="0">
                <a:solidFill>
                  <a:srgbClr val="0070C0"/>
                </a:solidFill>
              </a:rPr>
              <a:t>H. A. Murray</a:t>
            </a:r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700" dirty="0" smtClean="0"/>
              <a:t>najvýznamnejší </a:t>
            </a:r>
            <a:r>
              <a:rPr lang="sk-SK" sz="2700" dirty="0"/>
              <a:t>„rozprávací test“</a:t>
            </a:r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sk-SK" sz="2700" b="1" dirty="0" smtClean="0">
              <a:solidFill>
                <a:srgbClr val="0070C0"/>
              </a:solidFill>
            </a:endParaRPr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700" b="1" dirty="0" smtClean="0">
                <a:solidFill>
                  <a:srgbClr val="0070C0"/>
                </a:solidFill>
              </a:rPr>
              <a:t>séria </a:t>
            </a:r>
            <a:r>
              <a:rPr lang="sk-SK" sz="2700" b="1" dirty="0">
                <a:solidFill>
                  <a:srgbClr val="0070C0"/>
                </a:solidFill>
              </a:rPr>
              <a:t>obrázkov</a:t>
            </a:r>
            <a:r>
              <a:rPr lang="sk-SK" sz="2700" dirty="0"/>
              <a:t>, ktoré zobrazujú jednotlivé osoby v rozličných situáciách, ktoré sú mnohoznačné</a:t>
            </a:r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700" dirty="0" smtClean="0"/>
              <a:t>testovaný </a:t>
            </a:r>
            <a:r>
              <a:rPr lang="sk-SK" sz="2700" dirty="0"/>
              <a:t>tak môže hovoriť </a:t>
            </a:r>
            <a:r>
              <a:rPr lang="sk-SK" sz="2700" b="1" dirty="0">
                <a:solidFill>
                  <a:srgbClr val="0070C0"/>
                </a:solidFill>
              </a:rPr>
              <a:t>svoj vlastný príbeh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700" dirty="0" smtClean="0"/>
              <a:t>pri hodnotení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300" b="1" dirty="0" smtClean="0">
                <a:solidFill>
                  <a:srgbClr val="0070C0"/>
                </a:solidFill>
              </a:rPr>
              <a:t>dôraz </a:t>
            </a:r>
            <a:r>
              <a:rPr lang="sk-SK" sz="2300" b="1" dirty="0">
                <a:solidFill>
                  <a:srgbClr val="0070C0"/>
                </a:solidFill>
              </a:rPr>
              <a:t>na hlavnú figúru</a:t>
            </a:r>
          </a:p>
          <a:p>
            <a:pPr marL="1352550" lvl="2" indent="-438150">
              <a:lnSpc>
                <a:spcPct val="90000"/>
              </a:lnSpc>
              <a:defRPr/>
            </a:pPr>
            <a:r>
              <a:rPr lang="sk-SK" sz="2100" dirty="0" smtClean="0"/>
              <a:t>aké </a:t>
            </a:r>
            <a:r>
              <a:rPr lang="sk-SK" sz="2100" dirty="0"/>
              <a:t>sú jej </a:t>
            </a:r>
            <a:r>
              <a:rPr lang="sk-SK" sz="2100" dirty="0" smtClean="0"/>
              <a:t>prisúdené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 smtClean="0"/>
              <a:t>zážitky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/>
              <a:t>p</a:t>
            </a:r>
            <a:r>
              <a:rPr lang="sk-SK" sz="1700" dirty="0" smtClean="0"/>
              <a:t>otreby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/>
              <a:t>p</a:t>
            </a:r>
            <a:r>
              <a:rPr lang="sk-SK" sz="1700" dirty="0" smtClean="0"/>
              <a:t>ocity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/>
              <a:t>p</a:t>
            </a:r>
            <a:r>
              <a:rPr lang="sk-SK" sz="1700" dirty="0" smtClean="0"/>
              <a:t>roblémy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/>
              <a:t>o</a:t>
            </a:r>
            <a:r>
              <a:rPr lang="sk-SK" sz="1700" dirty="0" smtClean="0"/>
              <a:t>bavy</a:t>
            </a:r>
          </a:p>
          <a:p>
            <a:pPr marL="1809750" lvl="3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1700" dirty="0" smtClean="0"/>
              <a:t>starosti </a:t>
            </a:r>
            <a:r>
              <a:rPr lang="sk-SK" sz="1700" dirty="0" err="1"/>
              <a:t>etc</a:t>
            </a:r>
            <a:r>
              <a:rPr lang="sk-SK" sz="1700" dirty="0"/>
              <a:t>.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Tematický </a:t>
            </a:r>
            <a:r>
              <a:rPr lang="sk-SK" sz="4000" b="1" dirty="0" err="1" smtClean="0">
                <a:solidFill>
                  <a:schemeClr val="bg1"/>
                </a:solidFill>
              </a:rPr>
              <a:t>apercepčný</a:t>
            </a:r>
            <a:r>
              <a:rPr lang="sk-SK" sz="4000" b="1" dirty="0" smtClean="0">
                <a:solidFill>
                  <a:schemeClr val="bg1"/>
                </a:solidFill>
              </a:rPr>
              <a:t> test (TAT)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9" name="Obrázok 8" descr="henry_alexander_murr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412776"/>
            <a:ext cx="3270063" cy="4062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Ta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7644" y="61950"/>
            <a:ext cx="6408712" cy="673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ta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9" y="93665"/>
            <a:ext cx="7776863" cy="6670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</p:spPr>
        <p:txBody>
          <a:bodyPr>
            <a:normAutofit/>
          </a:bodyPr>
          <a:lstStyle/>
          <a:p>
            <a:pPr marL="571500" indent="-514350">
              <a:lnSpc>
                <a:spcPct val="90000"/>
              </a:lnSpc>
              <a:defRPr/>
            </a:pPr>
            <a:r>
              <a:rPr lang="sk-SK" sz="2700" dirty="0" smtClean="0"/>
              <a:t>tvorcom </a:t>
            </a:r>
            <a:r>
              <a:rPr lang="sk-SK" sz="2700" dirty="0"/>
              <a:t>je </a:t>
            </a:r>
            <a:r>
              <a:rPr lang="sk-SK" sz="2700" b="1" dirty="0" err="1">
                <a:solidFill>
                  <a:srgbClr val="0070C0"/>
                </a:solidFill>
              </a:rPr>
              <a:t>Gerhilda</a:t>
            </a:r>
            <a:r>
              <a:rPr lang="sk-SK" sz="2700" b="1" dirty="0">
                <a:solidFill>
                  <a:srgbClr val="0070C0"/>
                </a:solidFill>
              </a:rPr>
              <a:t> von </a:t>
            </a:r>
            <a:r>
              <a:rPr lang="sk-SK" sz="2700" b="1" dirty="0" err="1">
                <a:solidFill>
                  <a:srgbClr val="0070C0"/>
                </a:solidFill>
              </a:rPr>
              <a:t>Staabsová</a:t>
            </a:r>
            <a:endParaRPr lang="sk-SK" sz="2700" b="1" dirty="0">
              <a:solidFill>
                <a:srgbClr val="0070C0"/>
              </a:solidFill>
            </a:endParaRPr>
          </a:p>
          <a:p>
            <a:pPr marL="571500" indent="-514350">
              <a:lnSpc>
                <a:spcPct val="90000"/>
              </a:lnSpc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700" dirty="0" smtClean="0"/>
              <a:t>podstata testu 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300" b="1" dirty="0" smtClean="0">
                <a:solidFill>
                  <a:srgbClr val="0070C0"/>
                </a:solidFill>
              </a:rPr>
              <a:t>nevedomé problémy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300" b="1" dirty="0" smtClean="0">
                <a:solidFill>
                  <a:srgbClr val="0070C0"/>
                </a:solidFill>
              </a:rPr>
              <a:t>postoj</a:t>
            </a:r>
            <a:r>
              <a:rPr lang="sk-SK" sz="2300" dirty="0" smtClean="0"/>
              <a:t> </a:t>
            </a:r>
            <a:r>
              <a:rPr lang="sk-SK" sz="2300" dirty="0"/>
              <a:t>testovanej osoby </a:t>
            </a:r>
            <a:r>
              <a:rPr lang="sk-SK" sz="2300" b="1" dirty="0">
                <a:solidFill>
                  <a:srgbClr val="0070C0"/>
                </a:solidFill>
              </a:rPr>
              <a:t>k okoliu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700" b="1" dirty="0" smtClean="0">
                <a:solidFill>
                  <a:srgbClr val="0070C0"/>
                </a:solidFill>
              </a:rPr>
              <a:t>dieťa</a:t>
            </a:r>
            <a:r>
              <a:rPr lang="sk-SK" sz="2700" dirty="0" smtClean="0"/>
              <a:t> </a:t>
            </a:r>
            <a:r>
              <a:rPr lang="sk-SK" sz="2700" dirty="0"/>
              <a:t>je vyzývané, aby postavičkami, ktoré sú nastaviteľné, </a:t>
            </a:r>
            <a:r>
              <a:rPr lang="sk-SK" sz="2700" b="1" dirty="0">
                <a:solidFill>
                  <a:srgbClr val="0070C0"/>
                </a:solidFill>
              </a:rPr>
              <a:t>vyjadrilo svoj vzťah k blízkym osobám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27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700" dirty="0" smtClean="0"/>
              <a:t>tento </a:t>
            </a:r>
            <a:r>
              <a:rPr lang="sk-SK" sz="2700" dirty="0"/>
              <a:t>test sa zameriava </a:t>
            </a:r>
            <a:r>
              <a:rPr lang="sk-SK" sz="2700" b="1" dirty="0">
                <a:solidFill>
                  <a:srgbClr val="0070C0"/>
                </a:solidFill>
              </a:rPr>
              <a:t>najmä na narušené kontakty 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Scénotest</a:t>
            </a:r>
            <a:r>
              <a:rPr lang="sk-SK" sz="4000" b="1" dirty="0" smtClean="0">
                <a:solidFill>
                  <a:schemeClr val="bg1"/>
                </a:solidFill>
              </a:rPr>
              <a:t> 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Scenotestn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333" y="548681"/>
            <a:ext cx="8979334" cy="576063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Image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012" y="944724"/>
            <a:ext cx="8935977" cy="49685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5"/>
            <a:ext cx="8784976" cy="2736305"/>
          </a:xfrm>
        </p:spPr>
        <p:txBody>
          <a:bodyPr/>
          <a:lstStyle/>
          <a:p>
            <a:pPr marL="571500" indent="-514350">
              <a:lnSpc>
                <a:spcPct val="90000"/>
              </a:lnSpc>
              <a:defRPr/>
            </a:pPr>
            <a:r>
              <a:rPr lang="sk-SK" sz="2500" b="1" dirty="0" smtClean="0">
                <a:solidFill>
                  <a:srgbClr val="0070C0"/>
                </a:solidFill>
              </a:rPr>
              <a:t>veľmi </a:t>
            </a:r>
            <a:r>
              <a:rPr lang="sk-SK" sz="2500" b="1" dirty="0">
                <a:solidFill>
                  <a:srgbClr val="0070C0"/>
                </a:solidFill>
              </a:rPr>
              <a:t>malé deti </a:t>
            </a:r>
            <a:r>
              <a:rPr lang="sk-SK" sz="2500" dirty="0"/>
              <a:t>sa ľahšie identifikujú </a:t>
            </a:r>
            <a:r>
              <a:rPr lang="sk-SK" sz="2500" b="1" dirty="0">
                <a:solidFill>
                  <a:srgbClr val="0070C0"/>
                </a:solidFill>
              </a:rPr>
              <a:t>so zvieratkami</a:t>
            </a:r>
          </a:p>
          <a:p>
            <a:pPr marL="571500" indent="-514350">
              <a:lnSpc>
                <a:spcPct val="90000"/>
              </a:lnSpc>
              <a:defRPr/>
            </a:pPr>
            <a:r>
              <a:rPr lang="sk-SK" sz="2500" b="1" dirty="0">
                <a:solidFill>
                  <a:srgbClr val="0070C0"/>
                </a:solidFill>
              </a:rPr>
              <a:t>Čierna </a:t>
            </a:r>
            <a:r>
              <a:rPr lang="sk-SK" sz="2500" b="1" dirty="0" smtClean="0">
                <a:solidFill>
                  <a:srgbClr val="0070C0"/>
                </a:solidFill>
              </a:rPr>
              <a:t>nôžka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100" dirty="0" smtClean="0"/>
              <a:t>malé </a:t>
            </a:r>
            <a:r>
              <a:rPr lang="sk-SK" sz="2100" dirty="0"/>
              <a:t>prasiatko v rôznych situáciách a interakciách</a:t>
            </a:r>
          </a:p>
          <a:p>
            <a:pPr marL="952500" lvl="1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200" dirty="0" smtClean="0"/>
              <a:t>každá </a:t>
            </a:r>
            <a:r>
              <a:rPr lang="sk-SK" sz="2200" b="1" dirty="0">
                <a:solidFill>
                  <a:srgbClr val="0070C0"/>
                </a:solidFill>
              </a:rPr>
              <a:t>interpretácia situácie</a:t>
            </a:r>
            <a:r>
              <a:rPr lang="sk-SK" sz="2200" dirty="0"/>
              <a:t>, ktorá sa </a:t>
            </a:r>
            <a:r>
              <a:rPr lang="sk-SK" sz="2200" b="1" dirty="0">
                <a:solidFill>
                  <a:srgbClr val="0070C0"/>
                </a:solidFill>
              </a:rPr>
              <a:t>odchyľuje svojou nezvyčajnosťou</a:t>
            </a:r>
            <a:r>
              <a:rPr lang="sk-SK" sz="2200" dirty="0"/>
              <a:t> od očakávaní je odkazom na nejaký problém</a:t>
            </a:r>
          </a:p>
          <a:p>
            <a:pPr marL="952500" lvl="1" indent="-4381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200" dirty="0" smtClean="0"/>
              <a:t>obzvlášť </a:t>
            </a:r>
            <a:r>
              <a:rPr lang="sk-SK" sz="2200" b="1" dirty="0">
                <a:solidFill>
                  <a:srgbClr val="0070C0"/>
                </a:solidFill>
              </a:rPr>
              <a:t>zaujímavé sú témy</a:t>
            </a:r>
            <a:r>
              <a:rPr lang="sk-SK" sz="2200" dirty="0"/>
              <a:t>, ktorým sa </a:t>
            </a:r>
            <a:r>
              <a:rPr lang="sk-SK" sz="2200" b="1" dirty="0">
                <a:solidFill>
                  <a:srgbClr val="0070C0"/>
                </a:solidFill>
              </a:rPr>
              <a:t>dieťa nechce venovať</a:t>
            </a:r>
            <a:r>
              <a:rPr lang="sk-SK" sz="2200" dirty="0"/>
              <a:t>, aj keď väčšina testovaných na ne reaguje bez problémov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Test „Čierna nôžka“ 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cierna_noz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4871" y="3861048"/>
            <a:ext cx="5094259" cy="2809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5832648" cy="5472608"/>
          </a:xfrm>
        </p:spPr>
        <p:txBody>
          <a:bodyPr/>
          <a:lstStyle/>
          <a:p>
            <a:pPr marL="571500" indent="-514350">
              <a:lnSpc>
                <a:spcPct val="90000"/>
              </a:lnSpc>
              <a:defRPr/>
            </a:pPr>
            <a:r>
              <a:rPr lang="sk-SK" sz="2500" dirty="0" smtClean="0"/>
              <a:t>tvorcom </a:t>
            </a:r>
            <a:r>
              <a:rPr lang="sk-SK" sz="2500" dirty="0"/>
              <a:t>je </a:t>
            </a:r>
            <a:r>
              <a:rPr lang="sk-SK" sz="2500" b="1" dirty="0">
                <a:solidFill>
                  <a:srgbClr val="0070C0"/>
                </a:solidFill>
              </a:rPr>
              <a:t>S. </a:t>
            </a:r>
            <a:r>
              <a:rPr lang="sk-SK" sz="2500" b="1" dirty="0" err="1">
                <a:solidFill>
                  <a:srgbClr val="0070C0"/>
                </a:solidFill>
              </a:rPr>
              <a:t>Rosenzweig</a:t>
            </a:r>
            <a:endParaRPr lang="sk-SK" sz="2500" b="1" dirty="0">
              <a:solidFill>
                <a:srgbClr val="0070C0"/>
              </a:solidFill>
            </a:endParaRPr>
          </a:p>
          <a:p>
            <a:pPr marL="571500" indent="-514350">
              <a:lnSpc>
                <a:spcPct val="90000"/>
              </a:lnSpc>
              <a:defRPr/>
            </a:pPr>
            <a:endParaRPr lang="sk-SK" sz="25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500" dirty="0" smtClean="0"/>
              <a:t>obsahuje 24 obrázkov </a:t>
            </a:r>
            <a:r>
              <a:rPr lang="sk-SK" sz="2500" b="1" dirty="0" smtClean="0">
                <a:solidFill>
                  <a:srgbClr val="0070C0"/>
                </a:solidFill>
              </a:rPr>
              <a:t>situácií s </a:t>
            </a:r>
            <a:r>
              <a:rPr lang="sk-SK" sz="2500" b="1" dirty="0">
                <a:solidFill>
                  <a:srgbClr val="0070C0"/>
                </a:solidFill>
              </a:rPr>
              <a:t>„emocionálnym stresom“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25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500" dirty="0" err="1" smtClean="0"/>
              <a:t>probant</a:t>
            </a:r>
            <a:r>
              <a:rPr lang="sk-SK" sz="2500" dirty="0" smtClean="0"/>
              <a:t> </a:t>
            </a:r>
            <a:r>
              <a:rPr lang="sk-SK" sz="2500" dirty="0"/>
              <a:t>má </a:t>
            </a:r>
            <a:r>
              <a:rPr lang="sk-SK" sz="2500" b="1" dirty="0">
                <a:solidFill>
                  <a:srgbClr val="0070C0"/>
                </a:solidFill>
              </a:rPr>
              <a:t>doplniť </a:t>
            </a:r>
            <a:r>
              <a:rPr lang="sk-SK" sz="2500" b="1" dirty="0" smtClean="0">
                <a:solidFill>
                  <a:srgbClr val="0070C0"/>
                </a:solidFill>
              </a:rPr>
              <a:t>prázdne </a:t>
            </a:r>
            <a:r>
              <a:rPr lang="sk-SK" sz="2500" b="1" dirty="0">
                <a:solidFill>
                  <a:srgbClr val="0070C0"/>
                </a:solidFill>
              </a:rPr>
              <a:t>bubliny</a:t>
            </a:r>
            <a:r>
              <a:rPr lang="sk-SK" sz="2500" dirty="0"/>
              <a:t>, pričom sa predpokladá </a:t>
            </a:r>
            <a:r>
              <a:rPr lang="sk-SK" sz="2500" b="1" dirty="0">
                <a:solidFill>
                  <a:srgbClr val="0070C0"/>
                </a:solidFill>
              </a:rPr>
              <a:t>identifikácia s „poškodeným“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2500" dirty="0" smtClean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500" dirty="0" smtClean="0"/>
              <a:t>testovaný </a:t>
            </a:r>
            <a:r>
              <a:rPr lang="sk-SK" sz="2500" dirty="0"/>
              <a:t>vnáša do „bublín“ </a:t>
            </a:r>
            <a:r>
              <a:rPr lang="sk-SK" sz="2500" dirty="0" smtClean="0"/>
              <a:t>svoje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100" dirty="0" smtClean="0"/>
              <a:t>postoje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100" dirty="0"/>
              <a:t>h</a:t>
            </a:r>
            <a:r>
              <a:rPr lang="sk-SK" sz="2100" dirty="0" smtClean="0"/>
              <a:t>odnoty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100" dirty="0" smtClean="0"/>
              <a:t>pocity </a:t>
            </a:r>
            <a:r>
              <a:rPr lang="sk-SK" sz="2100" dirty="0" err="1"/>
              <a:t>etc</a:t>
            </a:r>
            <a:r>
              <a:rPr lang="sk-SK" sz="2100" dirty="0"/>
              <a:t>. 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Obrazový </a:t>
            </a:r>
            <a:r>
              <a:rPr lang="sk-SK" sz="4000" b="1" dirty="0" err="1" smtClean="0">
                <a:solidFill>
                  <a:schemeClr val="bg1"/>
                </a:solidFill>
              </a:rPr>
              <a:t>frustračný</a:t>
            </a:r>
            <a:r>
              <a:rPr lang="sk-SK" sz="4000" b="1" dirty="0" smtClean="0">
                <a:solidFill>
                  <a:schemeClr val="bg1"/>
                </a:solidFill>
              </a:rPr>
              <a:t> test</a:t>
            </a:r>
          </a:p>
        </p:txBody>
      </p:sp>
      <p:pic>
        <p:nvPicPr>
          <p:cNvPr id="5" name="Obrázok 4" descr="saul_resenzwe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1196752"/>
            <a:ext cx="1440160" cy="2077943"/>
          </a:xfrm>
          <a:prstGeom prst="rect">
            <a:avLst/>
          </a:prstGeom>
        </p:spPr>
      </p:pic>
      <p:pic>
        <p:nvPicPr>
          <p:cNvPr id="6" name="Obrázok 5" descr="obrazkovy_frustracny_test_saul_rosenzwei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3501008"/>
            <a:ext cx="2499679" cy="3187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fontScale="92500" lnSpcReduction="20000"/>
          </a:bodyPr>
          <a:lstStyle/>
          <a:p>
            <a:pPr marL="571500" indent="-514350">
              <a:lnSpc>
                <a:spcPct val="90000"/>
              </a:lnSpc>
              <a:defRPr/>
            </a:pPr>
            <a:r>
              <a:rPr lang="sk-SK" sz="2900" dirty="0" smtClean="0"/>
              <a:t>podstatou </a:t>
            </a:r>
            <a:r>
              <a:rPr lang="sk-SK" sz="2900" dirty="0"/>
              <a:t>je, že </a:t>
            </a:r>
            <a:r>
              <a:rPr lang="sk-SK" sz="2900" b="1" dirty="0">
                <a:solidFill>
                  <a:srgbClr val="0070C0"/>
                </a:solidFill>
              </a:rPr>
              <a:t>dieťa má nakresliť svoju rodinu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1400" dirty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900" dirty="0" smtClean="0"/>
              <a:t>obrázok </a:t>
            </a:r>
            <a:r>
              <a:rPr lang="sk-SK" sz="2900" dirty="0"/>
              <a:t>odkazuje na </a:t>
            </a:r>
            <a:r>
              <a:rPr lang="sk-SK" sz="2900" b="1" dirty="0">
                <a:solidFill>
                  <a:srgbClr val="0070C0"/>
                </a:solidFill>
              </a:rPr>
              <a:t>napätie a konflikty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1400" dirty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900" b="1" dirty="0" smtClean="0">
                <a:solidFill>
                  <a:srgbClr val="0070C0"/>
                </a:solidFill>
              </a:rPr>
              <a:t>vyhodnocuje sa</a:t>
            </a:r>
            <a:r>
              <a:rPr lang="sk-SK" sz="2900" dirty="0" smtClean="0"/>
              <a:t>: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500" dirty="0" smtClean="0"/>
              <a:t>poradie </a:t>
            </a:r>
            <a:r>
              <a:rPr lang="sk-SK" sz="2500" dirty="0"/>
              <a:t>nakreslenia jednotlivých členov </a:t>
            </a:r>
            <a:r>
              <a:rPr lang="sk-SK" sz="2500" dirty="0" smtClean="0"/>
              <a:t>rodiny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500" dirty="0" smtClean="0"/>
              <a:t>ich veľkosť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500" dirty="0" smtClean="0"/>
              <a:t>usporiadanie </a:t>
            </a:r>
            <a:r>
              <a:rPr lang="sk-SK" sz="2500" dirty="0"/>
              <a:t>v </a:t>
            </a:r>
            <a:r>
              <a:rPr lang="sk-SK" sz="2500" dirty="0" smtClean="0"/>
              <a:t>priestore</a:t>
            </a:r>
          </a:p>
          <a:p>
            <a:pPr marL="971550" lvl="1" indent="-514350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sk-SK" sz="2500" dirty="0" smtClean="0"/>
              <a:t>postavenie </a:t>
            </a:r>
            <a:r>
              <a:rPr lang="sk-SK" sz="2500" dirty="0"/>
              <a:t>a vzhľad dieťaťa </a:t>
            </a:r>
            <a:r>
              <a:rPr lang="sk-SK" sz="2500" dirty="0" smtClean="0"/>
              <a:t>samotného</a:t>
            </a:r>
          </a:p>
          <a:p>
            <a:pPr marL="1371600" lvl="2" indent="-514350">
              <a:lnSpc>
                <a:spcPct val="90000"/>
              </a:lnSpc>
              <a:defRPr/>
            </a:pPr>
            <a:r>
              <a:rPr lang="sk-SK" dirty="0" smtClean="0"/>
              <a:t>napr</a:t>
            </a:r>
            <a:r>
              <a:rPr lang="sk-SK" dirty="0"/>
              <a:t>. či sa dieťa nakreslilo pri otcovi alebo pri </a:t>
            </a:r>
            <a:r>
              <a:rPr lang="sk-SK" dirty="0" smtClean="0"/>
              <a:t>mame</a:t>
            </a:r>
          </a:p>
          <a:p>
            <a:pPr marL="1371600" lvl="2" indent="-514350">
              <a:lnSpc>
                <a:spcPct val="90000"/>
              </a:lnSpc>
              <a:defRPr/>
            </a:pPr>
            <a:r>
              <a:rPr lang="sk-SK" dirty="0" smtClean="0"/>
              <a:t>či </a:t>
            </a:r>
            <a:r>
              <a:rPr lang="sk-SK" dirty="0"/>
              <a:t>je pri rodine alebo mimo nej</a:t>
            </a:r>
          </a:p>
          <a:p>
            <a:pPr marL="952500" lvl="1" indent="-438150">
              <a:lnSpc>
                <a:spcPct val="90000"/>
              </a:lnSpc>
              <a:defRPr/>
            </a:pPr>
            <a:endParaRPr lang="sk-SK" dirty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900" b="1" dirty="0" smtClean="0">
                <a:solidFill>
                  <a:srgbClr val="0070C0"/>
                </a:solidFill>
              </a:rPr>
              <a:t>niekedy</a:t>
            </a:r>
            <a:r>
              <a:rPr lang="sk-SK" sz="2900" dirty="0" smtClean="0"/>
              <a:t> </a:t>
            </a:r>
            <a:r>
              <a:rPr lang="sk-SK" sz="2900" dirty="0"/>
              <a:t>(hlavne pri menších deťoch) majú byť jednotliví </a:t>
            </a:r>
            <a:r>
              <a:rPr lang="sk-SK" sz="2900" b="1" dirty="0">
                <a:solidFill>
                  <a:srgbClr val="0070C0"/>
                </a:solidFill>
              </a:rPr>
              <a:t>členovia rodiny </a:t>
            </a:r>
            <a:r>
              <a:rPr lang="sk-SK" sz="2900" dirty="0"/>
              <a:t>nakreslení </a:t>
            </a:r>
            <a:r>
              <a:rPr lang="sk-SK" sz="2900" b="1" dirty="0">
                <a:solidFill>
                  <a:srgbClr val="0070C0"/>
                </a:solidFill>
              </a:rPr>
              <a:t>ako zvieratá</a:t>
            </a:r>
          </a:p>
          <a:p>
            <a:pPr marL="571500" indent="-514350">
              <a:lnSpc>
                <a:spcPct val="90000"/>
              </a:lnSpc>
              <a:defRPr/>
            </a:pPr>
            <a:endParaRPr lang="sk-SK" sz="1400" dirty="0"/>
          </a:p>
          <a:p>
            <a:pPr marL="571500" indent="-514350">
              <a:lnSpc>
                <a:spcPct val="90000"/>
              </a:lnSpc>
              <a:defRPr/>
            </a:pPr>
            <a:r>
              <a:rPr lang="sk-SK" sz="2900" dirty="0" smtClean="0"/>
              <a:t>test </a:t>
            </a:r>
            <a:r>
              <a:rPr lang="sk-SK" sz="2900" dirty="0"/>
              <a:t>je známy aj ako </a:t>
            </a:r>
            <a:r>
              <a:rPr lang="sk-SK" sz="2900" dirty="0" err="1"/>
              <a:t>Draw</a:t>
            </a:r>
            <a:r>
              <a:rPr lang="sk-SK" sz="2900" dirty="0"/>
              <a:t> – </a:t>
            </a:r>
            <a:r>
              <a:rPr lang="sk-SK" sz="2900" dirty="0" err="1"/>
              <a:t>Your</a:t>
            </a:r>
            <a:r>
              <a:rPr lang="sk-SK" sz="2900" dirty="0"/>
              <a:t> – </a:t>
            </a:r>
            <a:r>
              <a:rPr lang="sk-SK" sz="2900" dirty="0" err="1"/>
              <a:t>Family</a:t>
            </a:r>
            <a:r>
              <a:rPr lang="sk-SK" sz="2900" dirty="0"/>
              <a:t> - Test 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Test rodinných vzťahov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d_y_f_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525" y="66601"/>
            <a:ext cx="8568951" cy="672479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 lnSpcReduction="10000"/>
          </a:bodyPr>
          <a:lstStyle/>
          <a:p>
            <a:endParaRPr lang="sk-SK" sz="2800" dirty="0" smtClean="0"/>
          </a:p>
          <a:p>
            <a:r>
              <a:rPr lang="sk-SK" sz="2800" b="1" dirty="0" smtClean="0">
                <a:solidFill>
                  <a:srgbClr val="0070C0"/>
                </a:solidFill>
              </a:rPr>
              <a:t>úloha: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dirty="0" smtClean="0"/>
              <a:t>posudzovanie osobnosti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dirty="0" smtClean="0"/>
              <a:t>stanovenie diagnózy 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dirty="0" smtClean="0"/>
              <a:t> klasifikácia správania</a:t>
            </a:r>
          </a:p>
          <a:p>
            <a:endParaRPr lang="sk-SK" sz="2800" dirty="0" smtClean="0"/>
          </a:p>
          <a:p>
            <a:r>
              <a:rPr lang="sk-SK" sz="2800" b="1" dirty="0" smtClean="0">
                <a:solidFill>
                  <a:srgbClr val="0070C0"/>
                </a:solidFill>
              </a:rPr>
              <a:t>metódy: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dirty="0" smtClean="0"/>
              <a:t>pozorovanie symptómov 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dirty="0" smtClean="0"/>
              <a:t>špeciálne vyšetrovacie metódy</a:t>
            </a:r>
          </a:p>
          <a:p>
            <a:endParaRPr lang="sk-SK" sz="2800" dirty="0" smtClean="0"/>
          </a:p>
          <a:p>
            <a:r>
              <a:rPr lang="sk-SK" sz="2800" b="1" dirty="0" smtClean="0">
                <a:solidFill>
                  <a:srgbClr val="FF0000"/>
                </a:solidFill>
              </a:rPr>
              <a:t>pozorovanie</a:t>
            </a:r>
            <a:r>
              <a:rPr lang="sk-SK" sz="2800" dirty="0" smtClean="0"/>
              <a:t> správania 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b="1" dirty="0" smtClean="0">
                <a:solidFill>
                  <a:srgbClr val="0070C0"/>
                </a:solidFill>
              </a:rPr>
              <a:t>hlavne v detskej „psychológii“ </a:t>
            </a:r>
          </a:p>
          <a:p>
            <a:endParaRPr lang="sk-SK" sz="1000" dirty="0" smtClean="0"/>
          </a:p>
          <a:p>
            <a:pPr lvl="2"/>
            <a:r>
              <a:rPr lang="sk-SK" sz="1900" dirty="0"/>
              <a:t>v</a:t>
            </a:r>
            <a:r>
              <a:rPr lang="sk-SK" sz="1900" dirty="0" smtClean="0"/>
              <a:t>äčšina metód je založená na </a:t>
            </a:r>
            <a:r>
              <a:rPr lang="sk-SK" sz="1900" dirty="0" err="1" smtClean="0"/>
              <a:t>verbalizácii</a:t>
            </a:r>
            <a:r>
              <a:rPr lang="sk-SK" sz="1900" dirty="0" smtClean="0"/>
              <a:t> reakcií, ktorá nie je možná pri malých deťoch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Úloha a metódy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sk-SK" sz="2600" b="1" dirty="0" smtClean="0">
                <a:solidFill>
                  <a:srgbClr val="0070C0"/>
                </a:solidFill>
              </a:rPr>
              <a:t>na </a:t>
            </a:r>
            <a:r>
              <a:rPr lang="sk-SK" sz="2600" b="1" dirty="0">
                <a:solidFill>
                  <a:srgbClr val="0070C0"/>
                </a:solidFill>
              </a:rPr>
              <a:t>vyhodnotenie </a:t>
            </a:r>
            <a:r>
              <a:rPr lang="sk-SK" sz="2600" dirty="0"/>
              <a:t>je potrebný </a:t>
            </a:r>
            <a:r>
              <a:rPr lang="sk-SK" sz="2600" b="1" dirty="0">
                <a:solidFill>
                  <a:srgbClr val="0070C0"/>
                </a:solidFill>
              </a:rPr>
              <a:t>zápis</a:t>
            </a:r>
            <a:r>
              <a:rPr lang="sk-SK" sz="2600" dirty="0"/>
              <a:t> alebo </a:t>
            </a:r>
            <a:r>
              <a:rPr lang="sk-SK" sz="2600" b="1" dirty="0">
                <a:solidFill>
                  <a:srgbClr val="0070C0"/>
                </a:solidFill>
              </a:rPr>
              <a:t>zvukový záznam</a:t>
            </a:r>
          </a:p>
          <a:p>
            <a:pPr>
              <a:lnSpc>
                <a:spcPct val="80000"/>
              </a:lnSpc>
              <a:defRPr/>
            </a:pPr>
            <a:endParaRPr lang="sk-SK" sz="2200" dirty="0" smtClean="0"/>
          </a:p>
          <a:p>
            <a:pPr>
              <a:lnSpc>
                <a:spcPct val="80000"/>
              </a:lnSpc>
              <a:defRPr/>
            </a:pPr>
            <a:r>
              <a:rPr lang="sk-SK" sz="2600" dirty="0" smtClean="0"/>
              <a:t>prednosť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sk-SK" sz="2200" b="1" dirty="0" smtClean="0">
                <a:solidFill>
                  <a:srgbClr val="0070C0"/>
                </a:solidFill>
              </a:rPr>
              <a:t>osobnejšia </a:t>
            </a:r>
            <a:r>
              <a:rPr lang="sk-SK" sz="2200" b="1" dirty="0">
                <a:solidFill>
                  <a:srgbClr val="0070C0"/>
                </a:solidFill>
              </a:rPr>
              <a:t>a </a:t>
            </a:r>
            <a:r>
              <a:rPr lang="sk-SK" sz="2200" b="1" dirty="0" smtClean="0">
                <a:solidFill>
                  <a:srgbClr val="0070C0"/>
                </a:solidFill>
              </a:rPr>
              <a:t>uvoľnenejšia </a:t>
            </a:r>
            <a:r>
              <a:rPr lang="sk-SK" sz="2200" b="1" dirty="0">
                <a:solidFill>
                  <a:srgbClr val="0070C0"/>
                </a:solidFill>
              </a:rPr>
              <a:t>atmosféra </a:t>
            </a:r>
            <a:r>
              <a:rPr lang="sk-SK" sz="2200" b="1" dirty="0" smtClean="0">
                <a:solidFill>
                  <a:srgbClr val="0070C0"/>
                </a:solidFill>
              </a:rPr>
              <a:t> </a:t>
            </a:r>
            <a:endParaRPr lang="sk-SK" sz="2200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sk-SK" sz="2200" dirty="0" smtClean="0"/>
          </a:p>
          <a:p>
            <a:pPr>
              <a:lnSpc>
                <a:spcPct val="80000"/>
              </a:lnSpc>
              <a:defRPr/>
            </a:pPr>
            <a:r>
              <a:rPr lang="sk-SK" sz="2600" dirty="0" smtClean="0"/>
              <a:t>umožňuje </a:t>
            </a:r>
            <a:r>
              <a:rPr lang="sk-SK" sz="2600" dirty="0"/>
              <a:t>pozorovať diagnostikovanú osobu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sk-SK" sz="2200" dirty="0" err="1" smtClean="0"/>
              <a:t>validita</a:t>
            </a:r>
            <a:r>
              <a:rPr lang="sk-SK" sz="2200" dirty="0" smtClean="0"/>
              <a:t> </a:t>
            </a:r>
            <a:r>
              <a:rPr lang="sk-SK" sz="2200" dirty="0"/>
              <a:t>jej odpovede a ochota komunikovať</a:t>
            </a:r>
          </a:p>
          <a:p>
            <a:pPr lvl="1">
              <a:lnSpc>
                <a:spcPct val="80000"/>
              </a:lnSpc>
              <a:defRPr/>
            </a:pPr>
            <a:endParaRPr lang="sk-SK" sz="2200" dirty="0"/>
          </a:p>
          <a:p>
            <a:pPr>
              <a:lnSpc>
                <a:spcPct val="80000"/>
              </a:lnSpc>
              <a:defRPr/>
            </a:pPr>
            <a:r>
              <a:rPr lang="sk-SK" sz="2600" dirty="0" smtClean="0"/>
              <a:t>významným </a:t>
            </a:r>
            <a:r>
              <a:rPr lang="sk-SK" sz="2600" dirty="0"/>
              <a:t>typom </a:t>
            </a:r>
            <a:r>
              <a:rPr lang="sk-SK" sz="2600" dirty="0" smtClean="0"/>
              <a:t>je,</a:t>
            </a:r>
            <a:r>
              <a:rPr lang="sk-SK" sz="2600" b="1" dirty="0" smtClean="0">
                <a:solidFill>
                  <a:srgbClr val="0070C0"/>
                </a:solidFill>
              </a:rPr>
              <a:t> </a:t>
            </a:r>
            <a:r>
              <a:rPr lang="sk-SK" sz="2600" b="1" dirty="0">
                <a:solidFill>
                  <a:srgbClr val="0070C0"/>
                </a:solidFill>
              </a:rPr>
              <a:t>štandardizované interview</a:t>
            </a:r>
            <a:r>
              <a:rPr lang="sk-SK" sz="2600" dirty="0" smtClean="0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sk-SK" sz="2200" dirty="0" smtClean="0"/>
              <a:t>uskutočňuje sa s </a:t>
            </a:r>
            <a:r>
              <a:rPr lang="sk-SK" sz="2200" dirty="0"/>
              <a:t>klientom </a:t>
            </a:r>
            <a:r>
              <a:rPr lang="sk-SK" sz="2200" b="1" dirty="0">
                <a:solidFill>
                  <a:srgbClr val="0070C0"/>
                </a:solidFill>
              </a:rPr>
              <a:t>po určitom čase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sk-SK" sz="2200" b="1" dirty="0" smtClean="0">
                <a:solidFill>
                  <a:srgbClr val="0070C0"/>
                </a:solidFill>
              </a:rPr>
              <a:t>otázky</a:t>
            </a:r>
            <a:r>
              <a:rPr lang="sk-SK" sz="2200" dirty="0" smtClean="0"/>
              <a:t> kladené </a:t>
            </a:r>
            <a:r>
              <a:rPr lang="sk-SK" sz="2200" b="1" dirty="0">
                <a:solidFill>
                  <a:srgbClr val="0070C0"/>
                </a:solidFill>
              </a:rPr>
              <a:t>presne ako v predošlom interview </a:t>
            </a:r>
            <a:r>
              <a:rPr lang="sk-SK" sz="2200" dirty="0"/>
              <a:t>a v tom istom poradí</a:t>
            </a:r>
          </a:p>
          <a:p>
            <a:pPr lvl="2">
              <a:lnSpc>
                <a:spcPct val="80000"/>
              </a:lnSpc>
              <a:defRPr/>
            </a:pPr>
            <a:r>
              <a:rPr lang="sk-SK" sz="2200" dirty="0" smtClean="0"/>
              <a:t>umožňuje </a:t>
            </a:r>
            <a:r>
              <a:rPr lang="sk-SK" sz="2200" dirty="0"/>
              <a:t>vnímať zmeny oveľa presnejšie</a:t>
            </a:r>
          </a:p>
          <a:p>
            <a:pPr lvl="2">
              <a:lnSpc>
                <a:spcPct val="80000"/>
              </a:lnSpc>
              <a:defRPr/>
            </a:pPr>
            <a:endParaRPr lang="sk-SK" sz="2200" dirty="0"/>
          </a:p>
          <a:p>
            <a:pPr>
              <a:lnSpc>
                <a:spcPct val="80000"/>
              </a:lnSpc>
              <a:defRPr/>
            </a:pPr>
            <a:r>
              <a:rPr lang="sk-SK" sz="2600" dirty="0" smtClean="0"/>
              <a:t>tento </a:t>
            </a:r>
            <a:r>
              <a:rPr lang="sk-SK" sz="2600" dirty="0"/>
              <a:t>typ testov sa využíva </a:t>
            </a:r>
            <a:r>
              <a:rPr lang="sk-SK" sz="2600" b="1" dirty="0">
                <a:solidFill>
                  <a:srgbClr val="0070C0"/>
                </a:solidFill>
              </a:rPr>
              <a:t>hlavne v psychológii práce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sk-SK" sz="2200" dirty="0" smtClean="0"/>
              <a:t>vedúci </a:t>
            </a:r>
            <a:r>
              <a:rPr lang="sk-SK" sz="2200" dirty="0"/>
              <a:t>pracovníci, personálny pracovníci, podnikový </a:t>
            </a:r>
            <a:r>
              <a:rPr lang="sk-SK" sz="2200" dirty="0" smtClean="0"/>
              <a:t>psychológovia</a:t>
            </a:r>
            <a:endParaRPr lang="sk-SK" sz="2200" dirty="0"/>
          </a:p>
          <a:p>
            <a:pPr lvl="2">
              <a:lnSpc>
                <a:spcPct val="80000"/>
              </a:lnSpc>
              <a:defRPr/>
            </a:pPr>
            <a:r>
              <a:rPr lang="sk-SK" sz="2200" dirty="0" smtClean="0"/>
              <a:t>využívajú </a:t>
            </a:r>
            <a:r>
              <a:rPr lang="sk-SK" sz="2200" dirty="0"/>
              <a:t>ho pri prijímaní nových zamestnancov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59708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0000FF"/>
              </a:buClr>
              <a:defRPr/>
            </a:pPr>
            <a:r>
              <a:rPr lang="sk-SK" sz="4000" b="1" dirty="0">
                <a:solidFill>
                  <a:schemeClr val="bg1"/>
                </a:solidFill>
              </a:rPr>
              <a:t>Interview (diagnostický rozhovor)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dirty="0" smtClean="0">
                <a:solidFill>
                  <a:srgbClr val="0070C0"/>
                </a:solidFill>
              </a:rPr>
              <a:t>„testy“ v časopisoch</a:t>
            </a:r>
          </a:p>
          <a:p>
            <a:pPr lvl="1">
              <a:buFont typeface="Wingdings" pitchFamily="2" charset="2"/>
              <a:buChar char="§"/>
            </a:pPr>
            <a:r>
              <a:rPr lang="sk-SK" sz="2300" dirty="0" smtClean="0"/>
              <a:t>veľmi populárne </a:t>
            </a:r>
          </a:p>
          <a:p>
            <a:pPr lvl="1">
              <a:buFont typeface="Wingdings" pitchFamily="2" charset="2"/>
              <a:buChar char="§"/>
            </a:pPr>
            <a:r>
              <a:rPr lang="sk-SK" sz="2300" dirty="0" smtClean="0"/>
              <a:t>v mnohých prípadoch zábavné</a:t>
            </a:r>
          </a:p>
          <a:p>
            <a:pPr lvl="1">
              <a:buFont typeface="Wingdings" pitchFamily="2" charset="2"/>
              <a:buChar char="§"/>
            </a:pPr>
            <a:r>
              <a:rPr lang="sk-SK" sz="2300" dirty="0" smtClean="0"/>
              <a:t>nedospievajú k lepšiemu pochopeniu štruktúry a prejavov osobnosti</a:t>
            </a:r>
            <a:endParaRPr lang="sk-SK" sz="2300" dirty="0"/>
          </a:p>
          <a:p>
            <a:pPr lvl="2"/>
            <a:r>
              <a:rPr lang="sk-SK" sz="1900" dirty="0" smtClean="0"/>
              <a:t>nevedecké</a:t>
            </a:r>
          </a:p>
          <a:p>
            <a:endParaRPr lang="sk-SK" sz="2800" dirty="0" smtClean="0"/>
          </a:p>
          <a:p>
            <a:r>
              <a:rPr lang="sk-SK" sz="2800" dirty="0" smtClean="0"/>
              <a:t>psychologické testy skúmajú 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b="1" dirty="0" smtClean="0">
                <a:solidFill>
                  <a:srgbClr val="0070C0"/>
                </a:solidFill>
              </a:rPr>
              <a:t>dôležité aspekty osobnosti </a:t>
            </a:r>
          </a:p>
          <a:p>
            <a:pPr lvl="2"/>
            <a:r>
              <a:rPr lang="sk-SK" sz="2000" dirty="0" smtClean="0"/>
              <a:t>inteligencia</a:t>
            </a:r>
            <a:endParaRPr lang="sk-SK" sz="2000" dirty="0"/>
          </a:p>
          <a:p>
            <a:pPr lvl="2"/>
            <a:r>
              <a:rPr lang="sk-SK" sz="2000" dirty="0" smtClean="0"/>
              <a:t>emocionalita</a:t>
            </a:r>
            <a:endParaRPr lang="sk-SK" sz="2000" dirty="0"/>
          </a:p>
          <a:p>
            <a:pPr lvl="2"/>
            <a:r>
              <a:rPr lang="sk-SK" sz="2000" dirty="0"/>
              <a:t>p</a:t>
            </a:r>
            <a:r>
              <a:rPr lang="sk-SK" sz="2000" dirty="0" smtClean="0"/>
              <a:t>amäť</a:t>
            </a:r>
          </a:p>
          <a:p>
            <a:pPr lvl="2"/>
            <a:r>
              <a:rPr lang="sk-SK" sz="2000" dirty="0" smtClean="0"/>
              <a:t>kognitívne schopnosti</a:t>
            </a:r>
          </a:p>
          <a:p>
            <a:pPr lvl="2"/>
            <a:r>
              <a:rPr lang="sk-SK" sz="2000" dirty="0" smtClean="0"/>
              <a:t>fantázia ,</a:t>
            </a:r>
            <a:r>
              <a:rPr lang="sk-SK" sz="2000" dirty="0" err="1" smtClean="0"/>
              <a:t>etc</a:t>
            </a:r>
            <a:r>
              <a:rPr lang="sk-SK" sz="2000" dirty="0" smtClean="0"/>
              <a:t>.</a:t>
            </a:r>
          </a:p>
          <a:p>
            <a:endParaRPr lang="sk-SK" sz="2800" dirty="0" smtClean="0"/>
          </a:p>
          <a:p>
            <a:r>
              <a:rPr lang="sk-SK" sz="2800" dirty="0" smtClean="0"/>
              <a:t>sú zamerané na:</a:t>
            </a:r>
          </a:p>
          <a:p>
            <a:pPr lvl="1">
              <a:buFont typeface="Wingdings" pitchFamily="2" charset="2"/>
              <a:buChar char="§"/>
            </a:pPr>
            <a:r>
              <a:rPr lang="sk-SK" sz="2400" b="1" dirty="0" smtClean="0">
                <a:solidFill>
                  <a:srgbClr val="0070C0"/>
                </a:solidFill>
              </a:rPr>
              <a:t>exaktné</a:t>
            </a:r>
            <a:r>
              <a:rPr lang="sk-SK" sz="2400" dirty="0" smtClean="0"/>
              <a:t> a </a:t>
            </a:r>
            <a:r>
              <a:rPr lang="sk-SK" sz="2400" b="1" dirty="0" smtClean="0">
                <a:solidFill>
                  <a:srgbClr val="0070C0"/>
                </a:solidFill>
              </a:rPr>
              <a:t>objektívne</a:t>
            </a:r>
            <a:r>
              <a:rPr lang="sk-SK" sz="2400" dirty="0" smtClean="0"/>
              <a:t> posúdenie individuálnych charakteristík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Psycho-diagnostické</a:t>
            </a:r>
            <a:r>
              <a:rPr lang="sk-SK" sz="4000" b="1" dirty="0" smtClean="0">
                <a:solidFill>
                  <a:schemeClr val="bg1"/>
                </a:solidFill>
              </a:rPr>
              <a:t> </a:t>
            </a:r>
            <a:r>
              <a:rPr lang="sk-SK" sz="4000" b="1" dirty="0" smtClean="0">
                <a:solidFill>
                  <a:schemeClr val="bg1"/>
                </a:solidFill>
              </a:rPr>
              <a:t>testy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sk-SK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sk-SK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proftesty</a:t>
            </a:r>
            <a:endParaRPr lang="sk-SK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sk-SK" sz="2000" dirty="0" smtClean="0"/>
              <a:t>napomáhajú </a:t>
            </a:r>
            <a:r>
              <a:rPr lang="sk-SK" sz="2000" dirty="0"/>
              <a:t>pri výbere vhodnej školy, resp. zamestnania na základe preferencií, záujmov, schopností </a:t>
            </a:r>
            <a:r>
              <a:rPr lang="sk-SK" sz="2000" dirty="0" err="1"/>
              <a:t>etc</a:t>
            </a:r>
            <a:r>
              <a:rPr lang="sk-SK" sz="2000" dirty="0"/>
              <a:t>.</a:t>
            </a:r>
          </a:p>
          <a:p>
            <a:pPr>
              <a:defRPr/>
            </a:pPr>
            <a:endParaRPr lang="sk-SK" sz="2000" dirty="0"/>
          </a:p>
          <a:p>
            <a:pPr>
              <a:defRPr/>
            </a:pPr>
            <a:endParaRPr lang="sk-SK" sz="2000" dirty="0"/>
          </a:p>
          <a:p>
            <a:pPr>
              <a:defRPr/>
            </a:pPr>
            <a:r>
              <a:rPr lang="sk-SK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testy </a:t>
            </a:r>
            <a:r>
              <a:rPr lang="sk-SK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 určenie liečebného </a:t>
            </a:r>
            <a:r>
              <a:rPr lang="sk-SK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postupu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sk-SK" sz="2000" dirty="0" smtClean="0"/>
              <a:t>používajú </a:t>
            </a:r>
            <a:r>
              <a:rPr lang="sk-SK" sz="2000" dirty="0"/>
              <a:t>sa pri stanovení terapeutického alebo výchovného </a:t>
            </a:r>
            <a:r>
              <a:rPr lang="sk-SK" sz="2000" dirty="0" smtClean="0"/>
              <a:t>postupu</a:t>
            </a:r>
            <a:endParaRPr lang="sk-SK" sz="20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sk-SK" sz="2100" dirty="0" smtClean="0"/>
              <a:t>slúžia </a:t>
            </a:r>
            <a:r>
              <a:rPr lang="sk-SK" sz="2100" dirty="0"/>
              <a:t>aj na určenie stupňa poruchy</a:t>
            </a:r>
          </a:p>
          <a:p>
            <a:pPr lvl="1">
              <a:defRPr/>
            </a:pPr>
            <a:endParaRPr lang="sk-SK" sz="2000" dirty="0"/>
          </a:p>
          <a:p>
            <a:pPr lvl="1">
              <a:defRPr/>
            </a:pPr>
            <a:endParaRPr lang="sk-SK" sz="2000" dirty="0"/>
          </a:p>
          <a:p>
            <a:pPr>
              <a:defRPr/>
            </a:pPr>
            <a:r>
              <a:rPr lang="sk-SK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testy </a:t>
            </a:r>
            <a:r>
              <a:rPr lang="sk-SK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 zlepšenie </a:t>
            </a:r>
            <a:r>
              <a:rPr lang="sk-SK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porozumenia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sk-SK" sz="2000" dirty="0" smtClean="0"/>
              <a:t>pomáhajú </a:t>
            </a:r>
            <a:r>
              <a:rPr lang="sk-SK" sz="2000" dirty="0"/>
              <a:t>pochopiť mechanizmy riešenia problémov v istom veku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sk-SK" sz="2100" dirty="0" smtClean="0"/>
              <a:t>snažia </a:t>
            </a:r>
            <a:r>
              <a:rPr lang="sk-SK" sz="2100" dirty="0"/>
              <a:t>sa pochopiť, za akých predpokladov sa vyvinie nejaká schopnosť alebo vlastnosť (napr. reč u detí)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Psychodiagnostické</a:t>
            </a:r>
            <a:r>
              <a:rPr lang="sk-SK" sz="4000" b="1" dirty="0" smtClean="0">
                <a:solidFill>
                  <a:schemeClr val="bg1"/>
                </a:solidFill>
              </a:rPr>
              <a:t> testy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obsahu 6" descr="cloud cross protec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755" y="428835"/>
            <a:ext cx="9000490" cy="600033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sk-SK" sz="1000" dirty="0" smtClean="0"/>
          </a:p>
          <a:p>
            <a:pPr>
              <a:lnSpc>
                <a:spcPct val="80000"/>
              </a:lnSpc>
            </a:pPr>
            <a:r>
              <a:rPr lang="sk-SK" sz="2800" b="1" dirty="0" err="1" smtClean="0">
                <a:solidFill>
                  <a:srgbClr val="0000FF"/>
                </a:solidFill>
              </a:rPr>
              <a:t>projektívne</a:t>
            </a:r>
            <a:r>
              <a:rPr lang="sk-SK" sz="2800" b="1" dirty="0" smtClean="0">
                <a:solidFill>
                  <a:srgbClr val="0000FF"/>
                </a:solidFill>
              </a:rPr>
              <a:t> testy 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400" dirty="0" smtClean="0"/>
              <a:t>často používané testy </a:t>
            </a:r>
            <a:endParaRPr lang="sk-SK" sz="2400" b="1" dirty="0" smtClean="0">
              <a:solidFill>
                <a:srgbClr val="0000FF"/>
              </a:solidFill>
            </a:endParaRPr>
          </a:p>
          <a:p>
            <a:pPr lvl="2">
              <a:lnSpc>
                <a:spcPct val="80000"/>
              </a:lnSpc>
            </a:pPr>
            <a:r>
              <a:rPr lang="sk-SK" sz="2100" dirty="0" smtClean="0"/>
              <a:t>pri pohľade na mraky na oblohe si niekedy predstavujeme, že v nich niečo vidíme (zvieratá, veci, tváre </a:t>
            </a:r>
            <a:r>
              <a:rPr lang="sk-SK" sz="2100" dirty="0" err="1" smtClean="0"/>
              <a:t>etc</a:t>
            </a:r>
            <a:r>
              <a:rPr lang="sk-SK" sz="2100" dirty="0" smtClean="0"/>
              <a:t>.)</a:t>
            </a:r>
          </a:p>
          <a:p>
            <a:pPr>
              <a:lnSpc>
                <a:spcPct val="80000"/>
              </a:lnSpc>
            </a:pPr>
            <a:endParaRPr lang="sk-SK" sz="2800" dirty="0" smtClean="0"/>
          </a:p>
          <a:p>
            <a:pPr>
              <a:lnSpc>
                <a:spcPct val="80000"/>
              </a:lnSpc>
            </a:pPr>
            <a:r>
              <a:rPr lang="sk-SK" sz="2800" b="1" dirty="0" smtClean="0">
                <a:solidFill>
                  <a:srgbClr val="0000FF"/>
                </a:solidFill>
              </a:rPr>
              <a:t>vychádzajú z predpokladu, že:</a:t>
            </a:r>
          </a:p>
          <a:p>
            <a:pPr>
              <a:lnSpc>
                <a:spcPct val="80000"/>
              </a:lnSpc>
            </a:pPr>
            <a:endParaRPr lang="sk-SK" sz="1200" b="1" dirty="0" smtClean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500" dirty="0" smtClean="0"/>
              <a:t>videné obrazce sú tiež prejavom našej osobnosti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sk-SK" sz="1000" dirty="0" smtClean="0"/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500" dirty="0" err="1" smtClean="0"/>
              <a:t>projektívne</a:t>
            </a:r>
            <a:r>
              <a:rPr lang="sk-SK" sz="2500" dirty="0" smtClean="0"/>
              <a:t> testy sú veľmi vhodné u detí</a:t>
            </a:r>
          </a:p>
          <a:p>
            <a:pPr lvl="1">
              <a:lnSpc>
                <a:spcPct val="80000"/>
              </a:lnSpc>
            </a:pPr>
            <a:endParaRPr lang="sk-SK" sz="1200" dirty="0" smtClean="0"/>
          </a:p>
          <a:p>
            <a:pPr lvl="2">
              <a:lnSpc>
                <a:spcPct val="80000"/>
              </a:lnSpc>
            </a:pPr>
            <a:r>
              <a:rPr lang="sk-SK" dirty="0" smtClean="0"/>
              <a:t>odpovede sú viac spontánne a bezprostredné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viac poučné </a:t>
            </a:r>
          </a:p>
          <a:p>
            <a:pPr lvl="2">
              <a:lnSpc>
                <a:spcPct val="80000"/>
              </a:lnSpc>
            </a:pPr>
            <a:r>
              <a:rPr lang="sk-SK" dirty="0" smtClean="0"/>
              <a:t>odpadá problém </a:t>
            </a:r>
            <a:r>
              <a:rPr lang="sk-SK" dirty="0" err="1" smtClean="0"/>
              <a:t>verbalizácie</a:t>
            </a:r>
            <a:endParaRPr lang="sk-SK" dirty="0" smtClean="0"/>
          </a:p>
          <a:p>
            <a:pPr lvl="1">
              <a:lnSpc>
                <a:spcPct val="80000"/>
              </a:lnSpc>
            </a:pPr>
            <a:endParaRPr lang="sk-SK" sz="2500" dirty="0" smtClean="0"/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Psychodiagnostické</a:t>
            </a:r>
            <a:r>
              <a:rPr lang="sk-SK" sz="4000" b="1" dirty="0" smtClean="0">
                <a:solidFill>
                  <a:schemeClr val="bg1"/>
                </a:solidFill>
              </a:rPr>
              <a:t> testy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výhody</a:t>
            </a:r>
            <a:r>
              <a:rPr lang="sk-SK" dirty="0" smtClean="0"/>
              <a:t> </a:t>
            </a:r>
            <a:r>
              <a:rPr lang="sk-SK" dirty="0" err="1" smtClean="0"/>
              <a:t>projektívnych</a:t>
            </a:r>
            <a:r>
              <a:rPr lang="sk-SK" dirty="0" smtClean="0"/>
              <a:t> testov:</a:t>
            </a:r>
          </a:p>
          <a:p>
            <a:pPr lvl="1">
              <a:buFont typeface="Wingdings" pitchFamily="2" charset="2"/>
              <a:buChar char="§"/>
            </a:pPr>
            <a:endParaRPr lang="sk-SK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0070C0"/>
                </a:solidFill>
              </a:rPr>
              <a:t>možnosť konfrontácie </a:t>
            </a:r>
            <a:r>
              <a:rPr lang="sk-SK" dirty="0" smtClean="0"/>
              <a:t>s osobnými problémami</a:t>
            </a:r>
          </a:p>
          <a:p>
            <a:pPr lvl="1">
              <a:buFont typeface="Wingdings" pitchFamily="2" charset="2"/>
              <a:buChar char="§"/>
            </a:pPr>
            <a:endParaRPr lang="sk-SK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err="1" smtClean="0">
                <a:solidFill>
                  <a:srgbClr val="0070C0"/>
                </a:solidFill>
              </a:rPr>
              <a:t>neobvyklosť</a:t>
            </a:r>
            <a:r>
              <a:rPr lang="sk-SK" b="1" dirty="0" smtClean="0">
                <a:solidFill>
                  <a:srgbClr val="0070C0"/>
                </a:solidFill>
              </a:rPr>
              <a:t> úloh</a:t>
            </a:r>
          </a:p>
          <a:p>
            <a:pPr lvl="2"/>
            <a:r>
              <a:rPr lang="sk-SK" dirty="0" smtClean="0"/>
              <a:t>nemožnosť reagovať naučeným spôsobom</a:t>
            </a:r>
          </a:p>
          <a:p>
            <a:pPr lvl="1">
              <a:buFont typeface="Wingdings" pitchFamily="2" charset="2"/>
              <a:buChar char="§"/>
            </a:pPr>
            <a:endParaRPr lang="sk-SK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0070C0"/>
                </a:solidFill>
              </a:rPr>
              <a:t>nepriehľadnosť</a:t>
            </a:r>
          </a:p>
          <a:p>
            <a:pPr lvl="2"/>
            <a:r>
              <a:rPr lang="sk-SK" dirty="0" smtClean="0"/>
              <a:t>nie je známe, čo bude test skúmať</a:t>
            </a:r>
          </a:p>
          <a:p>
            <a:pPr lvl="2"/>
            <a:r>
              <a:rPr lang="sk-SK" dirty="0"/>
              <a:t>o</a:t>
            </a:r>
            <a:r>
              <a:rPr lang="sk-SK" dirty="0" smtClean="0"/>
              <a:t>dpovede sa nedajú meniť podľa situačnej potreby</a:t>
            </a:r>
          </a:p>
          <a:p>
            <a:pPr lvl="1">
              <a:buFont typeface="Wingdings" pitchFamily="2" charset="2"/>
              <a:buChar char="§"/>
            </a:pPr>
            <a:endParaRPr lang="sk-SK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0070C0"/>
                </a:solidFill>
              </a:rPr>
              <a:t>komunikácia cez metafory a symboly</a:t>
            </a:r>
          </a:p>
          <a:p>
            <a:pPr lvl="2"/>
            <a:r>
              <a:rPr lang="sk-SK" dirty="0" smtClean="0"/>
              <a:t>projektovanie </a:t>
            </a:r>
            <a:r>
              <a:rPr lang="sk-SK" dirty="0" err="1" smtClean="0"/>
              <a:t>nevedomia</a:t>
            </a:r>
            <a:r>
              <a:rPr lang="sk-SK" dirty="0" smtClean="0"/>
              <a:t> do symbolov</a:t>
            </a:r>
          </a:p>
          <a:p>
            <a:pPr lvl="1">
              <a:buFont typeface="Wingdings" pitchFamily="2" charset="2"/>
              <a:buChar char="§"/>
            </a:pPr>
            <a:endParaRPr lang="sk-SK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0070C0"/>
                </a:solidFill>
              </a:rPr>
              <a:t>množstvo správnych odpovedí</a:t>
            </a:r>
          </a:p>
          <a:p>
            <a:pPr lvl="2"/>
            <a:r>
              <a:rPr lang="sk-SK" dirty="0" smtClean="0"/>
              <a:t>presnejšia a individuálnejšia diagnostika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Psychodiagnostické</a:t>
            </a:r>
            <a:r>
              <a:rPr lang="sk-SK" sz="4000" b="1" dirty="0" smtClean="0">
                <a:solidFill>
                  <a:schemeClr val="bg1"/>
                </a:solidFill>
              </a:rPr>
              <a:t> testy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err="1" smtClean="0">
                <a:solidFill>
                  <a:schemeClr val="bg1"/>
                </a:solidFill>
              </a:rPr>
              <a:t>Rorschachov</a:t>
            </a:r>
            <a:r>
              <a:rPr lang="sk-SK" sz="4000" b="1" dirty="0" smtClean="0">
                <a:solidFill>
                  <a:schemeClr val="bg1"/>
                </a:solidFill>
              </a:rPr>
              <a:t> test </a:t>
            </a:r>
            <a:endParaRPr lang="sk-SK" sz="40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179512" y="1124744"/>
            <a:ext cx="5544616" cy="5544616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defRPr/>
            </a:pPr>
            <a:r>
              <a:rPr lang="sk-SK" sz="2300" dirty="0" smtClean="0"/>
              <a:t>tvorcom </a:t>
            </a:r>
            <a:r>
              <a:rPr lang="sk-SK" sz="2300" dirty="0"/>
              <a:t>je </a:t>
            </a:r>
            <a:r>
              <a:rPr lang="sk-SK" sz="2300" b="1" dirty="0" err="1">
                <a:solidFill>
                  <a:srgbClr val="0070C0"/>
                </a:solidFill>
              </a:rPr>
              <a:t>Hermann</a:t>
            </a:r>
            <a:r>
              <a:rPr lang="sk-SK" sz="2300" b="1" dirty="0">
                <a:solidFill>
                  <a:srgbClr val="0070C0"/>
                </a:solidFill>
              </a:rPr>
              <a:t> </a:t>
            </a:r>
            <a:r>
              <a:rPr lang="sk-SK" sz="2300" b="1" dirty="0" err="1">
                <a:solidFill>
                  <a:srgbClr val="0070C0"/>
                </a:solidFill>
              </a:rPr>
              <a:t>Rorschach</a:t>
            </a:r>
            <a:endParaRPr lang="sk-SK" sz="2300" b="1" dirty="0">
              <a:solidFill>
                <a:srgbClr val="0070C0"/>
              </a:solidFill>
            </a:endParaRPr>
          </a:p>
          <a:p>
            <a:pPr marL="609600" indent="-609600">
              <a:buFont typeface="Wingdings" pitchFamily="2" charset="2"/>
              <a:buAutoNum type="arabicPeriod"/>
              <a:defRPr/>
            </a:pPr>
            <a:endParaRPr lang="sk-SK" sz="1000" dirty="0"/>
          </a:p>
          <a:p>
            <a:pPr marL="609600" indent="-609600">
              <a:buFont typeface="Wingdings" pitchFamily="2" charset="2"/>
              <a:buAutoNum type="arabicPeriod"/>
              <a:defRPr/>
            </a:pPr>
            <a:endParaRPr lang="sk-SK" sz="1000" dirty="0"/>
          </a:p>
          <a:p>
            <a:pPr marL="971550" lvl="1" indent="-514350">
              <a:buFont typeface="Wingdings" pitchFamily="2" charset="2"/>
              <a:buChar char="§"/>
              <a:defRPr/>
            </a:pPr>
            <a:r>
              <a:rPr lang="sk-SK" sz="2300" dirty="0" smtClean="0"/>
              <a:t>základom </a:t>
            </a:r>
            <a:r>
              <a:rPr lang="sk-SK" sz="2300" dirty="0"/>
              <a:t>je </a:t>
            </a:r>
            <a:endParaRPr lang="sk-SK" sz="2300" dirty="0" smtClean="0"/>
          </a:p>
          <a:p>
            <a:pPr marL="1371600" lvl="2" indent="-514350">
              <a:defRPr/>
            </a:pPr>
            <a:r>
              <a:rPr lang="sk-SK" sz="1900" b="1" dirty="0" smtClean="0">
                <a:solidFill>
                  <a:srgbClr val="0000FF"/>
                </a:solidFill>
              </a:rPr>
              <a:t>atramentová </a:t>
            </a:r>
            <a:r>
              <a:rPr lang="sk-SK" sz="1900" b="1" dirty="0">
                <a:solidFill>
                  <a:srgbClr val="0000FF"/>
                </a:solidFill>
              </a:rPr>
              <a:t>škvrna</a:t>
            </a:r>
            <a:r>
              <a:rPr lang="sk-SK" sz="1900" dirty="0"/>
              <a:t>, ktorú má diagnostikovaný interpretovať</a:t>
            </a:r>
          </a:p>
          <a:p>
            <a:pPr marL="971550" lvl="1" indent="-514350">
              <a:defRPr/>
            </a:pPr>
            <a:endParaRPr lang="sk-SK" sz="1000" dirty="0"/>
          </a:p>
          <a:p>
            <a:pPr marL="971550" lvl="1" indent="-514350">
              <a:defRPr/>
            </a:pPr>
            <a:endParaRPr lang="sk-SK" sz="1000" dirty="0"/>
          </a:p>
          <a:p>
            <a:pPr marL="971550" lvl="1" indent="-514350">
              <a:buFont typeface="Wingdings" pitchFamily="2" charset="2"/>
              <a:buChar char="§"/>
              <a:defRPr/>
            </a:pPr>
            <a:r>
              <a:rPr lang="sk-SK" sz="2300" dirty="0" err="1" smtClean="0"/>
              <a:t>probant</a:t>
            </a:r>
            <a:r>
              <a:rPr lang="sk-SK" sz="2300" dirty="0" smtClean="0"/>
              <a:t> </a:t>
            </a:r>
            <a:r>
              <a:rPr lang="sk-SK" sz="2300" dirty="0"/>
              <a:t>má uviesť myšlienky a pocity, ktoré sa vynárajú pri pohľade na škvrnu</a:t>
            </a:r>
          </a:p>
          <a:p>
            <a:pPr marL="971550" lvl="1" indent="-514350">
              <a:defRPr/>
            </a:pPr>
            <a:endParaRPr lang="sk-SK" sz="1000" dirty="0"/>
          </a:p>
          <a:p>
            <a:pPr marL="971550" lvl="1" indent="-514350">
              <a:defRPr/>
            </a:pPr>
            <a:endParaRPr lang="sk-SK" sz="1000" dirty="0"/>
          </a:p>
          <a:p>
            <a:pPr marL="1352550" lvl="2" indent="-438150">
              <a:defRPr/>
            </a:pPr>
            <a:r>
              <a:rPr lang="sk-SK" sz="2100" b="1" dirty="0" smtClean="0">
                <a:solidFill>
                  <a:srgbClr val="0000FF"/>
                </a:solidFill>
              </a:rPr>
              <a:t>do </a:t>
            </a:r>
            <a:r>
              <a:rPr lang="sk-SK" sz="2100" b="1" dirty="0">
                <a:solidFill>
                  <a:srgbClr val="0000FF"/>
                </a:solidFill>
              </a:rPr>
              <a:t>škvrny </a:t>
            </a:r>
            <a:r>
              <a:rPr lang="sk-SK" sz="2100" b="1" dirty="0" smtClean="0">
                <a:solidFill>
                  <a:srgbClr val="0000FF"/>
                </a:solidFill>
              </a:rPr>
              <a:t>je projektované vlastné </a:t>
            </a:r>
            <a:r>
              <a:rPr lang="sk-SK" sz="2100" b="1" dirty="0">
                <a:solidFill>
                  <a:srgbClr val="0000FF"/>
                </a:solidFill>
              </a:rPr>
              <a:t>prežívanie</a:t>
            </a:r>
            <a:r>
              <a:rPr lang="sk-SK" sz="2100" b="1" dirty="0"/>
              <a:t> </a:t>
            </a:r>
            <a:endParaRPr lang="sk-SK" sz="2100" b="1" dirty="0" smtClean="0"/>
          </a:p>
          <a:p>
            <a:pPr marL="1809750" lvl="3" indent="-438150">
              <a:buFont typeface="Arial" pitchFamily="34" charset="0"/>
              <a:buChar char="•"/>
              <a:defRPr/>
            </a:pPr>
            <a:r>
              <a:rPr lang="sk-SK" sz="1700" dirty="0" smtClean="0"/>
              <a:t>obavy</a:t>
            </a:r>
          </a:p>
          <a:p>
            <a:pPr marL="1809750" lvl="3" indent="-438150">
              <a:buFont typeface="Arial" pitchFamily="34" charset="0"/>
              <a:buChar char="•"/>
              <a:defRPr/>
            </a:pPr>
            <a:r>
              <a:rPr lang="sk-SK" sz="1700" dirty="0"/>
              <a:t>a</a:t>
            </a:r>
            <a:r>
              <a:rPr lang="sk-SK" sz="1700" dirty="0" smtClean="0"/>
              <a:t>gresivita</a:t>
            </a:r>
          </a:p>
          <a:p>
            <a:pPr marL="1809750" lvl="3" indent="-438150">
              <a:buFont typeface="Arial" pitchFamily="34" charset="0"/>
              <a:buChar char="•"/>
              <a:defRPr/>
            </a:pPr>
            <a:r>
              <a:rPr lang="sk-SK" sz="1700" dirty="0"/>
              <a:t>p</a:t>
            </a:r>
            <a:r>
              <a:rPr lang="sk-SK" sz="1700" dirty="0" smtClean="0"/>
              <a:t>riania</a:t>
            </a:r>
          </a:p>
          <a:p>
            <a:pPr marL="1809750" lvl="3" indent="-438150">
              <a:buFont typeface="Arial" pitchFamily="34" charset="0"/>
              <a:buChar char="•"/>
              <a:defRPr/>
            </a:pPr>
            <a:r>
              <a:rPr lang="sk-SK" sz="1700" dirty="0" smtClean="0"/>
              <a:t>potreby </a:t>
            </a:r>
            <a:r>
              <a:rPr lang="sk-SK" sz="1700" dirty="0" err="1"/>
              <a:t>etc</a:t>
            </a:r>
            <a:r>
              <a:rPr lang="sk-SK" sz="1700" dirty="0" smtClean="0"/>
              <a:t>.</a:t>
            </a:r>
            <a:endParaRPr lang="sk-SK" sz="1700" dirty="0"/>
          </a:p>
          <a:p>
            <a:pPr marL="1352550" lvl="2" indent="-438150">
              <a:defRPr/>
            </a:pPr>
            <a:endParaRPr lang="sk-SK" sz="1000" dirty="0"/>
          </a:p>
          <a:p>
            <a:pPr marL="1352550" lvl="2" indent="-438150">
              <a:defRPr/>
            </a:pPr>
            <a:endParaRPr lang="sk-SK" sz="1000" dirty="0"/>
          </a:p>
          <a:p>
            <a:pPr marL="971550" lvl="1" indent="-514350">
              <a:buFont typeface="Wingdings" pitchFamily="2" charset="2"/>
              <a:buChar char="§"/>
              <a:defRPr/>
            </a:pPr>
            <a:r>
              <a:rPr lang="sk-SK" sz="2500" b="1" dirty="0" smtClean="0">
                <a:solidFill>
                  <a:srgbClr val="0000FF"/>
                </a:solidFill>
              </a:rPr>
              <a:t>výsledok</a:t>
            </a:r>
          </a:p>
          <a:p>
            <a:pPr marL="1371600" lvl="2" indent="-514350">
              <a:defRPr/>
            </a:pPr>
            <a:r>
              <a:rPr lang="sk-SK" sz="2100" dirty="0" smtClean="0"/>
              <a:t>spoznanie </a:t>
            </a:r>
            <a:r>
              <a:rPr lang="sk-SK" sz="2100" dirty="0"/>
              <a:t>nespracovaných konfliktov s blízkou osobou </a:t>
            </a:r>
            <a:endParaRPr lang="sk-SK" sz="2100" dirty="0" smtClean="0"/>
          </a:p>
          <a:p>
            <a:pPr marL="1828800" lvl="3" indent="-514350">
              <a:buFont typeface="Arial" pitchFamily="34" charset="0"/>
              <a:buChar char="•"/>
              <a:defRPr/>
            </a:pPr>
            <a:r>
              <a:rPr lang="sk-SK" sz="1700" dirty="0" smtClean="0"/>
              <a:t>rodič </a:t>
            </a:r>
            <a:r>
              <a:rPr lang="sk-SK" sz="1700" dirty="0"/>
              <a:t>– </a:t>
            </a:r>
            <a:r>
              <a:rPr lang="sk-SK" sz="1700" dirty="0" smtClean="0"/>
              <a:t>dieťa</a:t>
            </a:r>
          </a:p>
          <a:p>
            <a:pPr marL="1828800" lvl="3" indent="-514350">
              <a:buFont typeface="Arial" pitchFamily="34" charset="0"/>
              <a:buChar char="•"/>
              <a:defRPr/>
            </a:pPr>
            <a:r>
              <a:rPr lang="sk-SK" sz="1700" dirty="0" smtClean="0"/>
              <a:t>súrodenecká rivalita</a:t>
            </a:r>
            <a:endParaRPr lang="sk-SK" sz="1700" dirty="0"/>
          </a:p>
          <a:p>
            <a:pPr>
              <a:buNone/>
            </a:pPr>
            <a:endParaRPr lang="sk-SK" dirty="0"/>
          </a:p>
        </p:txBody>
      </p:sp>
      <p:pic>
        <p:nvPicPr>
          <p:cNvPr id="6" name="Obrázok 5" descr="rorschach_530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980728"/>
            <a:ext cx="2238840" cy="2978274"/>
          </a:xfrm>
          <a:prstGeom prst="rect">
            <a:avLst/>
          </a:prstGeom>
        </p:spPr>
      </p:pic>
      <p:pic>
        <p:nvPicPr>
          <p:cNvPr id="7" name="Obrázok 6" descr="rorschach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1434" y="4149080"/>
            <a:ext cx="3520063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4320480" cy="5544616"/>
          </a:xfrm>
        </p:spPr>
        <p:txBody>
          <a:bodyPr>
            <a:normAutofit fontScale="62500" lnSpcReduction="20000"/>
          </a:bodyPr>
          <a:lstStyle/>
          <a:p>
            <a:pPr marL="571500" indent="-514350">
              <a:defRPr/>
            </a:pPr>
            <a:r>
              <a:rPr lang="sk-SK" sz="2700" dirty="0" smtClean="0"/>
              <a:t>predlohou je </a:t>
            </a:r>
            <a:r>
              <a:rPr lang="sk-SK" sz="2700" b="1" dirty="0" smtClean="0">
                <a:solidFill>
                  <a:srgbClr val="0070C0"/>
                </a:solidFill>
              </a:rPr>
              <a:t>mnohoznačná fotografia</a:t>
            </a:r>
          </a:p>
          <a:p>
            <a:pPr marL="971550" lvl="1" indent="-514350">
              <a:buFont typeface="Arial" pitchFamily="34" charset="0"/>
              <a:buChar char="•"/>
              <a:defRPr/>
            </a:pPr>
            <a:endParaRPr lang="sk-SK" sz="2300" dirty="0" smtClean="0"/>
          </a:p>
          <a:p>
            <a:pPr marL="571500" indent="-514350">
              <a:defRPr/>
            </a:pPr>
            <a:r>
              <a:rPr lang="sk-SK" sz="2700" dirty="0" smtClean="0"/>
              <a:t>každý </a:t>
            </a:r>
            <a:r>
              <a:rPr lang="sk-SK" sz="2700" dirty="0"/>
              <a:t>z kresličov vloží </a:t>
            </a:r>
            <a:r>
              <a:rPr lang="sk-SK" sz="2700" b="1" dirty="0">
                <a:solidFill>
                  <a:srgbClr val="0070C0"/>
                </a:solidFill>
              </a:rPr>
              <a:t>do obrázka niečo zo seba</a:t>
            </a:r>
          </a:p>
          <a:p>
            <a:pPr marL="971550" lvl="1" indent="-514350">
              <a:buFont typeface="Arial" pitchFamily="34" charset="0"/>
              <a:buChar char="•"/>
              <a:defRPr/>
            </a:pPr>
            <a:endParaRPr lang="sk-SK" sz="2300" dirty="0" smtClean="0"/>
          </a:p>
          <a:p>
            <a:pPr marL="571500" indent="-514350">
              <a:defRPr/>
            </a:pPr>
            <a:r>
              <a:rPr lang="sk-SK" sz="2700" dirty="0" smtClean="0"/>
              <a:t>pri </a:t>
            </a:r>
            <a:r>
              <a:rPr lang="sk-SK" sz="2700" dirty="0"/>
              <a:t>interpretácii psychických vlastností, napr. starca na fotografii, vkladajú do tejto interpretácie neúmyselne niečo zo svojej vlastnej psychiky</a:t>
            </a:r>
          </a:p>
          <a:p>
            <a:pPr marL="571500" indent="-514350">
              <a:defRPr/>
            </a:pPr>
            <a:endParaRPr lang="sk-SK" sz="2700" dirty="0" smtClean="0"/>
          </a:p>
          <a:p>
            <a:pPr marL="571500" indent="-514350">
              <a:defRPr/>
            </a:pPr>
            <a:r>
              <a:rPr lang="sk-SK" sz="2700" dirty="0" smtClean="0"/>
              <a:t>pri </a:t>
            </a:r>
            <a:r>
              <a:rPr lang="sk-SK" sz="2700" dirty="0"/>
              <a:t>hodnotení kresby psychológom sa </a:t>
            </a:r>
            <a:r>
              <a:rPr lang="sk-SK" sz="2700" b="1" dirty="0">
                <a:solidFill>
                  <a:srgbClr val="0070C0"/>
                </a:solidFill>
              </a:rPr>
              <a:t>nehodnotí zdatnosť kresliť </a:t>
            </a:r>
            <a:r>
              <a:rPr lang="sk-SK" sz="2700" dirty="0"/>
              <a:t>ale hodnotí sa:</a:t>
            </a:r>
          </a:p>
          <a:p>
            <a:pPr marL="952500" lvl="1" indent="-438150">
              <a:buFont typeface="Wingdings" pitchFamily="2" charset="2"/>
              <a:buChar char="§"/>
              <a:defRPr/>
            </a:pPr>
            <a:r>
              <a:rPr lang="sk-SK" sz="2500" dirty="0" smtClean="0"/>
              <a:t>utváranie </a:t>
            </a:r>
            <a:r>
              <a:rPr lang="sk-SK" sz="2500" dirty="0"/>
              <a:t>obrazu (vedenie a množstvo čiar)</a:t>
            </a:r>
          </a:p>
          <a:p>
            <a:pPr marL="952500" lvl="1" indent="-438150">
              <a:buFont typeface="Wingdings" pitchFamily="2" charset="2"/>
              <a:buChar char="§"/>
              <a:defRPr/>
            </a:pPr>
            <a:r>
              <a:rPr lang="sk-SK" sz="2500" dirty="0" smtClean="0"/>
              <a:t>priestorovosť </a:t>
            </a:r>
            <a:r>
              <a:rPr lang="sk-SK" sz="2500" dirty="0"/>
              <a:t>(veľkosť, umiestnenie)</a:t>
            </a:r>
          </a:p>
          <a:p>
            <a:pPr marL="952500" lvl="1" indent="-438150">
              <a:buFont typeface="Wingdings" pitchFamily="2" charset="2"/>
              <a:buChar char="§"/>
              <a:defRPr/>
            </a:pPr>
            <a:r>
              <a:rPr lang="sk-SK" sz="2500" dirty="0" smtClean="0"/>
              <a:t>pohyb </a:t>
            </a:r>
            <a:r>
              <a:rPr lang="sk-SK" sz="2500" dirty="0"/>
              <a:t>(prepojenie čiar, množstvo pohybov na nakreslenie)</a:t>
            </a:r>
          </a:p>
          <a:p>
            <a:pPr marL="952500" lvl="1" indent="-438150">
              <a:buFont typeface="Wingdings" pitchFamily="2" charset="2"/>
              <a:buChar char="§"/>
              <a:defRPr/>
            </a:pPr>
            <a:r>
              <a:rPr lang="sk-SK" sz="2500" dirty="0" smtClean="0"/>
              <a:t>zachytený </a:t>
            </a:r>
            <a:r>
              <a:rPr lang="sk-SK" sz="2500" dirty="0"/>
              <a:t>význam (zdôraznenie  detailu, vedľajšie významy)</a:t>
            </a:r>
          </a:p>
          <a:p>
            <a:pPr marL="952500" lvl="1" indent="-438150">
              <a:buFont typeface="Wingdings" pitchFamily="2" charset="2"/>
              <a:buChar char="§"/>
              <a:defRPr/>
            </a:pPr>
            <a:r>
              <a:rPr lang="sk-SK" sz="2500" dirty="0" smtClean="0"/>
              <a:t>výraz </a:t>
            </a:r>
            <a:r>
              <a:rPr lang="sk-SK" sz="2500" dirty="0"/>
              <a:t>(uprednostnenie určitých znakov)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Skúška porovnávacích znakov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Old-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571" y="1944055"/>
            <a:ext cx="4335606" cy="2969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774</Words>
  <Application>Microsoft Office PowerPoint</Application>
  <PresentationFormat>Prezentácia na obrazovke (4:3)</PresentationFormat>
  <Paragraphs>192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history</cp:lastModifiedBy>
  <cp:revision>19</cp:revision>
  <dcterms:created xsi:type="dcterms:W3CDTF">2011-03-07T22:37:59Z</dcterms:created>
  <dcterms:modified xsi:type="dcterms:W3CDTF">2006-08-29T22:37:02Z</dcterms:modified>
</cp:coreProperties>
</file>