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70" r:id="rId11"/>
    <p:sldId id="268" r:id="rId12"/>
    <p:sldId id="272" r:id="rId13"/>
    <p:sldId id="273" r:id="rId14"/>
    <p:sldId id="274" r:id="rId15"/>
    <p:sldId id="269" r:id="rId16"/>
    <p:sldId id="275" r:id="rId17"/>
    <p:sldId id="267"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467" autoAdjust="0"/>
  </p:normalViewPr>
  <p:slideViewPr>
    <p:cSldViewPr snapToGrid="0">
      <p:cViewPr varScale="1">
        <p:scale>
          <a:sx n="88" d="100"/>
          <a:sy n="88" d="100"/>
        </p:scale>
        <p:origin x="13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A6B12-F8B9-4AE8-B66D-09D36056515A}" type="datetimeFigureOut">
              <a:rPr lang="sk-SK" smtClean="0"/>
              <a:t>13. 6. 2021</a:t>
            </a:fld>
            <a:endParaRPr lang="sk-SK" dirty="0"/>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E2CEA-8CCE-4950-A84A-A4514AB49043}" type="slidenum">
              <a:rPr lang="sk-SK" smtClean="0"/>
              <a:t>‹#›</a:t>
            </a:fld>
            <a:endParaRPr lang="sk-SK" dirty="0"/>
          </a:p>
        </p:txBody>
      </p:sp>
    </p:spTree>
    <p:extLst>
      <p:ext uri="{BB962C8B-B14F-4D97-AF65-F5344CB8AC3E}">
        <p14:creationId xmlns:p14="http://schemas.microsoft.com/office/powerpoint/2010/main" val="382463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k.wikipedia.org/w/index.php?title=V%C3%BDboj&amp;action=edit&amp;redlink=1" TargetMode="External"/><Relationship Id="rId7" Type="http://schemas.openxmlformats.org/officeDocument/2006/relationships/hyperlink" Target="https://sk.wikipedia.org/w/index.php?title=Elektrostatick%C3%A1_indukcia&amp;action=edit&amp;redlink=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sk.wikipedia.org/wiki/Bleskozvod" TargetMode="External"/><Relationship Id="rId5" Type="http://schemas.openxmlformats.org/officeDocument/2006/relationships/hyperlink" Target="https://sk.wikipedia.org/wiki/Elektrick%C3%BD_n%C3%A1boj" TargetMode="External"/><Relationship Id="rId4" Type="http://schemas.openxmlformats.org/officeDocument/2006/relationships/hyperlink" Target="https://sk.wikipedia.org/wiki/Kumulonimbu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b="0" i="0" kern="1200" dirty="0" smtClean="0">
                <a:solidFill>
                  <a:schemeClr val="tx1"/>
                </a:solidFill>
                <a:effectLst/>
                <a:latin typeface="+mn-lt"/>
                <a:ea typeface="+mn-ea"/>
                <a:cs typeface="+mn-cs"/>
              </a:rPr>
              <a:t>Blesk</a:t>
            </a:r>
            <a:r>
              <a:rPr lang="sk-SK" sz="1200" b="0" i="0" kern="1200" baseline="0" dirty="0" smtClean="0">
                <a:solidFill>
                  <a:schemeClr val="tx1"/>
                </a:solidFill>
                <a:effectLst/>
                <a:latin typeface="+mn-lt"/>
                <a:ea typeface="+mn-ea"/>
                <a:cs typeface="+mn-cs"/>
              </a:rPr>
              <a:t> je prírodný elektrostatický výboj produkovaný počas búrky. </a:t>
            </a:r>
            <a:r>
              <a:rPr lang="en-US" dirty="0" smtClean="0"/>
              <a:t>Blesk je krátkotrvajúci, chaotický a nepredvídateľný prírodný úkaz s veľmi vysokou svietivosťou.</a:t>
            </a:r>
            <a:r>
              <a:rPr lang="sk-SK" dirty="0" smtClean="0"/>
              <a:t> B</a:t>
            </a:r>
            <a:r>
              <a:rPr lang="en-US" dirty="0" smtClean="0"/>
              <a:t>lesk dokáže za veľmi krátky čas prejsť, zvyčajne </a:t>
            </a:r>
            <a:r>
              <a:rPr lang="sk-SK" dirty="0" smtClean="0"/>
              <a:t>aj </a:t>
            </a:r>
            <a:r>
              <a:rPr lang="en-US" dirty="0" smtClean="0"/>
              <a:t>niekoľko kilometrov.</a:t>
            </a:r>
            <a:endParaRPr lang="sk-SK" b="0" dirty="0">
              <a:solidFill>
                <a:schemeClr val="tx1"/>
              </a:solidFill>
            </a:endParaRPr>
          </a:p>
        </p:txBody>
      </p:sp>
      <p:sp>
        <p:nvSpPr>
          <p:cNvPr id="4" name="Zástupný symbol čísla snímky 3"/>
          <p:cNvSpPr>
            <a:spLocks noGrp="1"/>
          </p:cNvSpPr>
          <p:nvPr>
            <p:ph type="sldNum" sz="quarter" idx="10"/>
          </p:nvPr>
        </p:nvSpPr>
        <p:spPr/>
        <p:txBody>
          <a:bodyPr/>
          <a:lstStyle/>
          <a:p>
            <a:fld id="{2F3E2CEA-8CCE-4950-A84A-A4514AB49043}" type="slidenum">
              <a:rPr lang="sk-SK" smtClean="0"/>
              <a:t>3</a:t>
            </a:fld>
            <a:endParaRPr lang="sk-SK" dirty="0"/>
          </a:p>
        </p:txBody>
      </p:sp>
    </p:spTree>
    <p:extLst>
      <p:ext uri="{BB962C8B-B14F-4D97-AF65-F5344CB8AC3E}">
        <p14:creationId xmlns:p14="http://schemas.microsoft.com/office/powerpoint/2010/main" val="221014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dirty="0" smtClean="0"/>
              <a:t>Blesky môžu cestovať rýchlosťou až 220,000 km/h. Jeden blesk môže obsahovať niekoľko miliónov voltov elektriny a niektoré blesky dosahujú niekoľkokrát vyššiu teplotu ako naše slnko (30,000 °C).</a:t>
            </a:r>
            <a:r>
              <a:rPr lang="sk-SK" dirty="0" smtClean="0"/>
              <a:t> Preto väčšina bleskov ktoré</a:t>
            </a:r>
            <a:r>
              <a:rPr lang="sk-SK" baseline="0" dirty="0" smtClean="0"/>
              <a:t> prídu do kontaktu s ľudmi sú smrtiacie alebo zanechajú veľké škody. Blesk je veľmi ničivý taktiež k ostatným veciam ako sú napríklad domy, stromy alebo čokoľvek s čím príde do kontaktu.</a:t>
            </a:r>
            <a:endParaRPr lang="sk-SK" dirty="0"/>
          </a:p>
        </p:txBody>
      </p:sp>
      <p:sp>
        <p:nvSpPr>
          <p:cNvPr id="4" name="Zástupný symbol čísla snímky 3"/>
          <p:cNvSpPr>
            <a:spLocks noGrp="1"/>
          </p:cNvSpPr>
          <p:nvPr>
            <p:ph type="sldNum" sz="quarter" idx="10"/>
          </p:nvPr>
        </p:nvSpPr>
        <p:spPr/>
        <p:txBody>
          <a:bodyPr/>
          <a:lstStyle/>
          <a:p>
            <a:fld id="{2F3E2CEA-8CCE-4950-A84A-A4514AB49043}" type="slidenum">
              <a:rPr lang="sk-SK" smtClean="0"/>
              <a:t>4</a:t>
            </a:fld>
            <a:endParaRPr lang="sk-SK" dirty="0"/>
          </a:p>
        </p:txBody>
      </p:sp>
    </p:spTree>
    <p:extLst>
      <p:ext uri="{BB962C8B-B14F-4D97-AF65-F5344CB8AC3E}">
        <p14:creationId xmlns:p14="http://schemas.microsoft.com/office/powerpoint/2010/main" val="122716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Prvá etapa vzniku blesku je prípravná</a:t>
            </a:r>
            <a:r>
              <a:rPr lang="sk-SK" sz="1200" b="0" i="0" kern="1200" dirty="0" smtClean="0">
                <a:solidFill>
                  <a:schemeClr val="tx1"/>
                </a:solidFill>
                <a:effectLst/>
                <a:latin typeface="+mn-lt"/>
                <a:ea typeface="+mn-ea"/>
                <a:cs typeface="+mn-cs"/>
              </a:rPr>
              <a:t>, vytvára sa</a:t>
            </a:r>
            <a:r>
              <a:rPr lang="en-US" sz="1200" b="0" i="0" kern="1200" dirty="0" smtClean="0">
                <a:solidFill>
                  <a:schemeClr val="tx1"/>
                </a:solidFill>
                <a:effectLst/>
                <a:latin typeface="+mn-lt"/>
                <a:ea typeface="+mn-ea"/>
                <a:cs typeface="+mn-cs"/>
              </a:rPr>
              <a:t> stupňovitý vedúci </a:t>
            </a:r>
            <a:r>
              <a:rPr lang="en-US" sz="1200" b="0" i="0" u="none" strike="noStrike" kern="1200" dirty="0" smtClean="0">
                <a:solidFill>
                  <a:schemeClr val="tx1"/>
                </a:solidFill>
                <a:effectLst/>
                <a:latin typeface="+mn-lt"/>
                <a:ea typeface="+mn-ea"/>
                <a:cs typeface="+mn-cs"/>
                <a:hlinkClick r:id="rId3" tooltip="Výboj (stránka neexistuje)"/>
              </a:rPr>
              <a:t>výboj</a:t>
            </a:r>
            <a:r>
              <a:rPr lang="sk-SK" sz="1200" b="0" i="0" u="none" strike="noStrike" kern="1200" baseline="0" dirty="0" smtClean="0">
                <a:solidFill>
                  <a:schemeClr val="tx1"/>
                </a:solidFill>
                <a:effectLst/>
                <a:latin typeface="+mn-lt"/>
                <a:ea typeface="+mn-ea"/>
                <a:cs typeface="+mn-cs"/>
              </a:rPr>
              <a:t> nazývaný aj</a:t>
            </a:r>
            <a:r>
              <a:rPr lang="en-US" sz="1200" b="0" i="0" kern="1200" dirty="0" smtClean="0">
                <a:solidFill>
                  <a:schemeClr val="tx1"/>
                </a:solidFill>
                <a:effectLst/>
                <a:latin typeface="+mn-lt"/>
                <a:ea typeface="+mn-ea"/>
                <a:cs typeface="+mn-cs"/>
              </a:rPr>
              <a:t> leader. Leader sa pohybuje od </a:t>
            </a:r>
            <a:r>
              <a:rPr lang="en-US" sz="1200" b="0" i="0" u="none" strike="noStrike" kern="1200" dirty="0" smtClean="0">
                <a:solidFill>
                  <a:schemeClr val="tx1"/>
                </a:solidFill>
                <a:effectLst/>
                <a:latin typeface="+mn-lt"/>
                <a:ea typeface="+mn-ea"/>
                <a:cs typeface="+mn-cs"/>
                <a:hlinkClick r:id="rId4" tooltip="Kumulonimbus"/>
              </a:rPr>
              <a:t>búrkového oblaku</a:t>
            </a:r>
            <a:r>
              <a:rPr lang="en-US" sz="1200" b="0" i="0" kern="1200" dirty="0" smtClean="0">
                <a:solidFill>
                  <a:schemeClr val="tx1"/>
                </a:solidFill>
                <a:effectLst/>
                <a:latin typeface="+mn-lt"/>
                <a:ea typeface="+mn-ea"/>
                <a:cs typeface="+mn-cs"/>
              </a:rPr>
              <a:t> k zemi </a:t>
            </a:r>
            <a:r>
              <a:rPr lang="sk-SK" sz="1200" b="0" i="0" kern="1200" dirty="0" smtClean="0">
                <a:solidFill>
                  <a:schemeClr val="tx1"/>
                </a:solidFill>
                <a:effectLst/>
                <a:latin typeface="+mn-lt"/>
                <a:ea typeface="+mn-ea"/>
                <a:cs typeface="+mn-cs"/>
              </a:rPr>
              <a:t>.</a:t>
            </a:r>
            <a:r>
              <a:rPr lang="sk-SK" sz="1200" b="0" i="0"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Elektrický náboj"/>
              </a:rPr>
              <a:t>Negatívny náboj</a:t>
            </a:r>
            <a:r>
              <a:rPr lang="en-US" sz="1200" b="0" i="0" kern="1200" dirty="0" smtClean="0">
                <a:solidFill>
                  <a:schemeClr val="tx1"/>
                </a:solidFill>
                <a:effectLst/>
                <a:latin typeface="+mn-lt"/>
                <a:ea typeface="+mn-ea"/>
                <a:cs typeface="+mn-cs"/>
              </a:rPr>
              <a:t> leadra indukuje na zemskom povrchu silný kladný náboj, a to najmä na predmetoch, ktoré z neho vyčnievajú. Pretože sa nesúhlasné náboje priťahujú, kladný náboj na povrchu zeme ide v ústrety zápornému náboju leadra a pritom vznikajú vzostupné výboje. Jeden zo vzostupných výbojov kladného náboja zeme sa dostane do styku s leadrom a tak určí miesto, kde udrie blesk a vytvorí kanál. Vzostupné výboje dosahujú výšku 30 až 50 m. </a:t>
            </a:r>
            <a:r>
              <a:rPr lang="en-US" sz="1200" b="0" i="0" u="none" strike="noStrike" kern="1200" dirty="0" smtClean="0">
                <a:solidFill>
                  <a:schemeClr val="tx1"/>
                </a:solidFill>
                <a:effectLst/>
                <a:latin typeface="+mn-lt"/>
                <a:ea typeface="+mn-ea"/>
                <a:cs typeface="+mn-cs"/>
                <a:hlinkClick r:id="rId6" tooltip="Bleskozvod"/>
              </a:rPr>
              <a:t>Bleskozvody</a:t>
            </a:r>
            <a:r>
              <a:rPr lang="en-US" sz="1200" b="0" i="0" kern="1200" dirty="0" smtClean="0">
                <a:solidFill>
                  <a:schemeClr val="tx1"/>
                </a:solidFill>
                <a:effectLst/>
                <a:latin typeface="+mn-lt"/>
                <a:ea typeface="+mn-ea"/>
                <a:cs typeface="+mn-cs"/>
              </a:rPr>
              <a:t> podnecujú silné vzostupné výboje a tak umožňujú blesku bezpečnú cestu k zemi.</a:t>
            </a:r>
            <a:endParaRPr lang="sk-SK"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Druhá etapa priebehu blesku</a:t>
            </a:r>
            <a:r>
              <a:rPr lang="en-US" sz="1200" b="0" i="0" kern="1200" dirty="0" smtClean="0">
                <a:solidFill>
                  <a:schemeClr val="tx1"/>
                </a:solidFill>
                <a:effectLst/>
                <a:latin typeface="+mn-lt"/>
                <a:ea typeface="+mn-ea"/>
                <a:cs typeface="+mn-cs"/>
              </a:rPr>
              <a:t> sa nazýva hlavná etapa. Keď dospeje kanál blesku k zemi, začne ním pretekať elektrický náboj oveľa rýchlejšie a prudšie. Je to mohutný výboj záporného elektrického náboja nahromadeného v oblaku a kladného elektrického náboja nahromadeného </a:t>
            </a:r>
            <a:r>
              <a:rPr lang="en-US" sz="1200" b="0" i="0" u="none" strike="noStrike" kern="1200" dirty="0" smtClean="0">
                <a:solidFill>
                  <a:schemeClr val="tx1"/>
                </a:solidFill>
                <a:effectLst/>
                <a:latin typeface="+mn-lt"/>
                <a:ea typeface="+mn-ea"/>
                <a:cs typeface="+mn-cs"/>
                <a:hlinkClick r:id="rId7" tooltip="Elektrostatická indukcia (stránka neexistuje)"/>
              </a:rPr>
              <a:t>elektrostatickou indukciou</a:t>
            </a:r>
            <a:r>
              <a:rPr lang="en-US" sz="1200" b="0" i="0" kern="1200" dirty="0" smtClean="0">
                <a:solidFill>
                  <a:schemeClr val="tx1"/>
                </a:solidFill>
                <a:effectLst/>
                <a:latin typeface="+mn-lt"/>
                <a:ea typeface="+mn-ea"/>
                <a:cs typeface="+mn-cs"/>
              </a:rPr>
              <a:t> na zemskom povrchu.</a:t>
            </a:r>
          </a:p>
          <a:p>
            <a:endParaRPr lang="sk-SK" dirty="0" smtClean="0"/>
          </a:p>
          <a:p>
            <a:r>
              <a:rPr lang="sk-SK" dirty="0" smtClean="0"/>
              <a:t>Na prvom obrázku</a:t>
            </a:r>
            <a:r>
              <a:rPr lang="sk-SK" baseline="0" dirty="0" smtClean="0"/>
              <a:t> vidno proces tvorby blesku.</a:t>
            </a:r>
            <a:endParaRPr lang="sk-SK" dirty="0" smtClean="0"/>
          </a:p>
          <a:p>
            <a:r>
              <a:rPr lang="sk-SK" dirty="0" smtClean="0"/>
              <a:t>Na druhom</a:t>
            </a:r>
            <a:r>
              <a:rPr lang="sk-SK" baseline="0" dirty="0" smtClean="0"/>
              <a:t> obrázku vidno miesto kde sa tvorí podľa vedcov najviac bleskov. </a:t>
            </a:r>
            <a:endParaRPr lang="sk-SK" dirty="0"/>
          </a:p>
        </p:txBody>
      </p:sp>
      <p:sp>
        <p:nvSpPr>
          <p:cNvPr id="4" name="Zástupný symbol čísla snímky 3"/>
          <p:cNvSpPr>
            <a:spLocks noGrp="1"/>
          </p:cNvSpPr>
          <p:nvPr>
            <p:ph type="sldNum" sz="quarter" idx="10"/>
          </p:nvPr>
        </p:nvSpPr>
        <p:spPr/>
        <p:txBody>
          <a:bodyPr/>
          <a:lstStyle/>
          <a:p>
            <a:fld id="{2F3E2CEA-8CCE-4950-A84A-A4514AB49043}" type="slidenum">
              <a:rPr lang="sk-SK" smtClean="0"/>
              <a:t>5</a:t>
            </a:fld>
            <a:endParaRPr lang="sk-SK" dirty="0"/>
          </a:p>
        </p:txBody>
      </p:sp>
    </p:spTree>
    <p:extLst>
      <p:ext uri="{BB962C8B-B14F-4D97-AF65-F5344CB8AC3E}">
        <p14:creationId xmlns:p14="http://schemas.microsoft.com/office/powerpoint/2010/main" val="214145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dirty="0" smtClean="0"/>
              <a:t>Vnútromrakový blesk - Je to najbežnejší typ blesku, ktorý je vidieť výhradne len v mrakoch. Je to vlastne len blýskanie, ktorého ramená ani nie je vidieť. Tento blesk je úplne neškodný, pretože prebieha len v rámci samotného mraku</a:t>
            </a:r>
            <a:endParaRPr lang="sk-SK" dirty="0" smtClean="0"/>
          </a:p>
          <a:p>
            <a:endParaRPr lang="sk-SK" dirty="0" smtClean="0"/>
          </a:p>
          <a:p>
            <a:r>
              <a:rPr lang="en-US" dirty="0" smtClean="0"/>
              <a:t>Medzimrakový blesk - Je to druhý najčastejší typ blesku. Zvyčajne vzniká vo veľmi vysokých nadmorských výškach, kde prechádza z jedného búrkového mračna do druhého v rámci jednej búrky. Tento blesk je taktiež úplne neškodný, pretože prebieha len v samotných mrakoch vo vysokých výškach.Pre dopravné lietadlá je ale veľmi nebezpečný. </a:t>
            </a:r>
            <a:endParaRPr lang="sk-SK" dirty="0" smtClean="0"/>
          </a:p>
          <a:p>
            <a:endParaRPr lang="sk-SK" dirty="0" smtClean="0"/>
          </a:p>
          <a:p>
            <a:r>
              <a:rPr lang="en-US" dirty="0" smtClean="0"/>
              <a:t>Blesk: Mrak – Zem – Tento blesk je tretí najčastejší (25% zo všetkých typov) a vie narobiť najviac škody. Je to veľmi nebezpečný blesk. Blesk vo väčšine prípadov udiera na najväčšie alebo najvyššie budovy a stromy. Úder tohto blesku môže spôsobiť požiar a majetkové škody.</a:t>
            </a:r>
            <a:endParaRPr lang="sk-SK" dirty="0" smtClean="0"/>
          </a:p>
          <a:p>
            <a:endParaRPr lang="sk-SK" dirty="0" smtClean="0"/>
          </a:p>
          <a:p>
            <a:r>
              <a:rPr lang="en-US" dirty="0" smtClean="0"/>
              <a:t>Blesk: Zem – Mrak - Tento typ blesku vzniká hlavne na veľmi vysokých budovách, vežiach a mrakodrapoch, kde z najvyššieho miesta vyšľahne elektrický výboj do oblohy. Tiež nie je nebezpečný.</a:t>
            </a:r>
            <a:endParaRPr lang="sk-SK" dirty="0" smtClean="0"/>
          </a:p>
          <a:p>
            <a:r>
              <a:rPr lang="en-US" dirty="0" smtClean="0"/>
              <a:t>Páskový blesk – Tento typ blesku vzniká pri búrkach, kde je veľmi silný bočný vietor. Je to vlastne jeden blesk oddelený medzerou alebo niekoľkými medzerami, ktorého vietor posúva do strany pri jeho spätných cestách z oblohy na zem a späť k mrakom a to niekoľko krát za sebou. </a:t>
            </a:r>
            <a:endParaRPr lang="sk-SK" dirty="0" smtClean="0"/>
          </a:p>
          <a:p>
            <a:endParaRPr lang="sk-SK" dirty="0" smtClean="0"/>
          </a:p>
          <a:p>
            <a:r>
              <a:rPr lang="en-US" dirty="0" smtClean="0"/>
              <a:t>Vidlicovitý alebo blesk z jasného neba – Tento blesk môže udrieť aj 20-30 kilometrov od vzdialenej búrky, kde máme nad sebou ešte modrú oblohu. Sú veľmi zriedkavé, ale omnoho dlhšie a ničivejšie. Takýto blesk musí prekonať oveľa väčšiu vzdialenosť k svojmu vybitiu. Skrátka je 10x silnejší ako väčšina ostatných bleskov. Tieto blesky sú zodpovedné za väčšinu lesných požiarov a rozsiahle škody na elektrických rozvodoch. </a:t>
            </a:r>
            <a:endParaRPr lang="sk-SK" dirty="0" smtClean="0"/>
          </a:p>
          <a:p>
            <a:endParaRPr lang="sk-SK" dirty="0" smtClean="0"/>
          </a:p>
          <a:p>
            <a:endParaRPr lang="sk-SK" dirty="0" smtClean="0"/>
          </a:p>
          <a:p>
            <a:r>
              <a:rPr lang="sk-SK" dirty="0" smtClean="0"/>
              <a:t>Guľový blesk </a:t>
            </a:r>
            <a:r>
              <a:rPr lang="sk-SK" baseline="0" dirty="0" smtClean="0"/>
              <a:t> - </a:t>
            </a:r>
            <a:r>
              <a:rPr lang="en-US" dirty="0" smtClean="0"/>
              <a:t>Je to najzáhadnejší typ blesku pri búrkach a veľmi málo sa o ňom vie. Guľový blesk vie precestovať veľmi veľké vzdialenosti. Životnosť má niekoľko sekúnd až minút. Dosahuje priemer približne 9-50cm, teda aj veľkosť lopty a žiari červenou, žltou alebo oranžovou farbou. Sú aj fámy, že bol videný vo veľkosti kamióna. Môže mať okolo seba aj halo alebo bude iskriť, či vysielať lúče svetla. Môže byť aj zahmlený a jeho zápach pripomína ozón alebo horiacu síru. Pravdepodobne vzniká po údere klasického blesku na zem, kde sa v pôde nachádza dostatok uhlíka a kremíka. Vyžarovanie svetla je zrejme spôsobené oxidáciou tohto kremíka. Jeho teplota je okolo 3,000 °C. Pohybuje sa veľmi pomaličky, väčšinou horizontálne a je záhadne nezávislý od aktuálnych vzdušných prúdov a fyzikálnych zákonov. Jeho zvláštnou schopnosťou je, že dokáže ľahko obísť hocijaké prekážky vo svojom pohybe. Niektoré guľové blesky sa zas dokážu pohybovať aj po elektrickom vedení alebo po plotoch, ako keby išli po nejakých koľajniciach. Tento blesk dokáže aj plávať na vode.</a:t>
            </a:r>
            <a:endParaRPr lang="sk-SK" dirty="0"/>
          </a:p>
        </p:txBody>
      </p:sp>
      <p:sp>
        <p:nvSpPr>
          <p:cNvPr id="4" name="Zástupný symbol čísla snímky 3"/>
          <p:cNvSpPr>
            <a:spLocks noGrp="1"/>
          </p:cNvSpPr>
          <p:nvPr>
            <p:ph type="sldNum" sz="quarter" idx="10"/>
          </p:nvPr>
        </p:nvSpPr>
        <p:spPr/>
        <p:txBody>
          <a:bodyPr/>
          <a:lstStyle/>
          <a:p>
            <a:fld id="{2F3E2CEA-8CCE-4950-A84A-A4514AB49043}" type="slidenum">
              <a:rPr lang="sk-SK" smtClean="0"/>
              <a:t>6</a:t>
            </a:fld>
            <a:endParaRPr lang="sk-SK" dirty="0"/>
          </a:p>
        </p:txBody>
      </p:sp>
    </p:spTree>
    <p:extLst>
      <p:ext uri="{BB962C8B-B14F-4D97-AF65-F5344CB8AC3E}">
        <p14:creationId xmlns:p14="http://schemas.microsoft.com/office/powerpoint/2010/main" val="389704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b="0" i="0" kern="1200" dirty="0" smtClean="0">
                <a:solidFill>
                  <a:schemeClr val="tx1"/>
                </a:solidFill>
                <a:effectLst/>
                <a:latin typeface="+mn-lt"/>
                <a:ea typeface="+mn-ea"/>
                <a:cs typeface="+mn-cs"/>
              </a:rPr>
              <a:t>Vonkajší</a:t>
            </a:r>
            <a:r>
              <a:rPr lang="sk-SK" sz="1200" b="0" i="0" kern="1200" baseline="0" dirty="0" smtClean="0">
                <a:solidFill>
                  <a:schemeClr val="tx1"/>
                </a:solidFill>
                <a:effectLst/>
                <a:latin typeface="+mn-lt"/>
                <a:ea typeface="+mn-ea"/>
                <a:cs typeface="+mn-cs"/>
              </a:rPr>
              <a:t> systém </a:t>
            </a:r>
            <a:r>
              <a:rPr lang="sk-SK" sz="1200" b="0" i="0" kern="1200" baseline="0" dirty="0" err="1" smtClean="0">
                <a:solidFill>
                  <a:schemeClr val="tx1"/>
                </a:solidFill>
                <a:effectLst/>
                <a:latin typeface="+mn-lt"/>
                <a:ea typeface="+mn-ea"/>
                <a:cs typeface="+mn-cs"/>
              </a:rPr>
              <a:t>ochrny</a:t>
            </a:r>
            <a:r>
              <a:rPr lang="sk-SK" sz="1200" b="0" i="0" kern="1200" baseline="0" dirty="0" smtClean="0">
                <a:solidFill>
                  <a:schemeClr val="tx1"/>
                </a:solidFill>
                <a:effectLst/>
                <a:latin typeface="+mn-lt"/>
                <a:ea typeface="+mn-ea"/>
                <a:cs typeface="+mn-cs"/>
              </a:rPr>
              <a:t> pred bleskom j</a:t>
            </a:r>
            <a:r>
              <a:rPr lang="en-US" sz="1200" b="0" i="0" kern="1200" dirty="0" smtClean="0">
                <a:solidFill>
                  <a:schemeClr val="tx1"/>
                </a:solidFill>
                <a:effectLst/>
                <a:latin typeface="+mn-lt"/>
                <a:ea typeface="+mn-ea"/>
                <a:cs typeface="+mn-cs"/>
              </a:rPr>
              <a:t>e </a:t>
            </a:r>
            <a:r>
              <a:rPr lang="en-US" sz="1200" b="0" i="0" kern="1200" dirty="0" err="1" smtClean="0">
                <a:solidFill>
                  <a:schemeClr val="tx1"/>
                </a:solidFill>
                <a:effectLst/>
                <a:latin typeface="+mn-lt"/>
                <a:ea typeface="+mn-ea"/>
                <a:cs typeface="+mn-cs"/>
              </a:rPr>
              <a:t>určený</a:t>
            </a:r>
            <a:r>
              <a:rPr lang="en-US" sz="1200" b="0" i="0" kern="1200" dirty="0" smtClean="0">
                <a:solidFill>
                  <a:schemeClr val="tx1"/>
                </a:solidFill>
                <a:effectLst/>
                <a:latin typeface="+mn-lt"/>
                <a:ea typeface="+mn-ea"/>
                <a:cs typeface="+mn-cs"/>
              </a:rPr>
              <a:t> na </a:t>
            </a:r>
            <a:r>
              <a:rPr lang="en-US" sz="1200" b="0" i="0" kern="1200" dirty="0" err="1" smtClean="0">
                <a:solidFill>
                  <a:schemeClr val="tx1"/>
                </a:solidFill>
                <a:effectLst/>
                <a:latin typeface="+mn-lt"/>
                <a:ea typeface="+mn-ea"/>
                <a:cs typeface="+mn-cs"/>
              </a:rPr>
              <a:t>zachytávanie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priamych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úderov</a:t>
            </a:r>
            <a:r>
              <a:rPr lang="en-US" sz="1200" b="0" i="0" kern="1200" dirty="0" smtClean="0">
                <a:solidFill>
                  <a:schemeClr val="tx1"/>
                </a:solidFill>
                <a:effectLst/>
                <a:latin typeface="+mn-lt"/>
                <a:ea typeface="+mn-ea"/>
                <a:cs typeface="+mn-cs"/>
              </a:rPr>
              <a:t> bleskov a </a:t>
            </a:r>
            <a:r>
              <a:rPr lang="en-US" sz="1200" b="0" i="0" kern="1200" dirty="0" err="1" smtClean="0">
                <a:solidFill>
                  <a:schemeClr val="tx1"/>
                </a:solidFill>
                <a:effectLst/>
                <a:latin typeface="+mn-lt"/>
                <a:ea typeface="+mn-ea"/>
                <a:cs typeface="+mn-cs"/>
              </a:rPr>
              <a:t>zvedenie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bleskových</a:t>
            </a:r>
            <a:r>
              <a:rPr lang="en-US" sz="1200" b="0" i="0" kern="1200" dirty="0" smtClean="0">
                <a:solidFill>
                  <a:schemeClr val="tx1"/>
                </a:solidFill>
                <a:effectLst/>
                <a:latin typeface="+mn-lt"/>
                <a:ea typeface="+mn-ea"/>
                <a:cs typeface="+mn-cs"/>
              </a:rPr>
              <a:t> prúdov od </a:t>
            </a:r>
            <a:r>
              <a:rPr lang="en-US" sz="1200" b="0" i="0" kern="1200" dirty="0" err="1" smtClean="0">
                <a:solidFill>
                  <a:schemeClr val="tx1"/>
                </a:solidFill>
                <a:effectLst/>
                <a:latin typeface="+mn-lt"/>
                <a:ea typeface="+mn-ea"/>
                <a:cs typeface="+mn-cs"/>
              </a:rPr>
              <a:t>bodu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úderu</a:t>
            </a:r>
            <a:r>
              <a:rPr lang="en-US" sz="1200" b="0" i="0" kern="1200" dirty="0" smtClean="0">
                <a:solidFill>
                  <a:schemeClr val="tx1"/>
                </a:solidFill>
                <a:effectLst/>
                <a:latin typeface="+mn-lt"/>
                <a:ea typeface="+mn-ea"/>
                <a:cs typeface="+mn-cs"/>
              </a:rPr>
              <a:t> do zeme. </a:t>
            </a:r>
            <a:r>
              <a:rPr lang="en-US" sz="1200" b="0" i="0" kern="1200" dirty="0" err="1" smtClean="0">
                <a:solidFill>
                  <a:schemeClr val="tx1"/>
                </a:solidFill>
                <a:effectLst/>
                <a:latin typeface="+mn-lt"/>
                <a:ea typeface="+mn-ea"/>
                <a:cs typeface="+mn-cs"/>
              </a:rPr>
              <a:t>Systém</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určený</a:t>
            </a:r>
            <a:r>
              <a:rPr lang="en-US" sz="1200" b="0" i="0" kern="1200" dirty="0" smtClean="0">
                <a:solidFill>
                  <a:schemeClr val="tx1"/>
                </a:solidFill>
                <a:effectLst/>
                <a:latin typeface="+mn-lt"/>
                <a:ea typeface="+mn-ea"/>
                <a:cs typeface="+mn-cs"/>
              </a:rPr>
              <a:t> na </a:t>
            </a:r>
            <a:r>
              <a:rPr lang="en-US" sz="1200" b="0" i="0" kern="1200" dirty="0" err="1" smtClean="0">
                <a:solidFill>
                  <a:schemeClr val="tx1"/>
                </a:solidFill>
                <a:effectLst/>
                <a:latin typeface="+mn-lt"/>
                <a:ea typeface="+mn-ea"/>
                <a:cs typeface="+mn-cs"/>
              </a:rPr>
              <a:t>rozvedenie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bleskového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prúdu</a:t>
            </a:r>
            <a:r>
              <a:rPr lang="en-US" sz="1200" b="0" i="0" kern="1200" dirty="0" smtClean="0">
                <a:solidFill>
                  <a:schemeClr val="tx1"/>
                </a:solidFill>
                <a:effectLst/>
                <a:latin typeface="+mn-lt"/>
                <a:ea typeface="+mn-ea"/>
                <a:cs typeface="+mn-cs"/>
              </a:rPr>
              <a:t> v zemi bez </a:t>
            </a:r>
            <a:r>
              <a:rPr lang="en-US" sz="1200" b="0" i="0" kern="1200" dirty="0" err="1" smtClean="0">
                <a:solidFill>
                  <a:schemeClr val="tx1"/>
                </a:solidFill>
                <a:effectLst/>
                <a:latin typeface="+mn-lt"/>
                <a:ea typeface="+mn-ea"/>
                <a:cs typeface="+mn-cs"/>
              </a:rPr>
              <a:t>toho</a:t>
            </a:r>
            <a:r>
              <a:rPr lang="en-US" sz="1200" b="0" i="0" kern="1200" dirty="0" smtClean="0">
                <a:solidFill>
                  <a:schemeClr val="tx1"/>
                </a:solidFill>
                <a:effectLst/>
                <a:latin typeface="+mn-lt"/>
                <a:ea typeface="+mn-ea"/>
                <a:cs typeface="+mn-cs"/>
              </a:rPr>
              <a:t>, aby </a:t>
            </a:r>
            <a:r>
              <a:rPr lang="en-US" sz="1200" b="0" i="0" kern="1200" dirty="0" err="1" smtClean="0">
                <a:solidFill>
                  <a:schemeClr val="tx1"/>
                </a:solidFill>
                <a:effectLst/>
                <a:latin typeface="+mn-lt"/>
                <a:ea typeface="+mn-ea"/>
                <a:cs typeface="+mn-cs"/>
              </a:rPr>
              <a:t>vznikli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tepelné</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mechanické</a:t>
            </a:r>
            <a:r>
              <a:rPr lang="en-US" sz="1200" b="0" i="0" kern="1200" dirty="0" smtClean="0">
                <a:solidFill>
                  <a:schemeClr val="tx1"/>
                </a:solidFill>
                <a:effectLst/>
                <a:latin typeface="+mn-lt"/>
                <a:ea typeface="+mn-ea"/>
                <a:cs typeface="+mn-cs"/>
              </a:rPr>
              <a:t> škody alebo </a:t>
            </a:r>
            <a:r>
              <a:rPr lang="en-US" sz="1200" b="0" i="0" kern="1200" dirty="0" err="1" smtClean="0">
                <a:solidFill>
                  <a:schemeClr val="tx1"/>
                </a:solidFill>
                <a:effectLst/>
                <a:latin typeface="+mn-lt"/>
                <a:ea typeface="+mn-ea"/>
                <a:cs typeface="+mn-cs"/>
              </a:rPr>
              <a:t>nebezpečné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iskrenie</a:t>
            </a:r>
            <a:r>
              <a:rPr lang="en-US" sz="1200" b="0" i="0" kern="1200" dirty="0" smtClean="0">
                <a:solidFill>
                  <a:schemeClr val="tx1"/>
                </a:solidFill>
                <a:effectLst/>
                <a:latin typeface="+mn-lt"/>
                <a:ea typeface="+mn-ea"/>
                <a:cs typeface="+mn-cs"/>
              </a:rPr>
              <a:t>, ktoré môže </a:t>
            </a:r>
            <a:r>
              <a:rPr lang="en-US" sz="1200" b="0" i="0" kern="1200" dirty="0" err="1" smtClean="0">
                <a:solidFill>
                  <a:schemeClr val="tx1"/>
                </a:solidFill>
                <a:effectLst/>
                <a:latin typeface="+mn-lt"/>
                <a:ea typeface="+mn-ea"/>
                <a:cs typeface="+mn-cs"/>
              </a:rPr>
              <a:t>vyvolať</a:t>
            </a:r>
            <a:r>
              <a:rPr lang="en-US" sz="1200" b="0" i="0" kern="1200" dirty="0" smtClean="0">
                <a:solidFill>
                  <a:schemeClr val="tx1"/>
                </a:solidFill>
                <a:effectLst/>
                <a:latin typeface="+mn-lt"/>
                <a:ea typeface="+mn-ea"/>
                <a:cs typeface="+mn-cs"/>
              </a:rPr>
              <a:t> požiar alebo </a:t>
            </a:r>
            <a:r>
              <a:rPr lang="en-US" sz="1200" b="0" i="0" kern="1200" dirty="0" err="1" smtClean="0">
                <a:solidFill>
                  <a:schemeClr val="tx1"/>
                </a:solidFill>
                <a:effectLst/>
                <a:latin typeface="+mn-lt"/>
                <a:ea typeface="+mn-ea"/>
                <a:cs typeface="+mn-cs"/>
              </a:rPr>
              <a:t>explóziu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Vonkajší</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systém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ochrany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bleskom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obsahuje</a:t>
            </a:r>
            <a:r>
              <a:rPr lang="en-US" sz="1200" b="0" i="0" kern="1200" dirty="0" smtClean="0">
                <a:solidFill>
                  <a:schemeClr val="tx1"/>
                </a:solidFill>
                <a:effectLst/>
                <a:latin typeface="+mn-lt"/>
                <a:ea typeface="+mn-ea"/>
                <a:cs typeface="+mn-cs"/>
              </a:rPr>
              <a:t> tri </a:t>
            </a:r>
            <a:r>
              <a:rPr lang="en-US" sz="1200" b="0" i="0" kern="1200" dirty="0" err="1" smtClean="0">
                <a:solidFill>
                  <a:schemeClr val="tx1"/>
                </a:solidFill>
                <a:effectLst/>
                <a:latin typeface="+mn-lt"/>
                <a:ea typeface="+mn-ea"/>
                <a:cs typeface="+mn-cs"/>
              </a:rPr>
              <a:t>časti</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zachytávač</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vedenia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zvod</a:t>
            </a:r>
            <a:r>
              <a:rPr lang="en-US" sz="1200" b="0" i="0" kern="1200" dirty="0" smtClean="0">
                <a:solidFill>
                  <a:schemeClr val="tx1"/>
                </a:solidFill>
                <a:effectLst/>
                <a:latin typeface="+mn-lt"/>
                <a:ea typeface="+mn-ea"/>
                <a:cs typeface="+mn-cs"/>
              </a:rPr>
              <a:t> (y) a </a:t>
            </a:r>
            <a:r>
              <a:rPr lang="en-US" sz="1200" b="0" i="0" kern="1200" dirty="0" err="1" smtClean="0">
                <a:solidFill>
                  <a:schemeClr val="tx1"/>
                </a:solidFill>
                <a:effectLst/>
                <a:latin typeface="+mn-lt"/>
                <a:ea typeface="+mn-ea"/>
                <a:cs typeface="+mn-cs"/>
              </a:rPr>
              <a:t>uzemnenie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Podľa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zberného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vedenia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rozdeľujeme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hromozvody</a:t>
            </a:r>
            <a:r>
              <a:rPr lang="en-US" sz="1200" b="0" i="0" kern="1200" dirty="0" smtClean="0">
                <a:solidFill>
                  <a:schemeClr val="tx1"/>
                </a:solidFill>
                <a:effectLst/>
                <a:latin typeface="+mn-lt"/>
                <a:ea typeface="+mn-ea"/>
                <a:cs typeface="+mn-cs"/>
              </a:rPr>
              <a:t> na </a:t>
            </a:r>
            <a:r>
              <a:rPr lang="en-US" sz="1200" b="0" i="0" kern="1200" dirty="0" err="1" smtClean="0">
                <a:solidFill>
                  <a:schemeClr val="tx1"/>
                </a:solidFill>
                <a:effectLst/>
                <a:latin typeface="+mn-lt"/>
                <a:ea typeface="+mn-ea"/>
                <a:cs typeface="+mn-cs"/>
              </a:rPr>
              <a:t>hrebeňové</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mrežové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zvody</a:t>
            </a:r>
            <a:r>
              <a:rPr lang="en-US" sz="1200" b="0" i="0" kern="1200" dirty="0" smtClean="0">
                <a:solidFill>
                  <a:schemeClr val="tx1"/>
                </a:solidFill>
                <a:effectLst/>
                <a:latin typeface="+mn-lt"/>
                <a:ea typeface="+mn-ea"/>
                <a:cs typeface="+mn-cs"/>
              </a:rPr>
              <a:t> na </a:t>
            </a:r>
            <a:r>
              <a:rPr lang="en-US" sz="1200" b="0" i="0" kern="1200" dirty="0" err="1" smtClean="0">
                <a:solidFill>
                  <a:schemeClr val="tx1"/>
                </a:solidFill>
                <a:effectLst/>
                <a:latin typeface="+mn-lt"/>
                <a:ea typeface="+mn-ea"/>
                <a:cs typeface="+mn-cs"/>
              </a:rPr>
              <a:t>náhodné</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strojené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uzemnenie</a:t>
            </a:r>
            <a:r>
              <a:rPr lang="en-US" sz="1200" b="0" i="0" kern="1200" dirty="0" smtClean="0">
                <a:solidFill>
                  <a:schemeClr val="tx1"/>
                </a:solidFill>
                <a:effectLst/>
                <a:latin typeface="+mn-lt"/>
                <a:ea typeface="+mn-ea"/>
                <a:cs typeface="+mn-cs"/>
              </a:rPr>
              <a:t> na </a:t>
            </a:r>
            <a:r>
              <a:rPr lang="en-US" sz="1200" b="0" i="0" kern="1200" dirty="0" err="1" smtClean="0">
                <a:solidFill>
                  <a:schemeClr val="tx1"/>
                </a:solidFill>
                <a:effectLst/>
                <a:latin typeface="+mn-lt"/>
                <a:ea typeface="+mn-ea"/>
                <a:cs typeface="+mn-cs"/>
              </a:rPr>
              <a:t>náhodné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základové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obvodové</a:t>
            </a:r>
            <a:r>
              <a:rPr lang="en-US" sz="1200" b="0" i="0" kern="1200" dirty="0" smtClean="0">
                <a:solidFill>
                  <a:schemeClr val="tx1"/>
                </a:solidFill>
                <a:effectLst/>
                <a:latin typeface="+mn-lt"/>
                <a:ea typeface="+mn-ea"/>
                <a:cs typeface="+mn-cs"/>
              </a:rPr>
              <a:t> alebo </a:t>
            </a:r>
            <a:r>
              <a:rPr lang="en-US" sz="1200" b="0" i="0" kern="1200" dirty="0" err="1" smtClean="0">
                <a:solidFill>
                  <a:schemeClr val="tx1"/>
                </a:solidFill>
                <a:effectLst/>
                <a:latin typeface="+mn-lt"/>
                <a:ea typeface="+mn-ea"/>
                <a:cs typeface="+mn-cs"/>
              </a:rPr>
              <a:t>tyčové</a:t>
            </a:r>
            <a:r>
              <a:rPr lang="en-US" sz="1200" b="0" i="0" kern="1200" dirty="0" smtClean="0">
                <a:solidFill>
                  <a:schemeClr val="tx1"/>
                </a:solidFill>
                <a:effectLst/>
                <a:latin typeface="+mn-lt"/>
                <a:ea typeface="+mn-ea"/>
                <a:cs typeface="+mn-cs"/>
              </a:rPr>
              <a:t>.</a:t>
            </a:r>
            <a:endParaRPr lang="sk-SK" sz="1200" b="0" i="0" kern="1200" dirty="0" smtClean="0">
              <a:solidFill>
                <a:schemeClr val="tx1"/>
              </a:solidFill>
              <a:effectLst/>
              <a:latin typeface="+mn-lt"/>
              <a:ea typeface="+mn-ea"/>
              <a:cs typeface="+mn-cs"/>
            </a:endParaRPr>
          </a:p>
          <a:p>
            <a:endParaRPr lang="sk-SK"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Bleskozvod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presné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pomenovanie</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riedko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užívané</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slovo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Hromozvod</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zariadenie</a:t>
            </a:r>
            <a:r>
              <a:rPr lang="en-US" sz="1200" b="0" i="0" kern="1200" dirty="0" smtClean="0">
                <a:solidFill>
                  <a:schemeClr val="tx1"/>
                </a:solidFill>
                <a:effectLst/>
                <a:latin typeface="+mn-lt"/>
                <a:ea typeface="+mn-ea"/>
                <a:cs typeface="+mn-cs"/>
              </a:rPr>
              <a:t>, ktoré </a:t>
            </a:r>
            <a:r>
              <a:rPr lang="en-US" sz="1200" b="0" i="0" kern="1200" dirty="0" err="1" smtClean="0">
                <a:solidFill>
                  <a:schemeClr val="tx1"/>
                </a:solidFill>
                <a:effectLst/>
                <a:latin typeface="+mn-lt"/>
                <a:ea typeface="+mn-ea"/>
                <a:cs typeface="+mn-cs"/>
              </a:rPr>
              <a:t>vytvára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umelú</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vodivú</a:t>
            </a:r>
            <a:r>
              <a:rPr lang="en-US" sz="1200" b="0" i="0" kern="1200" dirty="0" smtClean="0">
                <a:solidFill>
                  <a:schemeClr val="tx1"/>
                </a:solidFill>
                <a:effectLst/>
                <a:latin typeface="+mn-lt"/>
                <a:ea typeface="+mn-ea"/>
                <a:cs typeface="+mn-cs"/>
              </a:rPr>
              <a:t> cestu k </a:t>
            </a:r>
            <a:r>
              <a:rPr lang="en-US" sz="1200" b="0" i="0" kern="1200" dirty="0" err="1" smtClean="0">
                <a:solidFill>
                  <a:schemeClr val="tx1"/>
                </a:solidFill>
                <a:effectLst/>
                <a:latin typeface="+mn-lt"/>
                <a:ea typeface="+mn-ea"/>
                <a:cs typeface="+mn-cs"/>
              </a:rPr>
              <a:t>prijatiu</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zvedenie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bleskového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výboja</a:t>
            </a:r>
            <a:r>
              <a:rPr lang="en-US" sz="1200" b="0" i="0" kern="1200" dirty="0" smtClean="0">
                <a:solidFill>
                  <a:schemeClr val="tx1"/>
                </a:solidFill>
                <a:effectLst/>
                <a:latin typeface="+mn-lt"/>
                <a:ea typeface="+mn-ea"/>
                <a:cs typeface="+mn-cs"/>
              </a:rPr>
              <a:t>.</a:t>
            </a:r>
          </a:p>
        </p:txBody>
      </p:sp>
      <p:sp>
        <p:nvSpPr>
          <p:cNvPr id="4" name="Zástupný symbol čísla snímky 3"/>
          <p:cNvSpPr>
            <a:spLocks noGrp="1"/>
          </p:cNvSpPr>
          <p:nvPr>
            <p:ph type="sldNum" sz="quarter" idx="10"/>
          </p:nvPr>
        </p:nvSpPr>
        <p:spPr/>
        <p:txBody>
          <a:bodyPr/>
          <a:lstStyle/>
          <a:p>
            <a:fld id="{2F3E2CEA-8CCE-4950-A84A-A4514AB49043}" type="slidenum">
              <a:rPr lang="sk-SK" smtClean="0"/>
              <a:t>10</a:t>
            </a:fld>
            <a:endParaRPr lang="sk-SK" dirty="0"/>
          </a:p>
        </p:txBody>
      </p:sp>
    </p:spTree>
    <p:extLst>
      <p:ext uri="{BB962C8B-B14F-4D97-AF65-F5344CB8AC3E}">
        <p14:creationId xmlns:p14="http://schemas.microsoft.com/office/powerpoint/2010/main" val="421714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2F3E2CEA-8CCE-4950-A84A-A4514AB49043}" type="slidenum">
              <a:rPr lang="sk-SK" smtClean="0"/>
              <a:t>15</a:t>
            </a:fld>
            <a:endParaRPr lang="sk-SK" dirty="0"/>
          </a:p>
        </p:txBody>
      </p:sp>
    </p:spTree>
    <p:extLst>
      <p:ext uri="{BB962C8B-B14F-4D97-AF65-F5344CB8AC3E}">
        <p14:creationId xmlns:p14="http://schemas.microsoft.com/office/powerpoint/2010/main" val="278225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2F3E2CEA-8CCE-4950-A84A-A4514AB49043}" type="slidenum">
              <a:rPr lang="sk-SK" smtClean="0"/>
              <a:t>17</a:t>
            </a:fld>
            <a:endParaRPr lang="sk-SK" dirty="0"/>
          </a:p>
        </p:txBody>
      </p:sp>
    </p:spTree>
    <p:extLst>
      <p:ext uri="{BB962C8B-B14F-4D97-AF65-F5344CB8AC3E}">
        <p14:creationId xmlns:p14="http://schemas.microsoft.com/office/powerpoint/2010/main" val="110114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FFEF6CA-A361-458B-BCC7-F87D9732BBC1}" type="datetimeFigureOut">
              <a:rPr lang="sk-SK" smtClean="0"/>
              <a:t>13. 6. 2021</a:t>
            </a:fld>
            <a:endParaRPr lang="sk-SK"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sk-SK"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2B2B752-D1CB-4884-BDC6-83105D09A229}" type="slidenum">
              <a:rPr lang="sk-SK" smtClean="0"/>
              <a:t>‹#›</a:t>
            </a:fld>
            <a:endParaRPr lang="sk-SK"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536904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FFEF6CA-A361-458B-BCC7-F87D9732BBC1}" type="datetimeFigureOut">
              <a:rPr lang="sk-SK" smtClean="0"/>
              <a:t>13. 6. 2021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32B2B752-D1CB-4884-BDC6-83105D09A229}" type="slidenum">
              <a:rPr lang="sk-SK" smtClean="0"/>
              <a:t>‹#›</a:t>
            </a:fld>
            <a:endParaRPr lang="sk-SK" dirty="0"/>
          </a:p>
        </p:txBody>
      </p:sp>
    </p:spTree>
    <p:extLst>
      <p:ext uri="{BB962C8B-B14F-4D97-AF65-F5344CB8AC3E}">
        <p14:creationId xmlns:p14="http://schemas.microsoft.com/office/powerpoint/2010/main" val="390618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FFEF6CA-A361-458B-BCC7-F87D9732BBC1}" type="datetimeFigureOut">
              <a:rPr lang="sk-SK" smtClean="0"/>
              <a:t>13. 6. 2021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32B2B752-D1CB-4884-BDC6-83105D09A229}" type="slidenum">
              <a:rPr lang="sk-SK" smtClean="0"/>
              <a:t>‹#›</a:t>
            </a:fld>
            <a:endParaRPr lang="sk-SK" dirty="0"/>
          </a:p>
        </p:txBody>
      </p:sp>
    </p:spTree>
    <p:extLst>
      <p:ext uri="{BB962C8B-B14F-4D97-AF65-F5344CB8AC3E}">
        <p14:creationId xmlns:p14="http://schemas.microsoft.com/office/powerpoint/2010/main" val="122585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FFEF6CA-A361-458B-BCC7-F87D9732BBC1}" type="datetimeFigureOut">
              <a:rPr lang="sk-SK" smtClean="0"/>
              <a:t>13. 6. 2021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32B2B752-D1CB-4884-BDC6-83105D09A229}" type="slidenum">
              <a:rPr lang="sk-SK" smtClean="0"/>
              <a:t>‹#›</a:t>
            </a:fld>
            <a:endParaRPr lang="sk-SK" dirty="0"/>
          </a:p>
        </p:txBody>
      </p:sp>
    </p:spTree>
    <p:extLst>
      <p:ext uri="{BB962C8B-B14F-4D97-AF65-F5344CB8AC3E}">
        <p14:creationId xmlns:p14="http://schemas.microsoft.com/office/powerpoint/2010/main" val="365801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FFEF6CA-A361-458B-BCC7-F87D9732BBC1}" type="datetimeFigureOut">
              <a:rPr lang="sk-SK" smtClean="0"/>
              <a:t>13. 6. 2021</a:t>
            </a:fld>
            <a:endParaRPr lang="sk-SK"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sk-SK"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2B2B752-D1CB-4884-BDC6-83105D09A229}" type="slidenum">
              <a:rPr lang="sk-SK" smtClean="0"/>
              <a:t>‹#›</a:t>
            </a:fld>
            <a:endParaRPr lang="sk-SK"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765335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sk-SK" smtClean="0"/>
              <a:t>Upravte štýly predlohy textu</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6FFEF6CA-A361-458B-BCC7-F87D9732BBC1}" type="datetimeFigureOut">
              <a:rPr lang="sk-SK" smtClean="0"/>
              <a:t>13. 6. 2021</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32B2B752-D1CB-4884-BDC6-83105D09A229}" type="slidenum">
              <a:rPr lang="sk-SK" smtClean="0"/>
              <a:t>‹#›</a:t>
            </a:fld>
            <a:endParaRPr lang="sk-SK" dirty="0"/>
          </a:p>
        </p:txBody>
      </p:sp>
    </p:spTree>
    <p:extLst>
      <p:ext uri="{BB962C8B-B14F-4D97-AF65-F5344CB8AC3E}">
        <p14:creationId xmlns:p14="http://schemas.microsoft.com/office/powerpoint/2010/main" val="137999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6FFEF6CA-A361-458B-BCC7-F87D9732BBC1}" type="datetimeFigureOut">
              <a:rPr lang="sk-SK" smtClean="0"/>
              <a:t>13. 6. 2021</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32B2B752-D1CB-4884-BDC6-83105D09A229}" type="slidenum">
              <a:rPr lang="sk-SK" smtClean="0"/>
              <a:t>‹#›</a:t>
            </a:fld>
            <a:endParaRPr lang="sk-SK" dirty="0"/>
          </a:p>
        </p:txBody>
      </p:sp>
    </p:spTree>
    <p:extLst>
      <p:ext uri="{BB962C8B-B14F-4D97-AF65-F5344CB8AC3E}">
        <p14:creationId xmlns:p14="http://schemas.microsoft.com/office/powerpoint/2010/main" val="136601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6FFEF6CA-A361-458B-BCC7-F87D9732BBC1}" type="datetimeFigureOut">
              <a:rPr lang="sk-SK" smtClean="0"/>
              <a:t>13. 6. 2021</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32B2B752-D1CB-4884-BDC6-83105D09A229}" type="slidenum">
              <a:rPr lang="sk-SK" smtClean="0"/>
              <a:t>‹#›</a:t>
            </a:fld>
            <a:endParaRPr lang="sk-SK" dirty="0"/>
          </a:p>
        </p:txBody>
      </p:sp>
    </p:spTree>
    <p:extLst>
      <p:ext uri="{BB962C8B-B14F-4D97-AF65-F5344CB8AC3E}">
        <p14:creationId xmlns:p14="http://schemas.microsoft.com/office/powerpoint/2010/main" val="378228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EF6CA-A361-458B-BCC7-F87D9732BBC1}" type="datetimeFigureOut">
              <a:rPr lang="sk-SK" smtClean="0"/>
              <a:t>13. 6. 2021</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32B2B752-D1CB-4884-BDC6-83105D09A229}" type="slidenum">
              <a:rPr lang="sk-SK" smtClean="0"/>
              <a:t>‹#›</a:t>
            </a:fld>
            <a:endParaRPr lang="sk-SK" dirty="0"/>
          </a:p>
        </p:txBody>
      </p:sp>
    </p:spTree>
    <p:extLst>
      <p:ext uri="{BB962C8B-B14F-4D97-AF65-F5344CB8AC3E}">
        <p14:creationId xmlns:p14="http://schemas.microsoft.com/office/powerpoint/2010/main" val="427901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sk-SK" smtClean="0"/>
              <a:t>Upravte štýly predlohy textu</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FFEF6CA-A361-458B-BCC7-F87D9732BBC1}" type="datetimeFigureOut">
              <a:rPr lang="sk-SK" smtClean="0"/>
              <a:t>13. 6. 2021</a:t>
            </a:fld>
            <a:endParaRPr lang="sk-SK"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sk-SK"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B2B752-D1CB-4884-BDC6-83105D09A229}" type="slidenum">
              <a:rPr lang="sk-SK" smtClean="0"/>
              <a:t>‹#›</a:t>
            </a:fld>
            <a:endParaRPr lang="sk-SK"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20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dirty="0" smtClean="0"/>
              <a:t>Ak chcete pridať obrázok, kliknite na ikonu</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FFEF6CA-A361-458B-BCC7-F87D9732BBC1}" type="datetimeFigureOut">
              <a:rPr lang="sk-SK" smtClean="0"/>
              <a:t>13. 6. 2021</a:t>
            </a:fld>
            <a:endParaRPr lang="sk-SK"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sk-SK"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B2B752-D1CB-4884-BDC6-83105D09A229}" type="slidenum">
              <a:rPr lang="sk-SK" smtClean="0"/>
              <a:t>‹#›</a:t>
            </a:fld>
            <a:endParaRPr lang="sk-SK"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909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FFEF6CA-A361-458B-BCC7-F87D9732BBC1}" type="datetimeFigureOut">
              <a:rPr lang="sk-SK" smtClean="0"/>
              <a:t>13. 6. 2021</a:t>
            </a:fld>
            <a:endParaRPr lang="sk-SK"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sk-SK"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2B2B752-D1CB-4884-BDC6-83105D09A229}" type="slidenum">
              <a:rPr lang="sk-SK" smtClean="0"/>
              <a:t>‹#›</a:t>
            </a:fld>
            <a:endParaRPr lang="sk-SK"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2059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lnk.sk/px59" TargetMode="External"/><Relationship Id="rId3" Type="http://schemas.openxmlformats.org/officeDocument/2006/relationships/hyperlink" Target="https://lnk.sk/dadi" TargetMode="External"/><Relationship Id="rId7" Type="http://schemas.openxmlformats.org/officeDocument/2006/relationships/hyperlink" Target="https://lnk.sk/pcuz" TargetMode="External"/><Relationship Id="rId12"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lnk.sk/hvdi" TargetMode="External"/><Relationship Id="rId11" Type="http://schemas.openxmlformats.org/officeDocument/2006/relationships/hyperlink" Target="https://lnk.sk/qwqz" TargetMode="External"/><Relationship Id="rId5" Type="http://schemas.openxmlformats.org/officeDocument/2006/relationships/hyperlink" Target="https://lnk.sk/ktkl" TargetMode="External"/><Relationship Id="rId10" Type="http://schemas.openxmlformats.org/officeDocument/2006/relationships/hyperlink" Target="https://lnk.sk/wdw8" TargetMode="External"/><Relationship Id="rId4" Type="http://schemas.openxmlformats.org/officeDocument/2006/relationships/hyperlink" Target="https://lnk.sk/s346" TargetMode="External"/><Relationship Id="rId9" Type="http://schemas.openxmlformats.org/officeDocument/2006/relationships/hyperlink" Target="https://lnk.sk/hs3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qnQXRaSw28" TargetMode="External"/><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Blesk</a:t>
            </a:r>
            <a:endParaRPr lang="sk-SK" dirty="0"/>
          </a:p>
        </p:txBody>
      </p:sp>
      <p:sp>
        <p:nvSpPr>
          <p:cNvPr id="3" name="Podnadpis 2"/>
          <p:cNvSpPr>
            <a:spLocks noGrp="1"/>
          </p:cNvSpPr>
          <p:nvPr>
            <p:ph type="subTitle" idx="1"/>
          </p:nvPr>
        </p:nvSpPr>
        <p:spPr/>
        <p:txBody>
          <a:bodyPr/>
          <a:lstStyle/>
          <a:p>
            <a:r>
              <a:rPr lang="sk-SK" dirty="0" smtClean="0"/>
              <a:t>Jakub Degro</a:t>
            </a:r>
          </a:p>
          <a:p>
            <a:r>
              <a:rPr lang="sk-SK" dirty="0" smtClean="0"/>
              <a:t>Sexta</a:t>
            </a:r>
            <a:endParaRPr lang="sk-SK" dirty="0"/>
          </a:p>
        </p:txBody>
      </p:sp>
    </p:spTree>
    <p:extLst>
      <p:ext uri="{BB962C8B-B14F-4D97-AF65-F5344CB8AC3E}">
        <p14:creationId xmlns:p14="http://schemas.microsoft.com/office/powerpoint/2010/main" val="4237368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Bleskozvod</a:t>
            </a:r>
            <a:endParaRPr lang="sk-SK" dirty="0"/>
          </a:p>
        </p:txBody>
      </p:sp>
      <p:sp>
        <p:nvSpPr>
          <p:cNvPr id="4" name="Zástupný symbol textu 3"/>
          <p:cNvSpPr>
            <a:spLocks noGrp="1"/>
          </p:cNvSpPr>
          <p:nvPr>
            <p:ph type="body" sz="half" idx="2"/>
          </p:nvPr>
        </p:nvSpPr>
        <p:spPr>
          <a:xfrm>
            <a:off x="723900" y="1665514"/>
            <a:ext cx="3855720" cy="4201886"/>
          </a:xfrm>
        </p:spPr>
        <p:txBody>
          <a:bodyPr/>
          <a:lstStyle/>
          <a:p>
            <a:pPr marL="285750" indent="-285750">
              <a:buFont typeface="Arial" panose="020B0604020202020204" pitchFamily="34" charset="0"/>
              <a:buChar char="•"/>
            </a:pPr>
            <a:r>
              <a:rPr lang="sk-SK" dirty="0" smtClean="0"/>
              <a:t>Prokop </a:t>
            </a:r>
            <a:r>
              <a:rPr lang="sk-SK" dirty="0" err="1" smtClean="0"/>
              <a:t>Diviš</a:t>
            </a:r>
            <a:r>
              <a:rPr lang="sk-SK" dirty="0" smtClean="0"/>
              <a:t> (1754)</a:t>
            </a:r>
          </a:p>
          <a:p>
            <a:pPr marL="285750" indent="-285750">
              <a:buFont typeface="Arial" panose="020B0604020202020204" pitchFamily="34" charset="0"/>
              <a:buChar char="•"/>
            </a:pPr>
            <a:r>
              <a:rPr lang="sk-SK" dirty="0" smtClean="0"/>
              <a:t>Typy</a:t>
            </a:r>
          </a:p>
          <a:p>
            <a:pPr marL="742950" lvl="1" indent="-285750">
              <a:buFont typeface="Arial" panose="020B0604020202020204" pitchFamily="34" charset="0"/>
              <a:buChar char="•"/>
            </a:pPr>
            <a:r>
              <a:rPr lang="sk-SK" dirty="0" smtClean="0"/>
              <a:t>Vnútorný</a:t>
            </a:r>
          </a:p>
          <a:p>
            <a:pPr marL="742950" lvl="1" indent="-285750">
              <a:buFont typeface="Arial" panose="020B0604020202020204" pitchFamily="34" charset="0"/>
              <a:buChar char="•"/>
            </a:pPr>
            <a:r>
              <a:rPr lang="sk-SK" dirty="0" smtClean="0"/>
              <a:t>Vonkajší</a:t>
            </a:r>
          </a:p>
          <a:p>
            <a:pPr lvl="1"/>
            <a:endParaRPr lang="sk-SK" dirty="0" smtClean="0"/>
          </a:p>
          <a:p>
            <a:pPr marL="285750" indent="-285750">
              <a:buFont typeface="Arial" panose="020B0604020202020204" pitchFamily="34" charset="0"/>
              <a:buChar char="•"/>
            </a:pPr>
            <a:r>
              <a:rPr lang="sk-SK" dirty="0" smtClean="0"/>
              <a:t>Časti bleskozvodu</a:t>
            </a:r>
          </a:p>
          <a:p>
            <a:pPr marL="742950" lvl="1" indent="-285750">
              <a:buFont typeface="Arial" panose="020B0604020202020204" pitchFamily="34" charset="0"/>
              <a:buChar char="•"/>
            </a:pPr>
            <a:r>
              <a:rPr lang="sk-SK" dirty="0" smtClean="0"/>
              <a:t>Zvod</a:t>
            </a:r>
          </a:p>
          <a:p>
            <a:pPr marL="742950" lvl="1" indent="-285750">
              <a:buFont typeface="Arial" panose="020B0604020202020204" pitchFamily="34" charset="0"/>
              <a:buChar char="•"/>
            </a:pPr>
            <a:r>
              <a:rPr lang="sk-SK" dirty="0" smtClean="0"/>
              <a:t>Uzemnenie</a:t>
            </a:r>
          </a:p>
          <a:p>
            <a:pPr marL="742950" lvl="1" indent="-285750">
              <a:buFont typeface="Arial" panose="020B0604020202020204" pitchFamily="34" charset="0"/>
              <a:buChar char="•"/>
            </a:pPr>
            <a:r>
              <a:rPr lang="sk-SK" dirty="0" smtClean="0"/>
              <a:t>Zachytávač vedenia</a:t>
            </a:r>
          </a:p>
          <a:p>
            <a:pPr lvl="1"/>
            <a:endParaRPr lang="sk-SK" dirty="0" smtClean="0"/>
          </a:p>
          <a:p>
            <a:pPr marL="285750" indent="-285750">
              <a:buFont typeface="Arial" panose="020B0604020202020204" pitchFamily="34" charset="0"/>
              <a:buChar char="•"/>
            </a:pPr>
            <a:r>
              <a:rPr lang="sk-SK" dirty="0" smtClean="0"/>
              <a:t>Meď, hliník, oceľ</a:t>
            </a:r>
          </a:p>
          <a:p>
            <a:pPr marL="285750" indent="-285750">
              <a:buFont typeface="Arial" panose="020B0604020202020204" pitchFamily="34" charset="0"/>
              <a:buChar char="•"/>
            </a:pPr>
            <a:endParaRPr lang="sk-SK" dirty="0"/>
          </a:p>
        </p:txBody>
      </p:sp>
      <p:pic>
        <p:nvPicPr>
          <p:cNvPr id="9" name="Zástupný symbol obrázka 8"/>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944" t="-476" r="1231" b="634"/>
          <a:stretch/>
        </p:blipFill>
        <p:spPr>
          <a:xfrm>
            <a:off x="5793377" y="1338943"/>
            <a:ext cx="5878008" cy="4136570"/>
          </a:xfrm>
        </p:spPr>
      </p:pic>
      <p:sp>
        <p:nvSpPr>
          <p:cNvPr id="10" name="Šípka doľava 9">
            <a:hlinkClick r:id="rId4"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68637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Zaujímavosti</a:t>
            </a:r>
            <a:endParaRPr lang="sk-SK" dirty="0"/>
          </a:p>
        </p:txBody>
      </p:sp>
      <p:pic>
        <p:nvPicPr>
          <p:cNvPr id="5" name="Zástupný symbol obrázka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3" r="534"/>
          <a:stretch/>
        </p:blipFill>
        <p:spPr>
          <a:xfrm>
            <a:off x="6041572" y="1807029"/>
            <a:ext cx="5649684" cy="3205929"/>
          </a:xfrm>
        </p:spPr>
      </p:pic>
      <p:sp>
        <p:nvSpPr>
          <p:cNvPr id="4" name="Zástupný symbol textu 3"/>
          <p:cNvSpPr>
            <a:spLocks noGrp="1"/>
          </p:cNvSpPr>
          <p:nvPr>
            <p:ph type="body" sz="half" idx="2"/>
          </p:nvPr>
        </p:nvSpPr>
        <p:spPr>
          <a:xfrm>
            <a:off x="195943" y="1393371"/>
            <a:ext cx="5072743" cy="5464629"/>
          </a:xfrm>
        </p:spPr>
        <p:txBody>
          <a:bodyPr>
            <a:normAutofit/>
          </a:bodyPr>
          <a:lstStyle/>
          <a:p>
            <a:pPr marL="285750" indent="-285750">
              <a:buFont typeface="Arial" panose="020B0604020202020204" pitchFamily="34" charset="0"/>
              <a:buChar char="•"/>
            </a:pPr>
            <a:r>
              <a:rPr lang="en-US" dirty="0"/>
              <a:t>Blesky </a:t>
            </a:r>
            <a:r>
              <a:rPr lang="en-US" dirty="0" err="1"/>
              <a:t>často</a:t>
            </a:r>
            <a:r>
              <a:rPr lang="en-US" dirty="0"/>
              <a:t> </a:t>
            </a:r>
            <a:r>
              <a:rPr lang="en-US" dirty="0" err="1"/>
              <a:t>udierajú</a:t>
            </a:r>
            <a:r>
              <a:rPr lang="en-US" dirty="0"/>
              <a:t> na </a:t>
            </a:r>
            <a:r>
              <a:rPr lang="en-US" dirty="0" err="1"/>
              <a:t>rovnaké</a:t>
            </a:r>
            <a:r>
              <a:rPr lang="en-US" dirty="0"/>
              <a:t> miesta. Hlavne, </a:t>
            </a:r>
            <a:r>
              <a:rPr lang="en-US" dirty="0" err="1"/>
              <a:t>ak</a:t>
            </a:r>
            <a:r>
              <a:rPr lang="en-US" dirty="0"/>
              <a:t> ide o </a:t>
            </a:r>
            <a:r>
              <a:rPr lang="en-US" dirty="0" err="1"/>
              <a:t>izolované</a:t>
            </a:r>
            <a:r>
              <a:rPr lang="en-US" dirty="0"/>
              <a:t>, </a:t>
            </a:r>
            <a:r>
              <a:rPr lang="en-US" dirty="0" err="1"/>
              <a:t>vysoké</a:t>
            </a:r>
            <a:r>
              <a:rPr lang="en-US" dirty="0"/>
              <a:t> a </a:t>
            </a:r>
            <a:r>
              <a:rPr lang="en-US" dirty="0" err="1"/>
              <a:t>špicaté</a:t>
            </a:r>
            <a:r>
              <a:rPr lang="en-US" dirty="0"/>
              <a:t> </a:t>
            </a:r>
            <a:r>
              <a:rPr lang="en-US" dirty="0" err="1"/>
              <a:t>objekty</a:t>
            </a:r>
            <a:r>
              <a:rPr lang="en-US" dirty="0" smtClean="0"/>
              <a:t>.</a:t>
            </a:r>
            <a:endParaRPr lang="sk-SK" dirty="0" smtClean="0"/>
          </a:p>
          <a:p>
            <a:pPr marL="285750" indent="-285750">
              <a:buFont typeface="Arial" panose="020B0604020202020204" pitchFamily="34" charset="0"/>
              <a:buChar char="•"/>
            </a:pPr>
            <a:r>
              <a:rPr lang="en-US" dirty="0"/>
              <a:t>Vo </a:t>
            </a:r>
            <a:r>
              <a:rPr lang="en-US" dirty="0" err="1"/>
              <a:t>Venezuele</a:t>
            </a:r>
            <a:r>
              <a:rPr lang="en-US" dirty="0"/>
              <a:t>, pri </a:t>
            </a:r>
            <a:r>
              <a:rPr lang="en-US" dirty="0" err="1"/>
              <a:t>jazere</a:t>
            </a:r>
            <a:r>
              <a:rPr lang="en-US" dirty="0"/>
              <a:t> Maracaibo, </a:t>
            </a:r>
            <a:r>
              <a:rPr lang="en-US" dirty="0" err="1"/>
              <a:t>udierajú</a:t>
            </a:r>
            <a:r>
              <a:rPr lang="en-US" dirty="0"/>
              <a:t> blesky 230 až 3600-krát za </a:t>
            </a:r>
            <a:r>
              <a:rPr lang="en-US" dirty="0" err="1"/>
              <a:t>hodinu</a:t>
            </a:r>
            <a:r>
              <a:rPr lang="en-US" dirty="0"/>
              <a:t> </a:t>
            </a:r>
            <a:r>
              <a:rPr lang="en-US" dirty="0" err="1"/>
              <a:t>počas</a:t>
            </a:r>
            <a:r>
              <a:rPr lang="en-US" dirty="0"/>
              <a:t> 300 </a:t>
            </a:r>
            <a:r>
              <a:rPr lang="en-US" dirty="0" err="1"/>
              <a:t>nocí</a:t>
            </a:r>
            <a:r>
              <a:rPr lang="en-US" dirty="0"/>
              <a:t> do </a:t>
            </a:r>
            <a:r>
              <a:rPr lang="en-US" dirty="0" err="1"/>
              <a:t>roka</a:t>
            </a:r>
            <a:r>
              <a:rPr lang="en-US" dirty="0" smtClean="0"/>
              <a:t>.</a:t>
            </a:r>
            <a:endParaRPr lang="sk-SK" dirty="0" smtClean="0"/>
          </a:p>
          <a:p>
            <a:pPr marL="285750" indent="-285750">
              <a:buFont typeface="Arial" panose="020B0604020202020204" pitchFamily="34" charset="0"/>
              <a:buChar char="•"/>
            </a:pPr>
            <a:r>
              <a:rPr lang="en-US" dirty="0" err="1"/>
              <a:t>Rekordmanom</a:t>
            </a:r>
            <a:r>
              <a:rPr lang="en-US" dirty="0"/>
              <a:t>, v </a:t>
            </a:r>
            <a:r>
              <a:rPr lang="en-US" dirty="0" err="1"/>
              <a:t>počte</a:t>
            </a:r>
            <a:r>
              <a:rPr lang="en-US" dirty="0"/>
              <a:t> </a:t>
            </a:r>
            <a:r>
              <a:rPr lang="en-US" dirty="0" err="1"/>
              <a:t>prežití</a:t>
            </a:r>
            <a:r>
              <a:rPr lang="en-US" dirty="0"/>
              <a:t> </a:t>
            </a:r>
            <a:r>
              <a:rPr lang="en-US" dirty="0" err="1"/>
              <a:t>zasiahnutia</a:t>
            </a:r>
            <a:r>
              <a:rPr lang="en-US" dirty="0"/>
              <a:t> </a:t>
            </a:r>
            <a:r>
              <a:rPr lang="en-US" dirty="0" err="1"/>
              <a:t>bleskom</a:t>
            </a:r>
            <a:r>
              <a:rPr lang="en-US" dirty="0"/>
              <a:t>, je Roy Sullivan, ktorý </a:t>
            </a:r>
            <a:r>
              <a:rPr lang="en-US" dirty="0" err="1"/>
              <a:t>ich</a:t>
            </a:r>
            <a:r>
              <a:rPr lang="en-US" dirty="0"/>
              <a:t> </a:t>
            </a:r>
            <a:r>
              <a:rPr lang="en-US" dirty="0" err="1"/>
              <a:t>spolu</a:t>
            </a:r>
            <a:r>
              <a:rPr lang="en-US" dirty="0"/>
              <a:t> </a:t>
            </a:r>
            <a:r>
              <a:rPr lang="en-US" dirty="0" err="1"/>
              <a:t>prežil</a:t>
            </a:r>
            <a:r>
              <a:rPr lang="en-US" dirty="0"/>
              <a:t> až 7</a:t>
            </a:r>
            <a:r>
              <a:rPr lang="en-US" dirty="0" smtClean="0"/>
              <a:t>.</a:t>
            </a:r>
            <a:endParaRPr lang="sk-SK" dirty="0" smtClean="0"/>
          </a:p>
          <a:p>
            <a:pPr marL="285750" indent="-285750">
              <a:buFont typeface="Arial" panose="020B0604020202020204" pitchFamily="34" charset="0"/>
              <a:buChar char="•"/>
            </a:pPr>
            <a:r>
              <a:rPr lang="en-US" dirty="0" err="1"/>
              <a:t>Termínom</a:t>
            </a:r>
            <a:r>
              <a:rPr lang="en-US" dirty="0"/>
              <a:t>  “sprite“  </a:t>
            </a:r>
            <a:r>
              <a:rPr lang="en-US" dirty="0" err="1"/>
              <a:t>označujeme</a:t>
            </a:r>
            <a:r>
              <a:rPr lang="en-US" dirty="0"/>
              <a:t>  </a:t>
            </a:r>
            <a:r>
              <a:rPr lang="en-US" dirty="0" err="1"/>
              <a:t>nadoblačný</a:t>
            </a:r>
            <a:r>
              <a:rPr lang="en-US" dirty="0"/>
              <a:t> blesk. Ide o </a:t>
            </a:r>
            <a:r>
              <a:rPr lang="en-US" dirty="0" err="1"/>
              <a:t>stratosférický</a:t>
            </a:r>
            <a:r>
              <a:rPr lang="en-US" dirty="0"/>
              <a:t> blesk nad </a:t>
            </a:r>
            <a:r>
              <a:rPr lang="en-US" dirty="0" err="1"/>
              <a:t>búrkovými</a:t>
            </a:r>
            <a:r>
              <a:rPr lang="en-US" dirty="0"/>
              <a:t> </a:t>
            </a:r>
            <a:r>
              <a:rPr lang="en-US" dirty="0" err="1"/>
              <a:t>mrakmi</a:t>
            </a:r>
            <a:r>
              <a:rPr lang="en-US" dirty="0"/>
              <a:t> veľmi silných </a:t>
            </a:r>
            <a:r>
              <a:rPr lang="en-US" dirty="0" err="1"/>
              <a:t>búrok</a:t>
            </a:r>
            <a:r>
              <a:rPr lang="en-US" dirty="0"/>
              <a:t>, ktoré </a:t>
            </a:r>
            <a:r>
              <a:rPr lang="en-US" dirty="0" err="1"/>
              <a:t>už</a:t>
            </a:r>
            <a:r>
              <a:rPr lang="en-US" dirty="0"/>
              <a:t> </a:t>
            </a:r>
            <a:r>
              <a:rPr lang="en-US" dirty="0" err="1"/>
              <a:t>dosiahli</a:t>
            </a:r>
            <a:r>
              <a:rPr lang="en-US" dirty="0"/>
              <a:t> </a:t>
            </a:r>
            <a:r>
              <a:rPr lang="en-US" dirty="0" err="1"/>
              <a:t>vyššie</a:t>
            </a:r>
            <a:r>
              <a:rPr lang="en-US" dirty="0"/>
              <a:t> </a:t>
            </a:r>
            <a:r>
              <a:rPr lang="en-US" dirty="0" err="1"/>
              <a:t>štádium</a:t>
            </a:r>
            <a:r>
              <a:rPr lang="en-US" dirty="0"/>
              <a:t> </a:t>
            </a:r>
            <a:r>
              <a:rPr lang="en-US" dirty="0" err="1"/>
              <a:t>rozvoja</a:t>
            </a:r>
            <a:r>
              <a:rPr lang="en-US" dirty="0"/>
              <a:t> a </a:t>
            </a:r>
            <a:r>
              <a:rPr lang="en-US" dirty="0" err="1"/>
              <a:t>spojili</a:t>
            </a:r>
            <a:r>
              <a:rPr lang="en-US" dirty="0"/>
              <a:t> sa do jednej </a:t>
            </a:r>
            <a:r>
              <a:rPr lang="en-US" dirty="0" err="1"/>
              <a:t>veľkej</a:t>
            </a:r>
            <a:r>
              <a:rPr lang="en-US" dirty="0"/>
              <a:t> búrky.</a:t>
            </a:r>
            <a:endParaRPr lang="sk-SK" dirty="0" smtClean="0"/>
          </a:p>
          <a:p>
            <a:pPr marL="285750" indent="-285750">
              <a:buFont typeface="Arial" panose="020B0604020202020204" pitchFamily="34" charset="0"/>
              <a:buChar char="•"/>
            </a:pPr>
            <a:r>
              <a:rPr lang="en-US" dirty="0"/>
              <a:t>Blesk môže byť </a:t>
            </a:r>
            <a:r>
              <a:rPr lang="en-US" dirty="0" err="1"/>
              <a:t>vytvorený</a:t>
            </a:r>
            <a:r>
              <a:rPr lang="en-US" dirty="0"/>
              <a:t> aj </a:t>
            </a:r>
            <a:r>
              <a:rPr lang="en-US" dirty="0" err="1"/>
              <a:t>výbuchom</a:t>
            </a:r>
            <a:r>
              <a:rPr lang="en-US" dirty="0"/>
              <a:t> </a:t>
            </a:r>
            <a:r>
              <a:rPr lang="en-US" dirty="0" err="1"/>
              <a:t>sopky</a:t>
            </a:r>
            <a:r>
              <a:rPr lang="en-US" dirty="0"/>
              <a:t>. </a:t>
            </a:r>
            <a:r>
              <a:rPr lang="en-US" dirty="0" err="1"/>
              <a:t>Takéto</a:t>
            </a:r>
            <a:r>
              <a:rPr lang="en-US" dirty="0"/>
              <a:t> blesky </a:t>
            </a:r>
            <a:r>
              <a:rPr lang="en-US" dirty="0" err="1"/>
              <a:t>boli</a:t>
            </a:r>
            <a:r>
              <a:rPr lang="en-US" dirty="0"/>
              <a:t> </a:t>
            </a:r>
            <a:r>
              <a:rPr lang="en-US" dirty="0" err="1"/>
              <a:t>pozorované</a:t>
            </a:r>
            <a:r>
              <a:rPr lang="en-US" dirty="0"/>
              <a:t> aj pri </a:t>
            </a:r>
            <a:r>
              <a:rPr lang="en-US" dirty="0" err="1"/>
              <a:t>výbuchu</a:t>
            </a:r>
            <a:r>
              <a:rPr lang="en-US" dirty="0"/>
              <a:t> </a:t>
            </a:r>
            <a:r>
              <a:rPr lang="en-US" dirty="0" err="1"/>
              <a:t>islandského</a:t>
            </a:r>
            <a:r>
              <a:rPr lang="en-US" dirty="0"/>
              <a:t> </a:t>
            </a:r>
            <a:r>
              <a:rPr lang="en-US" dirty="0" err="1"/>
              <a:t>vulkánu</a:t>
            </a:r>
            <a:r>
              <a:rPr lang="en-US" dirty="0"/>
              <a:t> </a:t>
            </a:r>
            <a:r>
              <a:rPr lang="en-US" dirty="0" err="1"/>
              <a:t>Eyjafjallajökull</a:t>
            </a:r>
            <a:r>
              <a:rPr lang="en-US" dirty="0"/>
              <a:t>.</a:t>
            </a:r>
            <a:endParaRPr lang="sk-SK" dirty="0"/>
          </a:p>
        </p:txBody>
      </p:sp>
      <p:sp>
        <p:nvSpPr>
          <p:cNvPr id="7" name="Šípka doľava 6">
            <a:hlinkClick r:id="rId3"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264454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6" y="227135"/>
            <a:ext cx="4419600" cy="3314700"/>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1544411"/>
            <a:ext cx="6191250" cy="3486150"/>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637" y="3744206"/>
            <a:ext cx="4373336" cy="2837201"/>
          </a:xfrm>
          <a:prstGeom prst="rect">
            <a:avLst/>
          </a:prstGeom>
        </p:spPr>
      </p:pic>
      <p:sp>
        <p:nvSpPr>
          <p:cNvPr id="7" name="BlokTextu 6"/>
          <p:cNvSpPr txBox="1"/>
          <p:nvPr/>
        </p:nvSpPr>
        <p:spPr>
          <a:xfrm>
            <a:off x="6106886" y="511629"/>
            <a:ext cx="5660571" cy="523220"/>
          </a:xfrm>
          <a:prstGeom prst="rect">
            <a:avLst/>
          </a:prstGeom>
          <a:noFill/>
        </p:spPr>
        <p:txBody>
          <a:bodyPr wrap="square" rtlCol="0">
            <a:spAutoFit/>
          </a:bodyPr>
          <a:lstStyle/>
          <a:p>
            <a:r>
              <a:rPr lang="sk-SK" sz="2800" b="1" dirty="0" smtClean="0"/>
              <a:t>Galéria</a:t>
            </a:r>
            <a:endParaRPr lang="sk-SK" sz="2800" b="1" dirty="0"/>
          </a:p>
        </p:txBody>
      </p:sp>
      <p:sp>
        <p:nvSpPr>
          <p:cNvPr id="8" name="Šípka doľava 7">
            <a:hlinkClick r:id="rId5"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182138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4290" y="2439453"/>
            <a:ext cx="2741510" cy="3961347"/>
          </a:xfr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57" y="608239"/>
            <a:ext cx="6139543" cy="3453493"/>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114" y="4230461"/>
            <a:ext cx="4158343" cy="2339068"/>
          </a:xfrm>
          <a:prstGeom prst="rect">
            <a:avLst/>
          </a:prstGeom>
        </p:spPr>
      </p:pic>
      <p:sp>
        <p:nvSpPr>
          <p:cNvPr id="8" name="BlokTextu 7"/>
          <p:cNvSpPr txBox="1"/>
          <p:nvPr/>
        </p:nvSpPr>
        <p:spPr>
          <a:xfrm>
            <a:off x="1665514" y="1077686"/>
            <a:ext cx="5660571" cy="523220"/>
          </a:xfrm>
          <a:prstGeom prst="rect">
            <a:avLst/>
          </a:prstGeom>
          <a:noFill/>
        </p:spPr>
        <p:txBody>
          <a:bodyPr wrap="square" rtlCol="0">
            <a:spAutoFit/>
          </a:bodyPr>
          <a:lstStyle/>
          <a:p>
            <a:r>
              <a:rPr lang="sk-SK" sz="2800" b="1" dirty="0" smtClean="0"/>
              <a:t>Galéria</a:t>
            </a:r>
            <a:endParaRPr lang="sk-SK" sz="2800" b="1" dirty="0"/>
          </a:p>
        </p:txBody>
      </p:sp>
      <p:sp>
        <p:nvSpPr>
          <p:cNvPr id="9" name="Šípka doľava 8">
            <a:hlinkClick r:id="rId5"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289905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0334" y="189529"/>
            <a:ext cx="9601200" cy="1485900"/>
          </a:xfrm>
        </p:spPr>
        <p:txBody>
          <a:bodyPr/>
          <a:lstStyle/>
          <a:p>
            <a:pPr algn="ctr"/>
            <a:r>
              <a:rPr lang="sk-SK" dirty="0" smtClean="0"/>
              <a:t>Výskyt bleskov na zemi</a:t>
            </a:r>
            <a:endParaRPr lang="sk-SK" dirty="0"/>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9668" y="1675429"/>
            <a:ext cx="7742532" cy="4801571"/>
          </a:xfrm>
        </p:spPr>
      </p:pic>
      <p:sp>
        <p:nvSpPr>
          <p:cNvPr id="5" name="Šípka doľava 4">
            <a:hlinkClick r:id="rId3"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492753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Otázky</a:t>
            </a:r>
            <a:endParaRPr lang="sk-SK" dirty="0"/>
          </a:p>
        </p:txBody>
      </p:sp>
      <p:sp>
        <p:nvSpPr>
          <p:cNvPr id="3" name="Zástupný symbol obrázka 2"/>
          <p:cNvSpPr>
            <a:spLocks noGrp="1"/>
          </p:cNvSpPr>
          <p:nvPr>
            <p:ph type="pic" idx="1"/>
          </p:nvPr>
        </p:nvSpPr>
        <p:spPr/>
      </p:sp>
      <p:sp>
        <p:nvSpPr>
          <p:cNvPr id="4" name="Zástupný symbol textu 3"/>
          <p:cNvSpPr>
            <a:spLocks noGrp="1"/>
          </p:cNvSpPr>
          <p:nvPr>
            <p:ph type="body" sz="half" idx="2"/>
          </p:nvPr>
        </p:nvSpPr>
        <p:spPr>
          <a:xfrm>
            <a:off x="723900" y="1687286"/>
            <a:ext cx="3855720" cy="4180114"/>
          </a:xfrm>
        </p:spPr>
        <p:txBody>
          <a:bodyPr/>
          <a:lstStyle/>
          <a:p>
            <a:pPr marL="342900" indent="-342900">
              <a:buFont typeface="+mj-lt"/>
              <a:buAutoNum type="arabicPeriod"/>
            </a:pPr>
            <a:r>
              <a:rPr lang="sk-SK" dirty="0" smtClean="0"/>
              <a:t>Aké 3 časti obsahuje bleskozvod?</a:t>
            </a:r>
          </a:p>
          <a:p>
            <a:pPr marL="342900" indent="-342900">
              <a:buFont typeface="+mj-lt"/>
              <a:buAutoNum type="arabicPeriod"/>
            </a:pPr>
            <a:r>
              <a:rPr lang="sk-SK" dirty="0" smtClean="0"/>
              <a:t>Aké 3 typy bleskov poznáte?</a:t>
            </a:r>
          </a:p>
          <a:p>
            <a:pPr marL="342900" indent="-342900">
              <a:buFont typeface="+mj-lt"/>
              <a:buAutoNum type="arabicPeriod"/>
            </a:pPr>
            <a:r>
              <a:rPr lang="sk-SK" dirty="0" smtClean="0"/>
              <a:t>Čo je to blesk?</a:t>
            </a:r>
          </a:p>
          <a:p>
            <a:pPr marL="342900" indent="-342900">
              <a:buFont typeface="+mj-lt"/>
              <a:buAutoNum type="arabicPeriod"/>
            </a:pPr>
            <a:endParaRPr lang="sk-SK" dirty="0" smtClean="0"/>
          </a:p>
        </p:txBody>
      </p:sp>
      <p:sp>
        <p:nvSpPr>
          <p:cNvPr id="5" name="Šípka doľava 4">
            <a:hlinkClick r:id="rId3"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60655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Odpovede</a:t>
            </a:r>
            <a:endParaRPr lang="sk-SK" dirty="0"/>
          </a:p>
        </p:txBody>
      </p:sp>
      <p:sp>
        <p:nvSpPr>
          <p:cNvPr id="3" name="Zástupný symbol obsahu 2"/>
          <p:cNvSpPr>
            <a:spLocks noGrp="1"/>
          </p:cNvSpPr>
          <p:nvPr>
            <p:ph idx="1"/>
          </p:nvPr>
        </p:nvSpPr>
        <p:spPr/>
        <p:txBody>
          <a:bodyPr/>
          <a:lstStyle/>
          <a:p>
            <a:pPr indent="-457200">
              <a:buFont typeface="+mj-lt"/>
              <a:buAutoNum type="arabicPeriod"/>
            </a:pPr>
            <a:r>
              <a:rPr lang="sk-SK" dirty="0" smtClean="0"/>
              <a:t>Zvod, Uzemnenie, Zachytávač vedenia</a:t>
            </a:r>
          </a:p>
          <a:p>
            <a:pPr marL="457200" indent="-457200">
              <a:buFont typeface="+mj-lt"/>
              <a:buAutoNum type="arabicPeriod"/>
            </a:pPr>
            <a:r>
              <a:rPr lang="sk-SK" dirty="0"/>
              <a:t>Vnútromrakový </a:t>
            </a:r>
            <a:r>
              <a:rPr lang="sk-SK" dirty="0" smtClean="0"/>
              <a:t>blesk, Medzimrakový blesk, Mrak </a:t>
            </a:r>
            <a:r>
              <a:rPr lang="sk-SK" dirty="0"/>
              <a:t>– </a:t>
            </a:r>
            <a:r>
              <a:rPr lang="sk-SK" dirty="0" smtClean="0"/>
              <a:t>zem</a:t>
            </a:r>
          </a:p>
          <a:p>
            <a:pPr marL="457200" indent="-457200">
              <a:buFont typeface="+mj-lt"/>
              <a:buAutoNum type="arabicPeriod"/>
            </a:pPr>
            <a:r>
              <a:rPr lang="sk-SK" dirty="0"/>
              <a:t>Prírodný elektrostatický výboj</a:t>
            </a:r>
          </a:p>
          <a:p>
            <a:pPr marL="457200" indent="-457200">
              <a:buFont typeface="+mj-lt"/>
              <a:buAutoNum type="arabicPeriod"/>
            </a:pPr>
            <a:endParaRPr lang="sk-SK" dirty="0" smtClean="0"/>
          </a:p>
          <a:p>
            <a:pPr marL="457200" indent="-457200">
              <a:buFont typeface="+mj-lt"/>
              <a:buAutoNum type="arabicPeriod"/>
            </a:pPr>
            <a:endParaRPr lang="sk-SK" dirty="0"/>
          </a:p>
          <a:p>
            <a:pPr indent="-457200">
              <a:buFont typeface="+mj-lt"/>
              <a:buAutoNum type="arabicPeriod"/>
            </a:pPr>
            <a:endParaRPr lang="sk-SK" dirty="0" smtClean="0"/>
          </a:p>
        </p:txBody>
      </p:sp>
      <p:sp>
        <p:nvSpPr>
          <p:cNvPr id="4" name="Šípka doľava 3">
            <a:hlinkClick r:id="rId2"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761929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Zdroje</a:t>
            </a:r>
            <a:endParaRPr lang="sk-SK" dirty="0"/>
          </a:p>
        </p:txBody>
      </p:sp>
      <p:sp>
        <p:nvSpPr>
          <p:cNvPr id="3" name="Zástupný symbol obsahu 2"/>
          <p:cNvSpPr>
            <a:spLocks noGrp="1"/>
          </p:cNvSpPr>
          <p:nvPr>
            <p:ph idx="1"/>
          </p:nvPr>
        </p:nvSpPr>
        <p:spPr>
          <a:xfrm>
            <a:off x="1371600" y="2171700"/>
            <a:ext cx="9601200" cy="3581400"/>
          </a:xfrm>
        </p:spPr>
        <p:txBody>
          <a:bodyPr/>
          <a:lstStyle/>
          <a:p>
            <a:r>
              <a:rPr lang="sk-SK" sz="1400" dirty="0">
                <a:hlinkClick r:id="rId3"/>
              </a:rPr>
              <a:t>https://</a:t>
            </a:r>
            <a:r>
              <a:rPr lang="sk-SK" sz="1400" dirty="0" smtClean="0">
                <a:hlinkClick r:id="rId3"/>
              </a:rPr>
              <a:t>lnk.sk/dadi</a:t>
            </a:r>
            <a:endParaRPr lang="sk-SK" sz="1400" dirty="0" smtClean="0"/>
          </a:p>
          <a:p>
            <a:r>
              <a:rPr lang="sk-SK" sz="1400" dirty="0">
                <a:hlinkClick r:id="rId4"/>
              </a:rPr>
              <a:t>https://</a:t>
            </a:r>
            <a:r>
              <a:rPr lang="sk-SK" sz="1400" dirty="0" smtClean="0">
                <a:hlinkClick r:id="rId4"/>
              </a:rPr>
              <a:t>lnk.sk/s346</a:t>
            </a:r>
            <a:endParaRPr lang="sk-SK" sz="1400" dirty="0" smtClean="0"/>
          </a:p>
          <a:p>
            <a:r>
              <a:rPr lang="sk-SK" sz="1400" dirty="0">
                <a:hlinkClick r:id="rId5"/>
              </a:rPr>
              <a:t>https://</a:t>
            </a:r>
            <a:r>
              <a:rPr lang="sk-SK" sz="1400" dirty="0" smtClean="0">
                <a:hlinkClick r:id="rId5"/>
              </a:rPr>
              <a:t>lnk.sk/ktkl</a:t>
            </a:r>
            <a:endParaRPr lang="sk-SK" sz="1400" dirty="0" smtClean="0"/>
          </a:p>
          <a:p>
            <a:r>
              <a:rPr lang="sk-SK" sz="1400" dirty="0">
                <a:hlinkClick r:id="rId6"/>
              </a:rPr>
              <a:t>https://</a:t>
            </a:r>
            <a:r>
              <a:rPr lang="sk-SK" sz="1400" dirty="0" smtClean="0">
                <a:hlinkClick r:id="rId6"/>
              </a:rPr>
              <a:t>lnk.sk/hvdi</a:t>
            </a:r>
            <a:endParaRPr lang="sk-SK" sz="1400" dirty="0" smtClean="0"/>
          </a:p>
          <a:p>
            <a:r>
              <a:rPr lang="sk-SK" sz="1400" dirty="0">
                <a:hlinkClick r:id="rId4"/>
              </a:rPr>
              <a:t>https://</a:t>
            </a:r>
            <a:r>
              <a:rPr lang="sk-SK" sz="1400" dirty="0" smtClean="0">
                <a:hlinkClick r:id="rId4"/>
              </a:rPr>
              <a:t>lnk.sk/s346</a:t>
            </a:r>
            <a:endParaRPr lang="sk-SK" sz="1400" dirty="0" smtClean="0"/>
          </a:p>
          <a:p>
            <a:r>
              <a:rPr lang="sk-SK" sz="1400" dirty="0">
                <a:hlinkClick r:id="rId7"/>
              </a:rPr>
              <a:t>https://</a:t>
            </a:r>
            <a:r>
              <a:rPr lang="sk-SK" sz="1400" dirty="0" smtClean="0">
                <a:hlinkClick r:id="rId7"/>
              </a:rPr>
              <a:t>lnk.sk/pcuz</a:t>
            </a:r>
            <a:endParaRPr lang="sk-SK" sz="1400" dirty="0" smtClean="0"/>
          </a:p>
          <a:p>
            <a:r>
              <a:rPr lang="sk-SK" sz="1400" dirty="0">
                <a:hlinkClick r:id="rId8"/>
              </a:rPr>
              <a:t>https://</a:t>
            </a:r>
            <a:r>
              <a:rPr lang="sk-SK" sz="1400" dirty="0" smtClean="0">
                <a:hlinkClick r:id="rId8"/>
              </a:rPr>
              <a:t>lnk.sk/px59</a:t>
            </a:r>
            <a:endParaRPr lang="sk-SK" sz="1400" dirty="0" smtClean="0"/>
          </a:p>
          <a:p>
            <a:r>
              <a:rPr lang="sk-SK" sz="1400" dirty="0">
                <a:hlinkClick r:id="rId9"/>
              </a:rPr>
              <a:t>https://</a:t>
            </a:r>
            <a:r>
              <a:rPr lang="sk-SK" sz="1400" dirty="0" smtClean="0">
                <a:hlinkClick r:id="rId9"/>
              </a:rPr>
              <a:t>lnk.sk/hs37</a:t>
            </a:r>
            <a:endParaRPr lang="sk-SK" sz="1400" dirty="0" smtClean="0"/>
          </a:p>
          <a:p>
            <a:r>
              <a:rPr lang="sk-SK" sz="1400" dirty="0">
                <a:hlinkClick r:id="rId10"/>
              </a:rPr>
              <a:t>https://</a:t>
            </a:r>
            <a:r>
              <a:rPr lang="sk-SK" sz="1400" dirty="0" smtClean="0">
                <a:hlinkClick r:id="rId10"/>
              </a:rPr>
              <a:t>lnk.sk/wdw8</a:t>
            </a:r>
            <a:endParaRPr lang="sk-SK" sz="1400" dirty="0" smtClean="0"/>
          </a:p>
          <a:p>
            <a:r>
              <a:rPr lang="sk-SK" sz="1400" dirty="0">
                <a:hlinkClick r:id="rId11"/>
              </a:rPr>
              <a:t>https://</a:t>
            </a:r>
            <a:r>
              <a:rPr lang="sk-SK" sz="1400" dirty="0" smtClean="0">
                <a:hlinkClick r:id="rId11"/>
              </a:rPr>
              <a:t>lnk.sk/qwqz</a:t>
            </a:r>
            <a:endParaRPr lang="sk-SK" sz="1400" dirty="0" smtClean="0"/>
          </a:p>
          <a:p>
            <a:endParaRPr lang="sk-SK" sz="1400" dirty="0" smtClean="0"/>
          </a:p>
          <a:p>
            <a:endParaRPr lang="sk-SK" sz="1400" dirty="0" smtClean="0"/>
          </a:p>
          <a:p>
            <a:endParaRPr lang="sk-SK" sz="1400" dirty="0" smtClean="0"/>
          </a:p>
          <a:p>
            <a:endParaRPr lang="sk-SK" dirty="0" smtClean="0"/>
          </a:p>
          <a:p>
            <a:endParaRPr lang="sk-SK" dirty="0" smtClean="0"/>
          </a:p>
          <a:p>
            <a:endParaRPr lang="sk-SK" dirty="0"/>
          </a:p>
        </p:txBody>
      </p:sp>
      <p:sp>
        <p:nvSpPr>
          <p:cNvPr id="4" name="Šípka doľava 3">
            <a:hlinkClick r:id="rId12"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937226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Ďakujem za pozornosť</a:t>
            </a:r>
            <a:endParaRPr lang="sk-SK" dirty="0"/>
          </a:p>
        </p:txBody>
      </p:sp>
      <p:sp>
        <p:nvSpPr>
          <p:cNvPr id="3" name="Podnadpis 2"/>
          <p:cNvSpPr>
            <a:spLocks noGrp="1"/>
          </p:cNvSpPr>
          <p:nvPr>
            <p:ph type="subTitle" idx="1"/>
          </p:nvPr>
        </p:nvSpPr>
        <p:spPr/>
        <p:txBody>
          <a:bodyPr/>
          <a:lstStyle/>
          <a:p>
            <a:endParaRPr lang="sk-SK"/>
          </a:p>
        </p:txBody>
      </p:sp>
    </p:spTree>
    <p:extLst>
      <p:ext uri="{BB962C8B-B14F-4D97-AF65-F5344CB8AC3E}">
        <p14:creationId xmlns:p14="http://schemas.microsoft.com/office/powerpoint/2010/main" val="243422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Obsah</a:t>
            </a:r>
            <a:endParaRPr lang="sk-SK" dirty="0"/>
          </a:p>
        </p:txBody>
      </p:sp>
      <p:sp>
        <p:nvSpPr>
          <p:cNvPr id="3" name="Zástupný symbol obsahu 2"/>
          <p:cNvSpPr>
            <a:spLocks noGrp="1"/>
          </p:cNvSpPr>
          <p:nvPr>
            <p:ph idx="1"/>
          </p:nvPr>
        </p:nvSpPr>
        <p:spPr/>
        <p:txBody>
          <a:bodyPr/>
          <a:lstStyle/>
          <a:p>
            <a:r>
              <a:rPr lang="sk-SK" dirty="0" smtClean="0">
                <a:hlinkClick r:id="rId2" action="ppaction://hlinksldjump"/>
              </a:rPr>
              <a:t>Čo je to blesk?</a:t>
            </a:r>
            <a:endParaRPr lang="sk-SK" dirty="0" smtClean="0"/>
          </a:p>
          <a:p>
            <a:r>
              <a:rPr lang="sk-SK" dirty="0" smtClean="0">
                <a:hlinkClick r:id="rId3" action="ppaction://hlinksldjump"/>
              </a:rPr>
              <a:t>Vlastnosti blesku</a:t>
            </a:r>
            <a:endParaRPr lang="sk-SK" dirty="0" smtClean="0"/>
          </a:p>
          <a:p>
            <a:r>
              <a:rPr lang="sk-SK" dirty="0" smtClean="0">
                <a:hlinkClick r:id="rId4" action="ppaction://hlinksldjump"/>
              </a:rPr>
              <a:t>Vznik blesku</a:t>
            </a:r>
            <a:endParaRPr lang="sk-SK" dirty="0" smtClean="0"/>
          </a:p>
          <a:p>
            <a:r>
              <a:rPr lang="sk-SK" dirty="0" smtClean="0">
                <a:hlinkClick r:id="rId5" action="ppaction://hlinksldjump"/>
              </a:rPr>
              <a:t>Typy bleskov</a:t>
            </a:r>
            <a:endParaRPr lang="sk-SK" dirty="0" smtClean="0"/>
          </a:p>
          <a:p>
            <a:r>
              <a:rPr lang="sk-SK" dirty="0" smtClean="0">
                <a:hlinkClick r:id="rId6" action="ppaction://hlinksldjump"/>
              </a:rPr>
              <a:t>Bleskozvod</a:t>
            </a:r>
            <a:endParaRPr lang="sk-SK" dirty="0" smtClean="0"/>
          </a:p>
          <a:p>
            <a:r>
              <a:rPr lang="sk-SK" dirty="0" smtClean="0">
                <a:hlinkClick r:id="rId7" action="ppaction://hlinksldjump"/>
              </a:rPr>
              <a:t>Zaujímavosti</a:t>
            </a:r>
            <a:endParaRPr lang="sk-SK" dirty="0" smtClean="0"/>
          </a:p>
          <a:p>
            <a:r>
              <a:rPr lang="sk-SK" dirty="0">
                <a:hlinkClick r:id="rId8" action="ppaction://hlinksldjump"/>
              </a:rPr>
              <a:t>Otázky</a:t>
            </a:r>
            <a:endParaRPr lang="sk-SK" dirty="0" smtClean="0"/>
          </a:p>
          <a:p>
            <a:endParaRPr lang="sk-SK" dirty="0" smtClean="0"/>
          </a:p>
          <a:p>
            <a:endParaRPr lang="sk-SK" dirty="0"/>
          </a:p>
        </p:txBody>
      </p:sp>
    </p:spTree>
    <p:extLst>
      <p:ext uri="{BB962C8B-B14F-4D97-AF65-F5344CB8AC3E}">
        <p14:creationId xmlns:p14="http://schemas.microsoft.com/office/powerpoint/2010/main" val="278269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899" y="685800"/>
            <a:ext cx="4436497" cy="1077686"/>
          </a:xfrm>
        </p:spPr>
        <p:txBody>
          <a:bodyPr/>
          <a:lstStyle/>
          <a:p>
            <a:r>
              <a:rPr lang="sk-SK" dirty="0" smtClean="0"/>
              <a:t>Čo je to blesk?</a:t>
            </a:r>
            <a:endParaRPr lang="sk-SK" dirty="0"/>
          </a:p>
        </p:txBody>
      </p:sp>
      <p:sp>
        <p:nvSpPr>
          <p:cNvPr id="4" name="Zástupný symbol textu 3"/>
          <p:cNvSpPr>
            <a:spLocks noGrp="1"/>
          </p:cNvSpPr>
          <p:nvPr>
            <p:ph type="body" sz="half" idx="2"/>
          </p:nvPr>
        </p:nvSpPr>
        <p:spPr>
          <a:xfrm>
            <a:off x="723900" y="1763486"/>
            <a:ext cx="3855720" cy="4103914"/>
          </a:xfrm>
        </p:spPr>
        <p:txBody>
          <a:bodyPr/>
          <a:lstStyle/>
          <a:p>
            <a:pPr marL="285750" indent="-285750">
              <a:buFont typeface="Arial" panose="020B0604020202020204" pitchFamily="34" charset="0"/>
              <a:buChar char="•"/>
            </a:pPr>
            <a:r>
              <a:rPr lang="sk-SK" dirty="0" smtClean="0"/>
              <a:t>Prírodný elektrostatický výboj</a:t>
            </a:r>
          </a:p>
          <a:p>
            <a:pPr marL="285750" indent="-285750">
              <a:buFont typeface="Arial" panose="020B0604020202020204" pitchFamily="34" charset="0"/>
              <a:buChar char="•"/>
            </a:pPr>
            <a:r>
              <a:rPr lang="sk-SK" dirty="0"/>
              <a:t>K</a:t>
            </a:r>
            <a:r>
              <a:rPr lang="en-US" dirty="0" smtClean="0"/>
              <a:t>rátkotrvajúci</a:t>
            </a:r>
            <a:r>
              <a:rPr lang="en-US" dirty="0"/>
              <a:t>, chaotický a nepredvídateľný prírodný </a:t>
            </a:r>
            <a:r>
              <a:rPr lang="en-US" dirty="0" smtClean="0"/>
              <a:t>úkaz</a:t>
            </a:r>
            <a:endParaRPr lang="sk-SK" dirty="0" smtClean="0"/>
          </a:p>
          <a:p>
            <a:pPr marL="285750" indent="-285750">
              <a:buFont typeface="Arial" panose="020B0604020202020204" pitchFamily="34" charset="0"/>
              <a:buChar char="•"/>
            </a:pPr>
            <a:r>
              <a:rPr lang="sk-SK" dirty="0" smtClean="0"/>
              <a:t>S</a:t>
            </a:r>
            <a:r>
              <a:rPr lang="en-US" dirty="0" smtClean="0"/>
              <a:t>ilný </a:t>
            </a:r>
            <a:r>
              <a:rPr lang="en-US" dirty="0"/>
              <a:t>elektrický výboj vysokého </a:t>
            </a:r>
            <a:r>
              <a:rPr lang="en-US" dirty="0" smtClean="0"/>
              <a:t>napätia</a:t>
            </a:r>
            <a:r>
              <a:rPr lang="sk-SK" dirty="0" smtClean="0"/>
              <a:t> v našej atmosfére</a:t>
            </a:r>
            <a:endParaRPr lang="sk-SK" dirty="0"/>
          </a:p>
        </p:txBody>
      </p:sp>
      <p:pic>
        <p:nvPicPr>
          <p:cNvPr id="7" name="Zástupný symbol obsah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56338" y="1540023"/>
            <a:ext cx="5211762" cy="3466803"/>
          </a:xfrm>
        </p:spPr>
      </p:pic>
      <p:sp>
        <p:nvSpPr>
          <p:cNvPr id="8" name="Šípka doľava 7">
            <a:hlinkClick r:id="rId4"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51381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Vlastnosti blesku</a:t>
            </a:r>
            <a:endParaRPr lang="sk-SK" dirty="0"/>
          </a:p>
        </p:txBody>
      </p:sp>
      <p:pic>
        <p:nvPicPr>
          <p:cNvPr id="5" name="Zástupný symbol obsah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2424" y="2057401"/>
            <a:ext cx="5848128" cy="2370090"/>
          </a:xfrm>
        </p:spPr>
      </p:pic>
      <p:sp>
        <p:nvSpPr>
          <p:cNvPr id="4" name="Zástupný symbol textu 3"/>
          <p:cNvSpPr>
            <a:spLocks noGrp="1"/>
          </p:cNvSpPr>
          <p:nvPr>
            <p:ph type="body" sz="half" idx="2"/>
          </p:nvPr>
        </p:nvSpPr>
        <p:spPr>
          <a:xfrm>
            <a:off x="723900" y="2286000"/>
            <a:ext cx="3855720" cy="3581400"/>
          </a:xfrm>
        </p:spPr>
        <p:txBody>
          <a:bodyPr/>
          <a:lstStyle/>
          <a:p>
            <a:pPr marL="285750" indent="-285750">
              <a:buFont typeface="Arial" panose="020B0604020202020204" pitchFamily="34" charset="0"/>
              <a:buChar char="•"/>
            </a:pPr>
            <a:r>
              <a:rPr lang="en-US" dirty="0" smtClean="0"/>
              <a:t>30,000 </a:t>
            </a:r>
            <a:r>
              <a:rPr lang="en-US" dirty="0"/>
              <a:t>°</a:t>
            </a:r>
            <a:r>
              <a:rPr lang="en-US" dirty="0" smtClean="0"/>
              <a:t>C</a:t>
            </a:r>
            <a:endParaRPr lang="sk-SK" dirty="0" smtClean="0"/>
          </a:p>
          <a:p>
            <a:pPr marL="285750" indent="-285750">
              <a:buFont typeface="Arial" panose="020B0604020202020204" pitchFamily="34" charset="0"/>
              <a:buChar char="•"/>
            </a:pPr>
            <a:r>
              <a:rPr lang="en-US" dirty="0"/>
              <a:t>220,000 </a:t>
            </a:r>
            <a:r>
              <a:rPr lang="en-US" dirty="0" smtClean="0"/>
              <a:t>km/h</a:t>
            </a:r>
            <a:endParaRPr lang="sk-SK" dirty="0" smtClean="0"/>
          </a:p>
          <a:p>
            <a:pPr marL="285750" indent="-285750">
              <a:buFont typeface="Arial" panose="020B0604020202020204" pitchFamily="34" charset="0"/>
              <a:buChar char="•"/>
            </a:pPr>
            <a:r>
              <a:rPr lang="sk-SK" dirty="0" smtClean="0"/>
              <a:t>Milióny voltov elektriny</a:t>
            </a:r>
          </a:p>
          <a:p>
            <a:pPr marL="285750" indent="-285750">
              <a:buFont typeface="Arial" panose="020B0604020202020204" pitchFamily="34" charset="0"/>
              <a:buChar char="•"/>
            </a:pPr>
            <a:r>
              <a:rPr lang="sk-SK" dirty="0" smtClean="0"/>
              <a:t>Jeho charakteristický zvukový efekt sa nazýva hrom</a:t>
            </a:r>
          </a:p>
          <a:p>
            <a:pPr marL="285750" indent="-285750">
              <a:buFont typeface="Arial" panose="020B0604020202020204" pitchFamily="34" charset="0"/>
              <a:buChar char="•"/>
            </a:pPr>
            <a:endParaRPr lang="sk-SK" dirty="0" smtClean="0"/>
          </a:p>
        </p:txBody>
      </p:sp>
      <p:sp>
        <p:nvSpPr>
          <p:cNvPr id="7" name="Šípka doľava 6">
            <a:hlinkClick r:id="rId4"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1437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Vznik blesku</a:t>
            </a:r>
            <a:endParaRPr lang="sk-SK" dirty="0"/>
          </a:p>
        </p:txBody>
      </p:sp>
      <p:sp>
        <p:nvSpPr>
          <p:cNvPr id="4" name="Zástupný symbol textu 3"/>
          <p:cNvSpPr>
            <a:spLocks noGrp="1"/>
          </p:cNvSpPr>
          <p:nvPr>
            <p:ph type="body" sz="half" idx="2"/>
          </p:nvPr>
        </p:nvSpPr>
        <p:spPr/>
        <p:txBody>
          <a:bodyPr>
            <a:normAutofit/>
          </a:bodyPr>
          <a:lstStyle/>
          <a:p>
            <a:pPr marL="285750" indent="-285750">
              <a:buFont typeface="Arial" panose="020B0604020202020204" pitchFamily="34" charset="0"/>
              <a:buChar char="•"/>
            </a:pPr>
            <a:r>
              <a:rPr lang="sk-SK" sz="1800" dirty="0" smtClean="0"/>
              <a:t>Prvá etapa</a:t>
            </a:r>
          </a:p>
          <a:p>
            <a:pPr marL="742950" lvl="1" indent="-285750">
              <a:buFont typeface="Arial" panose="020B0604020202020204" pitchFamily="34" charset="0"/>
              <a:buChar char="•"/>
            </a:pPr>
            <a:r>
              <a:rPr lang="sk-SK" sz="1600" dirty="0" smtClean="0"/>
              <a:t>Leader</a:t>
            </a:r>
          </a:p>
          <a:p>
            <a:pPr marL="285750" indent="-285750">
              <a:buFont typeface="Arial" panose="020B0604020202020204" pitchFamily="34" charset="0"/>
              <a:buChar char="•"/>
            </a:pPr>
            <a:endParaRPr lang="sk-SK" sz="1800" dirty="0"/>
          </a:p>
          <a:p>
            <a:pPr marL="285750" indent="-285750">
              <a:buFont typeface="Arial" panose="020B0604020202020204" pitchFamily="34" charset="0"/>
              <a:buChar char="•"/>
            </a:pPr>
            <a:r>
              <a:rPr lang="sk-SK" sz="1800" dirty="0" smtClean="0"/>
              <a:t>Druhá etapa</a:t>
            </a:r>
            <a:endParaRPr lang="sk-SK" sz="1800" dirty="0"/>
          </a:p>
        </p:txBody>
      </p:sp>
      <p:pic>
        <p:nvPicPr>
          <p:cNvPr id="8" name="Zástupný symbol obrázka 7"/>
          <p:cNvPicPr>
            <a:picLocks noGrp="1" noChangeAspect="1"/>
          </p:cNvPicPr>
          <p:nvPr>
            <p:ph type="pic" idx="1"/>
          </p:nvPr>
        </p:nvPicPr>
        <p:blipFill>
          <a:blip r:embed="rId3">
            <a:extLst>
              <a:ext uri="{28A0092B-C50C-407E-A947-70E740481C1C}">
                <a14:useLocalDpi xmlns:a14="http://schemas.microsoft.com/office/drawing/2010/main" val="0"/>
              </a:ext>
            </a:extLst>
          </a:blip>
          <a:srcRect l="1447" r="1447"/>
          <a:stretch>
            <a:fillRect/>
          </a:stretch>
        </p:blipFill>
        <p:spPr>
          <a:xfrm>
            <a:off x="6070825" y="143157"/>
            <a:ext cx="3677195" cy="3786585"/>
          </a:xfrm>
        </p:spPr>
      </p:pic>
      <p:pic>
        <p:nvPicPr>
          <p:cNvPr id="9" name="Obrázo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687" y="4112758"/>
            <a:ext cx="3324225" cy="2486025"/>
          </a:xfrm>
          <a:prstGeom prst="rect">
            <a:avLst/>
          </a:prstGeom>
        </p:spPr>
      </p:pic>
      <p:sp>
        <p:nvSpPr>
          <p:cNvPr id="10" name="Šípka doľava 9">
            <a:hlinkClick r:id="rId5"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1875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Typy bleskov</a:t>
            </a:r>
            <a:endParaRPr lang="sk-SK" dirty="0"/>
          </a:p>
        </p:txBody>
      </p:sp>
      <p:sp>
        <p:nvSpPr>
          <p:cNvPr id="4" name="Zástupný symbol textu 3"/>
          <p:cNvSpPr>
            <a:spLocks noGrp="1"/>
          </p:cNvSpPr>
          <p:nvPr>
            <p:ph type="body" sz="half" idx="2"/>
          </p:nvPr>
        </p:nvSpPr>
        <p:spPr>
          <a:xfrm>
            <a:off x="723900" y="1654629"/>
            <a:ext cx="3855720" cy="4212771"/>
          </a:xfrm>
        </p:spPr>
        <p:txBody>
          <a:bodyPr>
            <a:normAutofit/>
          </a:bodyPr>
          <a:lstStyle/>
          <a:p>
            <a:pPr marL="285750" indent="-285750">
              <a:buFont typeface="Arial" panose="020B0604020202020204" pitchFamily="34" charset="0"/>
              <a:buChar char="•"/>
            </a:pPr>
            <a:r>
              <a:rPr lang="sk-SK" dirty="0" smtClean="0"/>
              <a:t>Vnútromrakový blesk</a:t>
            </a:r>
          </a:p>
          <a:p>
            <a:pPr marL="285750" indent="-285750">
              <a:buFont typeface="Arial" panose="020B0604020202020204" pitchFamily="34" charset="0"/>
              <a:buChar char="•"/>
            </a:pPr>
            <a:r>
              <a:rPr lang="sk-SK" dirty="0" smtClean="0"/>
              <a:t>Medzimrakový blesk</a:t>
            </a:r>
          </a:p>
          <a:p>
            <a:pPr marL="285750" indent="-285750">
              <a:buFont typeface="Arial" panose="020B0604020202020204" pitchFamily="34" charset="0"/>
              <a:buChar char="•"/>
            </a:pPr>
            <a:r>
              <a:rPr lang="sk-SK" dirty="0" smtClean="0"/>
              <a:t>Mrak – zem</a:t>
            </a:r>
          </a:p>
          <a:p>
            <a:pPr marL="285750" indent="-285750">
              <a:buFont typeface="Arial" panose="020B0604020202020204" pitchFamily="34" charset="0"/>
              <a:buChar char="•"/>
            </a:pPr>
            <a:r>
              <a:rPr lang="sk-SK" dirty="0"/>
              <a:t>Zem – </a:t>
            </a:r>
            <a:r>
              <a:rPr lang="sk-SK" dirty="0" smtClean="0"/>
              <a:t>mrak</a:t>
            </a:r>
          </a:p>
          <a:p>
            <a:pPr marL="285750" indent="-285750">
              <a:buFont typeface="Arial" panose="020B0604020202020204" pitchFamily="34" charset="0"/>
              <a:buChar char="•"/>
            </a:pPr>
            <a:r>
              <a:rPr lang="sk-SK" dirty="0" smtClean="0"/>
              <a:t>Vidlicovitý blesk</a:t>
            </a:r>
          </a:p>
          <a:p>
            <a:pPr marL="285750" indent="-285750">
              <a:buFont typeface="Arial" panose="020B0604020202020204" pitchFamily="34" charset="0"/>
              <a:buChar char="•"/>
            </a:pPr>
            <a:r>
              <a:rPr lang="sk-SK" dirty="0" smtClean="0"/>
              <a:t>Guľový blesk</a:t>
            </a:r>
            <a:endParaRPr lang="en-US" dirty="0"/>
          </a:p>
        </p:txBody>
      </p:sp>
      <p:pic>
        <p:nvPicPr>
          <p:cNvPr id="7" name="Zástupný symbol obrázka 6"/>
          <p:cNvPicPr>
            <a:picLocks noGrp="1" noChangeAspect="1"/>
          </p:cNvPicPr>
          <p:nvPr>
            <p:ph type="pic" idx="1"/>
          </p:nvPr>
        </p:nvPicPr>
        <p:blipFill>
          <a:blip r:embed="rId3">
            <a:extLst>
              <a:ext uri="{28A0092B-C50C-407E-A947-70E740481C1C}">
                <a14:useLocalDpi xmlns:a14="http://schemas.microsoft.com/office/drawing/2010/main" val="0"/>
              </a:ext>
            </a:extLst>
          </a:blip>
          <a:srcRect l="29339" r="29339"/>
          <a:stretch>
            <a:fillRect/>
          </a:stretch>
        </p:blipFill>
        <p:spPr>
          <a:xfrm>
            <a:off x="7230292" y="1654629"/>
            <a:ext cx="3720737" cy="3831422"/>
          </a:xfrm>
        </p:spPr>
      </p:pic>
      <p:sp>
        <p:nvSpPr>
          <p:cNvPr id="8" name="Šípka doľava 7">
            <a:hlinkClick r:id="rId4"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77461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1284514"/>
            <a:ext cx="5529943" cy="1485900"/>
          </a:xfrm>
        </p:spPr>
        <p:txBody>
          <a:bodyPr>
            <a:normAutofit/>
          </a:bodyPr>
          <a:lstStyle/>
          <a:p>
            <a:r>
              <a:rPr lang="sk-SK" sz="3600" dirty="0" smtClean="0"/>
              <a:t>Vnútromrakový blesk</a:t>
            </a:r>
            <a:r>
              <a:rPr lang="sk-SK" dirty="0"/>
              <a:t/>
            </a:r>
            <a:br>
              <a:rPr lang="sk-SK" dirty="0"/>
            </a:br>
            <a:endParaRPr lang="sk-SK" dirty="0"/>
          </a:p>
        </p:txBody>
      </p:sp>
      <p:pic>
        <p:nvPicPr>
          <p:cNvPr id="7" name="Zástupný symbol obsah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1" y="2770414"/>
            <a:ext cx="4189666" cy="2784371"/>
          </a:xfrm>
        </p:spPr>
      </p:pic>
      <p:pic>
        <p:nvPicPr>
          <p:cNvPr id="8" name="Zástupný symbol obsah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25403" y="2770414"/>
            <a:ext cx="4189667" cy="2793431"/>
          </a:xfrm>
        </p:spPr>
      </p:pic>
      <p:sp>
        <p:nvSpPr>
          <p:cNvPr id="5" name="Nadpis 1"/>
          <p:cNvSpPr txBox="1">
            <a:spLocks/>
          </p:cNvSpPr>
          <p:nvPr/>
        </p:nvSpPr>
        <p:spPr>
          <a:xfrm>
            <a:off x="6525403" y="1284514"/>
            <a:ext cx="5529943"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k-SK" sz="3600" dirty="0" smtClean="0"/>
              <a:t>Medzimrakový blesk</a:t>
            </a:r>
            <a:r>
              <a:rPr lang="sk-SK" dirty="0" smtClean="0"/>
              <a:t/>
            </a:r>
            <a:br>
              <a:rPr lang="sk-SK" dirty="0" smtClean="0"/>
            </a:br>
            <a:endParaRPr lang="sk-SK" dirty="0"/>
          </a:p>
        </p:txBody>
      </p:sp>
      <p:sp>
        <p:nvSpPr>
          <p:cNvPr id="9" name="Šípka doľava 8">
            <a:hlinkClick r:id="rId4"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57260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1284514"/>
            <a:ext cx="5529943" cy="1485900"/>
          </a:xfrm>
        </p:spPr>
        <p:txBody>
          <a:bodyPr>
            <a:normAutofit/>
          </a:bodyPr>
          <a:lstStyle/>
          <a:p>
            <a:r>
              <a:rPr lang="sk-SK" sz="3600" dirty="0" smtClean="0"/>
              <a:t>Mrak - zem</a:t>
            </a:r>
            <a:r>
              <a:rPr lang="sk-SK" dirty="0"/>
              <a:t/>
            </a:r>
            <a:br>
              <a:rPr lang="sk-SK" dirty="0"/>
            </a:br>
            <a:endParaRPr lang="sk-SK" dirty="0"/>
          </a:p>
        </p:txBody>
      </p:sp>
      <p:sp>
        <p:nvSpPr>
          <p:cNvPr id="5" name="Nadpis 1"/>
          <p:cNvSpPr txBox="1">
            <a:spLocks/>
          </p:cNvSpPr>
          <p:nvPr/>
        </p:nvSpPr>
        <p:spPr>
          <a:xfrm>
            <a:off x="6525403" y="1284514"/>
            <a:ext cx="5529943"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k-SK" sz="3600" dirty="0" smtClean="0"/>
              <a:t>Zem - mrak</a:t>
            </a:r>
            <a:r>
              <a:rPr lang="sk-SK" dirty="0" smtClean="0"/>
              <a:t/>
            </a:r>
            <a:br>
              <a:rPr lang="sk-SK" dirty="0" smtClean="0"/>
            </a:br>
            <a:endParaRPr lang="sk-SK" dirty="0"/>
          </a:p>
        </p:txBody>
      </p:sp>
      <p:pic>
        <p:nvPicPr>
          <p:cNvPr id="6" name="Zástupný symbol obsah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2927018"/>
            <a:ext cx="4448175" cy="2299364"/>
          </a:xfrm>
        </p:spPr>
      </p:pic>
      <p:pic>
        <p:nvPicPr>
          <p:cNvPr id="9" name="Zástupný symbol obsahu 8">
            <a:hlinkClick r:id="rId3"/>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524626" y="2923621"/>
            <a:ext cx="4088945" cy="2300031"/>
          </a:xfrm>
        </p:spPr>
      </p:pic>
      <p:sp>
        <p:nvSpPr>
          <p:cNvPr id="10" name="Šípka doľava 9">
            <a:hlinkClick r:id="rId5"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14338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1284514"/>
            <a:ext cx="5529943" cy="1485900"/>
          </a:xfrm>
        </p:spPr>
        <p:txBody>
          <a:bodyPr>
            <a:normAutofit/>
          </a:bodyPr>
          <a:lstStyle/>
          <a:p>
            <a:r>
              <a:rPr lang="sk-SK" sz="3600" dirty="0" smtClean="0"/>
              <a:t>Vidlicovitý blesk</a:t>
            </a:r>
            <a:r>
              <a:rPr lang="sk-SK" dirty="0"/>
              <a:t/>
            </a:r>
            <a:br>
              <a:rPr lang="sk-SK" dirty="0"/>
            </a:br>
            <a:endParaRPr lang="sk-SK" dirty="0"/>
          </a:p>
        </p:txBody>
      </p:sp>
      <p:sp>
        <p:nvSpPr>
          <p:cNvPr id="5" name="Nadpis 1"/>
          <p:cNvSpPr txBox="1">
            <a:spLocks/>
          </p:cNvSpPr>
          <p:nvPr/>
        </p:nvSpPr>
        <p:spPr>
          <a:xfrm>
            <a:off x="6525403" y="1284514"/>
            <a:ext cx="5529943"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sk-SK" sz="3600" dirty="0" smtClean="0"/>
              <a:t>Guľový blesk</a:t>
            </a:r>
            <a:r>
              <a:rPr lang="sk-SK" dirty="0" smtClean="0"/>
              <a:t/>
            </a:r>
            <a:br>
              <a:rPr lang="sk-SK" dirty="0" smtClean="0"/>
            </a:br>
            <a:endParaRPr lang="sk-SK" dirty="0"/>
          </a:p>
        </p:txBody>
      </p:sp>
      <p:pic>
        <p:nvPicPr>
          <p:cNvPr id="4" name="Zástupný symbol obsahu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1600" y="2487911"/>
            <a:ext cx="4448175" cy="3177578"/>
          </a:xfrm>
        </p:spPr>
      </p:pic>
      <p:pic>
        <p:nvPicPr>
          <p:cNvPr id="9" name="Zástupný symbol obsahu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4625" y="2757326"/>
            <a:ext cx="4448175" cy="2638747"/>
          </a:xfrm>
        </p:spPr>
      </p:pic>
      <p:sp>
        <p:nvSpPr>
          <p:cNvPr id="10" name="Šípka doľava 9">
            <a:hlinkClick r:id="rId4" action="ppaction://hlinksldjump"/>
          </p:cNvPr>
          <p:cNvSpPr/>
          <p:nvPr/>
        </p:nvSpPr>
        <p:spPr>
          <a:xfrm>
            <a:off x="0" y="6455229"/>
            <a:ext cx="489857"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041818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Orezanie</Template>
  <TotalTime>125</TotalTime>
  <Words>889</Words>
  <Application>Microsoft Office PowerPoint</Application>
  <PresentationFormat>Širokouhlá</PresentationFormat>
  <Paragraphs>115</Paragraphs>
  <Slides>18</Slides>
  <Notes>7</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18</vt:i4>
      </vt:variant>
    </vt:vector>
  </HeadingPairs>
  <TitlesOfParts>
    <vt:vector size="22" baseType="lpstr">
      <vt:lpstr>Arial</vt:lpstr>
      <vt:lpstr>Calibri</vt:lpstr>
      <vt:lpstr>Franklin Gothic Book</vt:lpstr>
      <vt:lpstr>Crop</vt:lpstr>
      <vt:lpstr>Blesk</vt:lpstr>
      <vt:lpstr>Obsah</vt:lpstr>
      <vt:lpstr>Čo je to blesk?</vt:lpstr>
      <vt:lpstr>Vlastnosti blesku</vt:lpstr>
      <vt:lpstr>Vznik blesku</vt:lpstr>
      <vt:lpstr>Typy bleskov</vt:lpstr>
      <vt:lpstr>Vnútromrakový blesk </vt:lpstr>
      <vt:lpstr>Mrak - zem </vt:lpstr>
      <vt:lpstr>Vidlicovitý blesk </vt:lpstr>
      <vt:lpstr>Bleskozvod</vt:lpstr>
      <vt:lpstr>Zaujímavosti</vt:lpstr>
      <vt:lpstr>Prezentácia programu PowerPoint</vt:lpstr>
      <vt:lpstr>Prezentácia programu PowerPoint</vt:lpstr>
      <vt:lpstr>Výskyt bleskov na zemi</vt:lpstr>
      <vt:lpstr>Otázky</vt:lpstr>
      <vt:lpstr>Odpovede</vt:lpstr>
      <vt:lpstr>Zdroje</vt:lpstr>
      <vt:lpstr>Ďakujem za pozornosť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Blesk</dc:title>
  <dc:creator>Jakub Degro</dc:creator>
  <cp:lastModifiedBy>Jakub Degro</cp:lastModifiedBy>
  <cp:revision>12</cp:revision>
  <dcterms:created xsi:type="dcterms:W3CDTF">2021-06-13T11:04:34Z</dcterms:created>
  <dcterms:modified xsi:type="dcterms:W3CDTF">2021-06-13T13:09:53Z</dcterms:modified>
</cp:coreProperties>
</file>