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2"/>
  </p:notesMasterIdLst>
  <p:handoutMasterIdLst>
    <p:handoutMasterId r:id="rId13"/>
  </p:handoutMasterIdLst>
  <p:sldIdLst>
    <p:sldId id="257" r:id="rId2"/>
    <p:sldId id="264" r:id="rId3"/>
    <p:sldId id="266" r:id="rId4"/>
    <p:sldId id="261" r:id="rId5"/>
    <p:sldId id="259" r:id="rId6"/>
    <p:sldId id="262" r:id="rId7"/>
    <p:sldId id="263" r:id="rId8"/>
    <p:sldId id="265" r:id="rId9"/>
    <p:sldId id="260" r:id="rId10"/>
    <p:sldId id="267" r:id="rId11"/>
  </p:sldIdLst>
  <p:sldSz cx="12192000" cy="6858000"/>
  <p:notesSz cx="6858000" cy="9144000"/>
  <p:defaultTextStyle>
    <a:defPPr rtl="0"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218;verov&#225;%20kalkula&#269;k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218;verov&#225;%20kalkula&#269;ka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&#218;verov&#225;%20kalkula&#269;ka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&#218;verov&#225;%20kalkula&#269;ka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&#218;verov&#225;%20kalkula&#269;ka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/>
              <a:t>Hudobné</a:t>
            </a:r>
            <a:r>
              <a:rPr lang="sk-SK" baseline="0"/>
              <a:t> žánre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6.5985057283634088E-2"/>
          <c:y val="0.15652504210393667"/>
          <c:w val="0.90024300087489062"/>
          <c:h val="0.731134076990376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'[Úverová kalkulačka1]List2'!$A$1:$F$1</c:f>
              <c:strCache>
                <c:ptCount val="6"/>
                <c:pt idx="0">
                  <c:v>pop</c:v>
                </c:pt>
                <c:pt idx="1">
                  <c:v>country</c:v>
                </c:pt>
                <c:pt idx="2">
                  <c:v>rock</c:v>
                </c:pt>
                <c:pt idx="3">
                  <c:v>hiphop</c:v>
                </c:pt>
                <c:pt idx="4">
                  <c:v>hardcore</c:v>
                </c:pt>
                <c:pt idx="5">
                  <c:v>rap</c:v>
                </c:pt>
              </c:strCache>
            </c:strRef>
          </c:cat>
          <c:val>
            <c:numRef>
              <c:f>'[Úverová kalkulačka1]List2'!$A$2:$F$2</c:f>
              <c:numCache>
                <c:formatCode>General</c:formatCode>
                <c:ptCount val="6"/>
                <c:pt idx="0">
                  <c:v>19</c:v>
                </c:pt>
                <c:pt idx="1">
                  <c:v>1</c:v>
                </c:pt>
                <c:pt idx="2">
                  <c:v>4</c:v>
                </c:pt>
                <c:pt idx="3">
                  <c:v>1</c:v>
                </c:pt>
                <c:pt idx="4">
                  <c:v>1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AF-440E-85D3-77BC19EF5C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8934735"/>
        <c:axId val="462059807"/>
      </c:barChart>
      <c:catAx>
        <c:axId val="458934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62059807"/>
        <c:crosses val="autoZero"/>
        <c:auto val="1"/>
        <c:lblAlgn val="ctr"/>
        <c:lblOffset val="100"/>
        <c:noMultiLvlLbl val="0"/>
      </c:catAx>
      <c:valAx>
        <c:axId val="462059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58934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baseline="0" dirty="0"/>
              <a:t>čas počúvania hudby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'[Úverová kalkulačka1]List2'!$A$5:$D$5</c:f>
              <c:strCache>
                <c:ptCount val="4"/>
                <c:pt idx="0">
                  <c:v>do 45 minút</c:v>
                </c:pt>
                <c:pt idx="1">
                  <c:v>1-3 hodiny</c:v>
                </c:pt>
                <c:pt idx="2">
                  <c:v>4-6 hodín</c:v>
                </c:pt>
                <c:pt idx="3">
                  <c:v>viac ako 6 hodín</c:v>
                </c:pt>
              </c:strCache>
            </c:strRef>
          </c:cat>
          <c:val>
            <c:numRef>
              <c:f>'[Úverová kalkulačka1]List2'!$A$6:$D$6</c:f>
              <c:numCache>
                <c:formatCode>General</c:formatCode>
                <c:ptCount val="4"/>
                <c:pt idx="0">
                  <c:v>10</c:v>
                </c:pt>
                <c:pt idx="1">
                  <c:v>13</c:v>
                </c:pt>
                <c:pt idx="2">
                  <c:v>5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CB-4E16-AC7B-4D8978479E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1759055"/>
        <c:axId val="345867103"/>
      </c:barChart>
      <c:catAx>
        <c:axId val="691759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45867103"/>
        <c:crosses val="autoZero"/>
        <c:auto val="1"/>
        <c:lblAlgn val="ctr"/>
        <c:lblOffset val="100"/>
        <c:noMultiLvlLbl val="0"/>
      </c:catAx>
      <c:valAx>
        <c:axId val="3458671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6917590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B63-4E17-B366-ED14585B4AC1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B63-4E17-B366-ED14585B4AC1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B63-4E17-B366-ED14585B4AC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'[Úverová kalkulačka1]List2'!$A$14:$C$14</c:f>
              <c:strCache>
                <c:ptCount val="3"/>
                <c:pt idx="0">
                  <c:v>kazdy den</c:v>
                </c:pt>
                <c:pt idx="1">
                  <c:v>niekolkokrat tyzdene</c:v>
                </c:pt>
                <c:pt idx="2">
                  <c:v>parkrat mesacne</c:v>
                </c:pt>
              </c:strCache>
            </c:strRef>
          </c:cat>
          <c:val>
            <c:numRef>
              <c:f>'[Úverová kalkulačka1]List2'!$A$15:$C$15</c:f>
              <c:numCache>
                <c:formatCode>General</c:formatCode>
                <c:ptCount val="3"/>
                <c:pt idx="0">
                  <c:v>30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B63-4E17-B366-ED14585B4AC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dirty="0"/>
              <a:t>Emócie</a:t>
            </a:r>
            <a:r>
              <a:rPr lang="sk-SK" baseline="0" dirty="0"/>
              <a:t> a hudba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'[Úverová kalkulačka1]List2'!$A$17:$B$17</c:f>
              <c:strCache>
                <c:ptCount val="2"/>
                <c:pt idx="0">
                  <c:v>áno</c:v>
                </c:pt>
                <c:pt idx="1">
                  <c:v>nie</c:v>
                </c:pt>
              </c:strCache>
            </c:strRef>
          </c:cat>
          <c:val>
            <c:numRef>
              <c:f>'[Úverová kalkulačka1]List2'!$A$18:$B$18</c:f>
              <c:numCache>
                <c:formatCode>General</c:formatCode>
                <c:ptCount val="2"/>
                <c:pt idx="0">
                  <c:v>30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70-45E0-B5D6-5D706931F6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7806303"/>
        <c:axId val="341293935"/>
      </c:barChart>
      <c:catAx>
        <c:axId val="5078063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41293935"/>
        <c:crosses val="autoZero"/>
        <c:auto val="1"/>
        <c:lblAlgn val="ctr"/>
        <c:lblOffset val="100"/>
        <c:noMultiLvlLbl val="0"/>
      </c:catAx>
      <c:valAx>
        <c:axId val="3412939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5078063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099015748031493"/>
          <c:y val="0.10316082661318959"/>
          <c:w val="0.42544515522936693"/>
          <c:h val="0.7204368454032763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2F-497A-8AC3-81886C708BDE}"/>
              </c:ext>
            </c:extLst>
          </c:dPt>
          <c:dPt>
            <c:idx val="1"/>
            <c:bubble3D val="0"/>
            <c:spPr>
              <a:solidFill>
                <a:schemeClr val="accent5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2F-497A-8AC3-81886C708BD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'[Úverová kalkulačka1]List2'!$A$17:$B$17</c:f>
              <c:strCache>
                <c:ptCount val="2"/>
                <c:pt idx="0">
                  <c:v>áno</c:v>
                </c:pt>
                <c:pt idx="1">
                  <c:v>nie</c:v>
                </c:pt>
              </c:strCache>
            </c:strRef>
          </c:cat>
          <c:val>
            <c:numRef>
              <c:f>'[Úverová kalkulačka1]List2'!$A$18:$B$18</c:f>
              <c:numCache>
                <c:formatCode>General</c:formatCode>
                <c:ptCount val="2"/>
                <c:pt idx="0">
                  <c:v>25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2F-497A-8AC3-81886C708BD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á hlavič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31C15AE-A5F9-43FF-A3A7-871274497B2D}" type="datetime1">
              <a:rPr lang="sk-SK" smtClean="0"/>
              <a:t>12. 4. 2023</a:t>
            </a:fld>
            <a:endParaRPr lang="en-US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Zástupné číslo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B3FCB98-F05B-48E2-A80E-B936B43D39CD}" type="datetime1">
              <a:rPr lang="sk-SK" smtClean="0"/>
              <a:t>12. 4. 2023</a:t>
            </a:fld>
            <a:endParaRPr lang="en-US"/>
          </a:p>
        </p:txBody>
      </p:sp>
      <p:sp>
        <p:nvSpPr>
          <p:cNvPr id="4" name="Zástupný symbol obrázka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Zástupné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k"/>
              <a:t>Kliknutím upravíte štýly predlohy textu</a:t>
            </a:r>
            <a:endParaRPr lang="en-US"/>
          </a:p>
          <a:p>
            <a:pPr lvl="1" rtl="0"/>
            <a:r>
              <a:rPr lang="sk"/>
              <a:t>Druhá úroveň</a:t>
            </a:r>
          </a:p>
          <a:p>
            <a:pPr lvl="2" rtl="0"/>
            <a:r>
              <a:rPr lang="sk"/>
              <a:t>Tretia úroveň</a:t>
            </a:r>
          </a:p>
          <a:p>
            <a:pPr lvl="3" rtl="0"/>
            <a:r>
              <a:rPr lang="sk"/>
              <a:t>Štvrtá úroveň</a:t>
            </a:r>
          </a:p>
          <a:p>
            <a:pPr lvl="4" rtl="0"/>
            <a:r>
              <a:rPr lang="sk"/>
              <a:t>Piata úroveň</a:t>
            </a:r>
            <a:endParaRPr lang="en-US"/>
          </a:p>
        </p:txBody>
      </p:sp>
      <p:sp>
        <p:nvSpPr>
          <p:cNvPr id="6" name="Zástupnáb pät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cs-CZ"/>
              <a:t>Kliknutím můžete upravit styl předlohy.</a:t>
            </a:r>
            <a:endParaRPr lang="en-US" dirty="0"/>
          </a:p>
        </p:txBody>
      </p:sp>
      <p:cxnSp>
        <p:nvCxnSpPr>
          <p:cNvPr id="9" name="Priama spojnica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dátumu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9FDBCC-721D-4AFC-AD93-22C001FBDB31}" type="datetime1">
              <a:rPr lang="sk-SK" smtClean="0"/>
              <a:t>12. 4. 2023</a:t>
            </a:fld>
            <a:endParaRPr lang="en-US" dirty="0"/>
          </a:p>
        </p:txBody>
      </p:sp>
      <p:sp>
        <p:nvSpPr>
          <p:cNvPr id="5" name="Zástupný symbol päty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Zástupné číslo snímky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Zástupný symbol dátumu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89534E-8AA6-4691-9013-F80AEC419F84}" type="datetime1">
              <a:rPr lang="sk-SK" smtClean="0"/>
              <a:t>12. 4. 2023</a:t>
            </a:fld>
            <a:endParaRPr lang="en-US" dirty="0"/>
          </a:p>
        </p:txBody>
      </p:sp>
      <p:sp>
        <p:nvSpPr>
          <p:cNvPr id="8" name="Zástupný symbol päty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Zástupné číslo snímky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objekt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Zástupný symbol dátumu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5F2928-5593-4052-91CE-865B5E5B4993}" type="datetime1">
              <a:rPr lang="sk-SK" smtClean="0"/>
              <a:t>12. 4. 2023</a:t>
            </a:fld>
            <a:endParaRPr lang="en-US" dirty="0"/>
          </a:p>
        </p:txBody>
      </p:sp>
      <p:sp>
        <p:nvSpPr>
          <p:cNvPr id="8" name="Zástupný symbol päty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ý symbol čísla snímky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Zástupný symbol dátumu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7112C8-2C9F-42CC-9A69-B908260B90B7}" type="datetime1">
              <a:rPr lang="sk-SK" smtClean="0"/>
              <a:t>12. 4. 2023</a:t>
            </a:fld>
            <a:endParaRPr lang="en-US" dirty="0"/>
          </a:p>
        </p:txBody>
      </p:sp>
      <p:sp>
        <p:nvSpPr>
          <p:cNvPr id="8" name="Zástupný symbol päty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Zástupné číslo snímky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cxnSp>
        <p:nvCxnSpPr>
          <p:cNvPr id="9" name="Priama spojnica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dátumu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75B15E-7C56-47D9-A09F-740F17739042}" type="datetime1">
              <a:rPr lang="sk-SK" smtClean="0"/>
              <a:t>12. 4. 2023</a:t>
            </a:fld>
            <a:endParaRPr lang="en-US" dirty="0"/>
          </a:p>
        </p:txBody>
      </p:sp>
      <p:sp>
        <p:nvSpPr>
          <p:cNvPr id="8" name="Zástupný symbol päty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Zástupný symbol čísla snímky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obsah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Zástupný symbol dátumu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43900-82A8-42DE-BB2C-B5EBE085421B}" type="datetime1">
              <a:rPr lang="sk-SK" smtClean="0"/>
              <a:t>12. 4. 2023</a:t>
            </a:fld>
            <a:endParaRPr lang="en-US" dirty="0"/>
          </a:p>
        </p:txBody>
      </p:sp>
      <p:sp>
        <p:nvSpPr>
          <p:cNvPr id="9" name="Zástupný symbol päty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é číslo snímky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jekt obsahu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Zástupný symbol dátumu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8168C81-27E2-4814-A380-2333612C365A}" type="datetime1">
              <a:rPr lang="sk-SK" smtClean="0"/>
              <a:t>12. 4. 2023</a:t>
            </a:fld>
            <a:endParaRPr lang="en-US" dirty="0"/>
          </a:p>
        </p:txBody>
      </p:sp>
      <p:sp>
        <p:nvSpPr>
          <p:cNvPr id="11" name="Zástupný symbol päty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Zástupné číslo snímky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Zástupný symbol dátumu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79A31F-F6EB-426E-909F-85B40B6B7DED}" type="datetime1">
              <a:rPr lang="sk-SK" smtClean="0"/>
              <a:t>12. 4. 2023</a:t>
            </a:fld>
            <a:endParaRPr lang="en-US" dirty="0"/>
          </a:p>
        </p:txBody>
      </p:sp>
      <p:sp>
        <p:nvSpPr>
          <p:cNvPr id="7" name="Zástupný symbol päty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Zástupný symbol čísla snímky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Zástupný symbol dátumu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1429FB-D2CC-4963-83E3-EFF0B6BA0831}" type="datetime1">
              <a:rPr lang="sk-SK" smtClean="0"/>
              <a:t>12. 4. 2023</a:t>
            </a:fld>
            <a:endParaRPr lang="en-US" dirty="0"/>
          </a:p>
        </p:txBody>
      </p:sp>
      <p:sp>
        <p:nvSpPr>
          <p:cNvPr id="3" name="Zástupný symbol päty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Zástupné číslo snímky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85E90AA9-99B7-4F7D-85FF-217DE5074CAE}" type="datetime1">
              <a:rPr lang="sk-SK" smtClean="0"/>
              <a:t>12. 4. 2023</a:t>
            </a:fld>
            <a:endParaRPr lang="en-US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rázok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5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8F128DB5-F248-4033-88E2-71E8FAEE2C43}" type="datetime1">
              <a:rPr lang="sk-SK" smtClean="0"/>
              <a:t>12. 4. 2023</a:t>
            </a:fld>
            <a:endParaRPr lang="en-US" dirty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k"/>
              <a:t>Kliknite sem a upravte štýl predlohy nadpisov</a:t>
            </a:r>
            <a:endParaRPr lang="en-US" dirty="0"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sk"/>
              <a:t>Kliknutím upravíte štýly predlohy textu</a:t>
            </a:r>
          </a:p>
          <a:p>
            <a:pPr lvl="1" rtl="0"/>
            <a:r>
              <a:rPr lang="sk"/>
              <a:t>Druhá úroveň</a:t>
            </a:r>
          </a:p>
          <a:p>
            <a:pPr lvl="2" rtl="0"/>
            <a:r>
              <a:rPr lang="sk"/>
              <a:t>Tretia úroveň</a:t>
            </a:r>
          </a:p>
          <a:p>
            <a:pPr lvl="3" rtl="0"/>
            <a:r>
              <a:rPr lang="sk"/>
              <a:t>Štvrtá úroveň</a:t>
            </a:r>
          </a:p>
          <a:p>
            <a:pPr lvl="4" rtl="0"/>
            <a:r>
              <a:rPr lang="sk"/>
              <a:t>Piata úroveň</a:t>
            </a:r>
            <a:endParaRPr lang="en-US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A74610FE-C334-4094-8615-CCC2AE7602E6}" type="datetime1">
              <a:rPr lang="sk-SK" smtClean="0"/>
              <a:t>12. 4. 2023</a:t>
            </a:fld>
            <a:endParaRPr lang="en-US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Rovná spojnica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s://parentsamurai.com/how-does-music-affect-teenagers-behavior-and-emotions/?utm_content=cmp-true" TargetMode="External"/><Relationship Id="rId7" Type="http://schemas.openxmlformats.org/officeDocument/2006/relationships/image" Target="../media/image13.jpeg"/><Relationship Id="rId2" Type="http://schemas.openxmlformats.org/officeDocument/2006/relationships/hyperlink" Target="https://www.benvaughn.com/the-most-popular-genres-of-music-for-teens/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s://www.googl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Obdĺžnik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8848" y="639097"/>
            <a:ext cx="5636107" cy="3859828"/>
          </a:xfrm>
        </p:spPr>
        <p:txBody>
          <a:bodyPr rtlCol="0">
            <a:normAutofit/>
          </a:bodyPr>
          <a:lstStyle/>
          <a:p>
            <a:pPr rtl="0"/>
            <a:r>
              <a:rPr lang="sk" sz="5400" dirty="0"/>
              <a:t>Sociologický výskum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43473" y="4672739"/>
            <a:ext cx="5115627" cy="1021498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sk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Janka KoleniČová 2.b</a:t>
            </a:r>
          </a:p>
          <a:p>
            <a:pPr rtl="0"/>
            <a:r>
              <a:rPr lang="sk-SK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sk" dirty="0">
                <a:solidFill>
                  <a:schemeClr val="accent1">
                    <a:lumMod val="75000"/>
                  </a:schemeClr>
                </a:solidFill>
              </a:rPr>
              <a:t>éma : hudba</a:t>
            </a:r>
            <a:endParaRPr lang="sk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4" name="Priama spojnica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People listening to music Royalty Free Vector Image">
            <a:extLst>
              <a:ext uri="{FF2B5EF4-FFF2-40B4-BE49-F238E27FC236}">
                <a16:creationId xmlns:a16="http://schemas.microsoft.com/office/drawing/2014/main" id="{16C28D0E-9C63-532F-54ED-0EFB5546EF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5" r="3493" b="10291"/>
          <a:stretch/>
        </p:blipFill>
        <p:spPr bwMode="auto">
          <a:xfrm>
            <a:off x="-499" y="2161386"/>
            <a:ext cx="6269347" cy="467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obrázku 8">
            <a:extLst>
              <a:ext uri="{FF2B5EF4-FFF2-40B4-BE49-F238E27FC236}">
                <a16:creationId xmlns:a16="http://schemas.microsoft.com/office/drawing/2014/main" id="{AA4B251B-3F39-2EB5-3D3C-5BBC58D2E95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74" b="35474"/>
          <a:stretch>
            <a:fillRect/>
          </a:stretch>
        </p:blipFill>
        <p:spPr>
          <a:xfrm>
            <a:off x="115409" y="143692"/>
            <a:ext cx="11771775" cy="4420552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381B8F05-5757-EDA0-9726-F34B3942D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ĎAKUJEM ZA POZORNOSŤ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3E0C0DA-8387-0C47-C4BD-77647532EEF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GB" dirty="0"/>
              <a:t>&lt;3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11974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8B0B4D-0A8C-EE1D-775D-D1BEB5542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V tomto výskume sa budem sústrediť na hudbu , vo vekovej kategórii od 13-19 rokov: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033BB82-0B6C-0237-B6DC-BF6D35679AB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dirty="0"/>
              <a:t>Aký žáner hudby je najviac počúvaní medzi tínedžermi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dirty="0"/>
              <a:t>Koľko času priemerne strávia počúvaním hudby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dirty="0"/>
              <a:t>Ako často tínedžeri  počúvajú hudbu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dirty="0"/>
              <a:t>Ovplyvňuje ich hudba ktorú počúvajú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dirty="0"/>
              <a:t>Zúčastnili sa hudobného koncertu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sk-SK" dirty="0"/>
          </a:p>
        </p:txBody>
      </p:sp>
      <p:pic>
        <p:nvPicPr>
          <p:cNvPr id="7170" name="Picture 2" descr="10 Positive Benefits Of Listening To Music, According to Science">
            <a:extLst>
              <a:ext uri="{FF2B5EF4-FFF2-40B4-BE49-F238E27FC236}">
                <a16:creationId xmlns:a16="http://schemas.microsoft.com/office/drawing/2014/main" id="{3A991024-CE0D-68FF-7FEC-FA408B37B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537" y="2024386"/>
            <a:ext cx="581025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625806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AD2D78-A87A-825F-7711-0FDC6FFE2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>
                <a:solidFill>
                  <a:schemeClr val="tx1"/>
                </a:solidFill>
              </a:rPr>
              <a:t>Výskum: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6B7EECB-4AA0-BCD4-E749-34089D787546}"/>
              </a:ext>
            </a:extLst>
          </p:cNvPr>
          <p:cNvSpPr txBox="1"/>
          <p:nvPr/>
        </p:nvSpPr>
        <p:spPr>
          <a:xfrm>
            <a:off x="366944" y="2050741"/>
            <a:ext cx="115646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latin typeface="Google Sans"/>
              </a:rPr>
              <a:t>Po prečítaní a preštudovaní niekoľko stránok ktoré sa zamerali na výskum hudby medzi tínedžermi som zistila nasledovné –</a:t>
            </a:r>
          </a:p>
          <a:p>
            <a:endParaRPr lang="sk-SK" dirty="0">
              <a:solidFill>
                <a:schemeClr val="bg1">
                  <a:lumMod val="50000"/>
                </a:schemeClr>
              </a:solidFill>
              <a:latin typeface="Google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bg1">
                    <a:lumMod val="50000"/>
                  </a:schemeClr>
                </a:solidFill>
                <a:latin typeface="Google Sans"/>
              </a:rPr>
              <a:t>Podľa správy IFPI, ktorá sa zaoberá hudbou (2021), existuje približne 43 000 ľudí vo veku 16 – 64 rokov v 21 krajinách, ktorí majú záujem o hudbu.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>
              <a:solidFill>
                <a:schemeClr val="bg1">
                  <a:lumMod val="50000"/>
                </a:schemeClr>
              </a:solidFill>
              <a:latin typeface="Google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bg1">
                    <a:lumMod val="50000"/>
                  </a:schemeClr>
                </a:solidFill>
                <a:latin typeface="Google Sans"/>
              </a:rPr>
              <a:t>Tínedžeri zvyčajne uprednostňujú energickú a optimistickú hudbu.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>
              <a:solidFill>
                <a:schemeClr val="bg1">
                  <a:lumMod val="50000"/>
                </a:schemeClr>
              </a:solidFill>
              <a:latin typeface="Google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bg1">
                    <a:lumMod val="50000"/>
                  </a:schemeClr>
                </a:solidFill>
                <a:latin typeface="Google Sans"/>
              </a:rPr>
              <a:t>Jeden z desiatich 13-32-ročných vraví, že by nemohli fungovať ak by nemohli jeden týždeň počúvať hudbu.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>
              <a:solidFill>
                <a:schemeClr val="bg1">
                  <a:lumMod val="50000"/>
                </a:schemeClr>
              </a:solidFill>
              <a:latin typeface="Google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bg1">
                    <a:lumMod val="50000"/>
                  </a:schemeClr>
                </a:solidFill>
                <a:latin typeface="Google Sans"/>
              </a:rPr>
              <a:t>Hudba ovplyvňuje nálady a správanie dospievajúcich ľudí . Tínedžeri dokonca používajú hudbu na tvorbu identity.</a:t>
            </a:r>
          </a:p>
        </p:txBody>
      </p:sp>
    </p:spTree>
    <p:extLst>
      <p:ext uri="{BB962C8B-B14F-4D97-AF65-F5344CB8AC3E}">
        <p14:creationId xmlns:p14="http://schemas.microsoft.com/office/powerpoint/2010/main" val="2853054971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6A2AD2-E394-ECD6-E307-122DF547A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/>
              <a:t>Aký hudobný žáner najviac počúvate ?</a:t>
            </a:r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F94311E6-260F-7FA4-8738-211185E39B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0222863"/>
              </p:ext>
            </p:extLst>
          </p:nvPr>
        </p:nvGraphicFramePr>
        <p:xfrm>
          <a:off x="577048" y="2699414"/>
          <a:ext cx="4759911" cy="2785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D677B6B6-E045-D3F5-0913-AAE8B03722E5}"/>
              </a:ext>
            </a:extLst>
          </p:cNvPr>
          <p:cNvSpPr txBox="1"/>
          <p:nvPr/>
        </p:nvSpPr>
        <p:spPr>
          <a:xfrm>
            <a:off x="5687035" y="2104008"/>
            <a:ext cx="6040367" cy="1535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HYPOTÉZA</a:t>
            </a:r>
            <a:r>
              <a:rPr lang="sk-SK" dirty="0"/>
              <a:t> : Najviac počúvaním hudobným žánrom bude podľa mňa pop , je to žáner ktorý sa najviac vyskytuje v médiách ako napr. rádio , televízia</a:t>
            </a:r>
            <a:r>
              <a:rPr lang="en-GB" dirty="0"/>
              <a:t> </a:t>
            </a:r>
            <a:r>
              <a:rPr lang="sk-SK" dirty="0"/>
              <a:t>,</a:t>
            </a:r>
            <a:r>
              <a:rPr lang="en-GB" dirty="0"/>
              <a:t> </a:t>
            </a:r>
            <a:r>
              <a:rPr lang="sk-SK" dirty="0"/>
              <a:t>reklamy atď... Druhým najpočúvanejším žánrom bude podľa mňa rock a najmenej počúvaným žánrom bude folklór 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49E4DB7-7AAA-D609-1982-FF69F0A84021}"/>
              </a:ext>
            </a:extLst>
          </p:cNvPr>
          <p:cNvSpPr txBox="1"/>
          <p:nvPr/>
        </p:nvSpPr>
        <p:spPr>
          <a:xfrm>
            <a:off x="5687034" y="4345609"/>
            <a:ext cx="59279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ZÁVER: </a:t>
            </a:r>
            <a:r>
              <a:rPr lang="sk-SK" dirty="0"/>
              <a:t>Hypotéza sa z časti potvrdila, najobľúbenejším žánrom bol pop s 19 hlasmi . Každopádne druhým najpočúvanejším žánrom bol rap so 7 hlasmi , za najmenej počúvané žánre považujem tie ktoré nie sú spomenuté v odpovediach na moju otázku.</a:t>
            </a:r>
          </a:p>
        </p:txBody>
      </p:sp>
      <p:pic>
        <p:nvPicPr>
          <p:cNvPr id="1026" name="Picture 2" descr="Musical Wave Stock Illustration - Download Image Now - Musical Note, Music,  Vector - iStock">
            <a:extLst>
              <a:ext uri="{FF2B5EF4-FFF2-40B4-BE49-F238E27FC236}">
                <a16:creationId xmlns:a16="http://schemas.microsoft.com/office/drawing/2014/main" id="{AA9A6C1B-6146-9D2B-FCCD-FAC5C4EAA7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9"/>
          <a:stretch/>
        </p:blipFill>
        <p:spPr bwMode="auto">
          <a:xfrm>
            <a:off x="8650993" y="174890"/>
            <a:ext cx="2390775" cy="156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742860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ACB4CA-7AC6-9706-21E8-1B4C4B3C8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8330805" cy="1450757"/>
          </a:xfrm>
        </p:spPr>
        <p:txBody>
          <a:bodyPr>
            <a:normAutofit/>
          </a:bodyPr>
          <a:lstStyle/>
          <a:p>
            <a:r>
              <a:rPr lang="sk-SK" sz="2800" dirty="0"/>
              <a:t>Ako</a:t>
            </a:r>
            <a:r>
              <a:rPr lang="sk-SK" sz="2800" baseline="0" dirty="0"/>
              <a:t> dlho trávite čas počúvaním hudby ?</a:t>
            </a:r>
            <a:endParaRPr lang="sk-SK" sz="2800" dirty="0"/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C06CAC53-7A84-083D-697F-8815FE3A91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6871226"/>
              </p:ext>
            </p:extLst>
          </p:nvPr>
        </p:nvGraphicFramePr>
        <p:xfrm>
          <a:off x="596284" y="261669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4" name="Picture 2" descr="Telling time on a clock (practice) | Time | Khan Academy">
            <a:extLst>
              <a:ext uri="{FF2B5EF4-FFF2-40B4-BE49-F238E27FC236}">
                <a16:creationId xmlns:a16="http://schemas.microsoft.com/office/drawing/2014/main" id="{DA1206B4-8357-06B6-6CD8-A96AD3F3A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591" y="-942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82EDEF33-8E00-8C81-31CE-7DAF4B0BF01F}"/>
              </a:ext>
            </a:extLst>
          </p:cNvPr>
          <p:cNvSpPr txBox="1"/>
          <p:nvPr/>
        </p:nvSpPr>
        <p:spPr>
          <a:xfrm>
            <a:off x="5326603" y="2254928"/>
            <a:ext cx="59036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HYPOTÉZA: </a:t>
            </a:r>
            <a:r>
              <a:rPr lang="sk-SK" dirty="0"/>
              <a:t>Podľa mňa väčšina odpovedí sa bude pohybovať v možnosti 1-3 hodiny . Myslím si že je to priemerný čas ktorý strávim počúvaním hudba aj ja a moji priatelia . Myslím že málokto počúva hudbu viac ako 6 hodín 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295300F-2C62-10F2-336F-F02791EACF11}"/>
              </a:ext>
            </a:extLst>
          </p:cNvPr>
          <p:cNvSpPr txBox="1"/>
          <p:nvPr/>
        </p:nvSpPr>
        <p:spPr>
          <a:xfrm>
            <a:off x="5326603" y="4318532"/>
            <a:ext cx="59036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ZÁVER: </a:t>
            </a:r>
            <a:r>
              <a:rPr lang="sk-SK" dirty="0"/>
              <a:t>Najviac opakovanou odpoveďou bola druhá možnosť ,,1-3 hodiny ,,ktorá mala 13 hlasov, prekvapivo iba o 3 hlasy menej mala možnosť prvá ,,do 45 minút,, Najmenej mala posledná možnosť ,,viac ako 6 hodín ,, a to iba 4 hlasy. Hypotéza sa potvrdila .</a:t>
            </a:r>
          </a:p>
        </p:txBody>
      </p:sp>
    </p:spTree>
    <p:extLst>
      <p:ext uri="{BB962C8B-B14F-4D97-AF65-F5344CB8AC3E}">
        <p14:creationId xmlns:p14="http://schemas.microsoft.com/office/powerpoint/2010/main" val="2621132736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1127FA-BEAF-4B7B-75C2-1FAA068FE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8046721" cy="1450757"/>
          </a:xfrm>
        </p:spPr>
        <p:txBody>
          <a:bodyPr>
            <a:normAutofit/>
          </a:bodyPr>
          <a:lstStyle/>
          <a:p>
            <a:r>
              <a:rPr lang="sk-SK" sz="3600" dirty="0"/>
              <a:t>Ako často počúvaš hudbu ?</a:t>
            </a:r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769FA86A-41D7-53B6-F744-7F9068C91F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5661783"/>
              </p:ext>
            </p:extLst>
          </p:nvPr>
        </p:nvGraphicFramePr>
        <p:xfrm>
          <a:off x="596283" y="272049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CB785FB6-CAEA-249E-D96E-E9F90F53CF4E}"/>
              </a:ext>
            </a:extLst>
          </p:cNvPr>
          <p:cNvSpPr txBox="1"/>
          <p:nvPr/>
        </p:nvSpPr>
        <p:spPr>
          <a:xfrm>
            <a:off x="5273335" y="2201662"/>
            <a:ext cx="58947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</a:t>
            </a:r>
            <a:r>
              <a:rPr lang="sk-SK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YPOTÉZA: </a:t>
            </a:r>
            <a:r>
              <a:rPr lang="sk-SK" dirty="0"/>
              <a:t>Hudba je dôležitou súčasťou môjho každodenného života a myslím si že so mnou bude výrazne väčšia skupina súhlasiť . Nemyslím si že niekto počúva hudbu iba pár krát mesačne alebo iba príležitostne .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7FC8078-76E8-50AD-69B5-6E3634B1FE0E}"/>
              </a:ext>
            </a:extLst>
          </p:cNvPr>
          <p:cNvSpPr txBox="1"/>
          <p:nvPr/>
        </p:nvSpPr>
        <p:spPr>
          <a:xfrm>
            <a:off x="5477522" y="3994951"/>
            <a:ext cx="56905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ZÁVER</a:t>
            </a:r>
            <a:r>
              <a:rPr lang="sk-SK" dirty="0"/>
              <a:t>: Hypotéza sa čiastočne potvrdila , výrazne väčšia skupina hlasovala za prvú možnosť ,,každý deň,,(30hlasov ) . Prekvapivo  druhá možnosť ,,niekoľkokrát týždenne ,,mala 3 hlasy a tretia možnosť ,, pár krát mesačne,, mala iba 1 hlas. A posledná možnosť ,,iba príležitostne,, nemala žiadne hlasy a tak sa ani nezobrazila na grafe .</a:t>
            </a:r>
          </a:p>
        </p:txBody>
      </p:sp>
      <p:pic>
        <p:nvPicPr>
          <p:cNvPr id="2050" name="Picture 2" descr="People listening music Royalty Free Vector Image">
            <a:extLst>
              <a:ext uri="{FF2B5EF4-FFF2-40B4-BE49-F238E27FC236}">
                <a16:creationId xmlns:a16="http://schemas.microsoft.com/office/drawing/2014/main" id="{0A2A614A-5CDC-818C-8F56-BFB21A6BB9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18" t="2718" r="12485" b="7573"/>
          <a:stretch/>
        </p:blipFill>
        <p:spPr bwMode="auto">
          <a:xfrm>
            <a:off x="9845360" y="155285"/>
            <a:ext cx="1322748" cy="171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871116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EE6240-49DE-B528-8231-18DCBB875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Ov</a:t>
            </a:r>
            <a:r>
              <a:rPr lang="sk-SK" sz="2800" dirty="0" err="1"/>
              <a:t>plyvňuje</a:t>
            </a:r>
            <a:r>
              <a:rPr lang="sk-SK" sz="2800" baseline="0" dirty="0"/>
              <a:t> hudba ktorú počúvaš tvoje emócie ?</a:t>
            </a:r>
            <a:endParaRPr lang="sk-SK" sz="2800" dirty="0"/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189CE418-7D96-1C8A-2872-4786D9BD2C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4104530"/>
              </p:ext>
            </p:extLst>
          </p:nvPr>
        </p:nvGraphicFramePr>
        <p:xfrm>
          <a:off x="990748" y="254294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E78515FC-4CAD-98E1-A66E-104678AF9B8E}"/>
              </a:ext>
            </a:extLst>
          </p:cNvPr>
          <p:cNvSpPr txBox="1"/>
          <p:nvPr/>
        </p:nvSpPr>
        <p:spPr>
          <a:xfrm>
            <a:off x="5837956" y="2173614"/>
            <a:ext cx="59338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HYPOTÉZA:  </a:t>
            </a:r>
            <a:r>
              <a:rPr lang="sk-SK" dirty="0"/>
              <a:t>Myslím že všetci sme ovplyvňovaní obsahom ktorý sledujeme/počúvame . Naše emócie sa môžu rýchlo zmeniť na základe toho akú hudbu počúvame , napríklad ak počúvam smutnú pesničku s ktorej textom sa viem stotožniť tak začnem pociťovať smútok ...Preto si myslím že všetky odpovede budú ,,áno,,</a:t>
            </a:r>
          </a:p>
        </p:txBody>
      </p:sp>
      <p:pic>
        <p:nvPicPr>
          <p:cNvPr id="3076" name="Picture 4" descr="Crying, listening, man, music, sentimental, sobbing, weeping icon -  Download on Iconfinder">
            <a:extLst>
              <a:ext uri="{FF2B5EF4-FFF2-40B4-BE49-F238E27FC236}">
                <a16:creationId xmlns:a16="http://schemas.microsoft.com/office/drawing/2014/main" id="{75EA6244-F538-446C-02F4-611908CA4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963" y="348747"/>
            <a:ext cx="1450757" cy="145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9D9954B-FDAC-DCD3-D111-2DB48BC05E7E}"/>
              </a:ext>
            </a:extLst>
          </p:cNvPr>
          <p:cNvSpPr txBox="1"/>
          <p:nvPr/>
        </p:nvSpPr>
        <p:spPr>
          <a:xfrm>
            <a:off x="5897436" y="4302050"/>
            <a:ext cx="5814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tx2">
                    <a:lumMod val="60000"/>
                    <a:lumOff val="40000"/>
                  </a:schemeClr>
                </a:solidFill>
              </a:rPr>
              <a:t>ZÁVER: </a:t>
            </a:r>
            <a:r>
              <a:rPr lang="sk-SK" dirty="0"/>
              <a:t>Moja hypotéza sa vyvrátila , očakávala som že všetky odpovede budú áno ale po vyhodnotení som zistila že 30 ľudí hlasovalo kladne a 3 ľudia hlasovali záporne za možnosť nie .</a:t>
            </a:r>
          </a:p>
        </p:txBody>
      </p:sp>
    </p:spTree>
    <p:extLst>
      <p:ext uri="{BB962C8B-B14F-4D97-AF65-F5344CB8AC3E}">
        <p14:creationId xmlns:p14="http://schemas.microsoft.com/office/powerpoint/2010/main" val="3045805584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C7244-8D96-AFBB-C08C-C2104CD37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Bol</a:t>
            </a:r>
            <a:r>
              <a:rPr lang="sk-SK" sz="2800" dirty="0"/>
              <a:t>/a si niekedy na hudobnom koncerte ?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8B92251B-625C-70F5-5A62-42D0749EDA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3198105"/>
              </p:ext>
            </p:extLst>
          </p:nvPr>
        </p:nvGraphicFramePr>
        <p:xfrm>
          <a:off x="2340586" y="2093300"/>
          <a:ext cx="5126414" cy="3027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134" name="Picture 14" descr="Louis Tomlinson Supremacy&quot; Photographic Print for Sale by so-golden |  Redbubble">
            <a:extLst>
              <a:ext uri="{FF2B5EF4-FFF2-40B4-BE49-F238E27FC236}">
                <a16:creationId xmlns:a16="http://schemas.microsoft.com/office/drawing/2014/main" id="{6B962810-2AC8-1095-91A7-40B3FF30C2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4" t="23434" r="29236" b="22963"/>
          <a:stretch/>
        </p:blipFill>
        <p:spPr bwMode="auto">
          <a:xfrm>
            <a:off x="10306630" y="3869151"/>
            <a:ext cx="1819859" cy="252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One Direction PNG Image File - PNG All">
            <a:extLst>
              <a:ext uri="{FF2B5EF4-FFF2-40B4-BE49-F238E27FC236}">
                <a16:creationId xmlns:a16="http://schemas.microsoft.com/office/drawing/2014/main" id="{AA89E70D-2FC4-4870-B22E-E85C6F07D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87" y="4700671"/>
            <a:ext cx="269557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Taylor Swift Singing Pose Silhouette &quot; Photographic Print for Sale by  haleynicole11 | Redbubble">
            <a:extLst>
              <a:ext uri="{FF2B5EF4-FFF2-40B4-BE49-F238E27FC236}">
                <a16:creationId xmlns:a16="http://schemas.microsoft.com/office/drawing/2014/main" id="{F6838859-7A69-6610-CF30-8BBCD09A1D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4" t="8679" r="20274" b="8691"/>
          <a:stretch/>
        </p:blipFill>
        <p:spPr bwMode="auto">
          <a:xfrm>
            <a:off x="8921273" y="4625266"/>
            <a:ext cx="1385357" cy="177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35E6B013-9230-6622-C44D-366B0DF4D329}"/>
              </a:ext>
            </a:extLst>
          </p:cNvPr>
          <p:cNvSpPr txBox="1"/>
          <p:nvPr/>
        </p:nvSpPr>
        <p:spPr>
          <a:xfrm>
            <a:off x="408373" y="2414726"/>
            <a:ext cx="33468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HYPOTÉZA: </a:t>
            </a:r>
            <a:r>
              <a:rPr lang="sk-SK" dirty="0"/>
              <a:t>Koncerty sú teraz oveľa viac dostupnejšie ako kedysi a tak si myslím že väčšina sa v živote nejakého koncertu zúčastnila .   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6552E13-A0F9-1A7E-7095-41319DB81972}"/>
              </a:ext>
            </a:extLst>
          </p:cNvPr>
          <p:cNvSpPr txBox="1"/>
          <p:nvPr/>
        </p:nvSpPr>
        <p:spPr>
          <a:xfrm>
            <a:off x="6880194" y="2414726"/>
            <a:ext cx="4651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ZÁVER : </a:t>
            </a:r>
            <a:r>
              <a:rPr lang="sk-SK" dirty="0"/>
              <a:t>Moja hypotéza sa potvrdila 25 hlasujúcich sa nejakého koncertu zúčastnili a naopak 9 hlasujúcich sa zatiaľ nezúčastnili .</a:t>
            </a:r>
          </a:p>
        </p:txBody>
      </p:sp>
      <p:pic>
        <p:nvPicPr>
          <p:cNvPr id="5124" name="Picture 4" descr="Harry Styles Sticker | The Beehive Co.">
            <a:extLst>
              <a:ext uri="{FF2B5EF4-FFF2-40B4-BE49-F238E27FC236}">
                <a16:creationId xmlns:a16="http://schemas.microsoft.com/office/drawing/2014/main" id="{5F341628-79C2-8C00-8D45-DCF2F6CD4B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4"/>
          <a:stretch/>
        </p:blipFill>
        <p:spPr bwMode="auto">
          <a:xfrm>
            <a:off x="6880194" y="4625266"/>
            <a:ext cx="1935656" cy="177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507706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8F65071-1CB2-29FF-F9E6-987A86E07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3811" y="3077733"/>
            <a:ext cx="3517567" cy="3293334"/>
          </a:xfrm>
        </p:spPr>
        <p:txBody>
          <a:bodyPr>
            <a:normAutofit lnSpcReduction="10000"/>
          </a:bodyPr>
          <a:lstStyle/>
          <a:p>
            <a:r>
              <a:rPr lang="sk-SK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Zdroje: </a:t>
            </a:r>
          </a:p>
          <a:p>
            <a:r>
              <a:rPr lang="sk-SK" dirty="0">
                <a:solidFill>
                  <a:schemeClr val="accent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https://www.benvaughn.com/the-most-popular-genres-of-music-for-teens/</a:t>
            </a:r>
            <a:endParaRPr lang="sk-SK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k-SK" dirty="0">
                <a:solidFill>
                  <a:schemeClr val="accent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https://parentsamurai.com/how-does-music-affect-teenagers-behavior-and-emotions/?utm_content=cmp-true</a:t>
            </a:r>
            <a:endParaRPr lang="sk-SK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k-SK" dirty="0">
                <a:solidFill>
                  <a:schemeClr val="accent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https://www.google.com/</a:t>
            </a:r>
            <a:r>
              <a:rPr lang="sk-SK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4104" name="Picture 8" descr="This contains an image of: Pinterest">
            <a:extLst>
              <a:ext uri="{FF2B5EF4-FFF2-40B4-BE49-F238E27FC236}">
                <a16:creationId xmlns:a16="http://schemas.microsoft.com/office/drawing/2014/main" id="{0890C7BC-B0B4-6191-D492-0AE8736E7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2590800"/>
            <a:ext cx="22479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This contains an image of: ">
            <a:extLst>
              <a:ext uri="{FF2B5EF4-FFF2-40B4-BE49-F238E27FC236}">
                <a16:creationId xmlns:a16="http://schemas.microsoft.com/office/drawing/2014/main" id="{4DA6FDA5-0184-858C-6256-94FCC538E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943100"/>
            <a:ext cx="2247900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This contains an image of: Free Image on Pixabay - Silhouette, Saxophonist, Man, Jazz">
            <a:extLst>
              <a:ext uri="{FF2B5EF4-FFF2-40B4-BE49-F238E27FC236}">
                <a16:creationId xmlns:a16="http://schemas.microsoft.com/office/drawing/2014/main" id="{457B295B-4A27-DB73-4100-E1879936D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695575"/>
            <a:ext cx="2247900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Music Stock Illustrations – 945,866 Music Stock Illustrations, Vectors &amp;  Clipart - Dreamstime">
            <a:extLst>
              <a:ext uri="{FF2B5EF4-FFF2-40B4-BE49-F238E27FC236}">
                <a16:creationId xmlns:a16="http://schemas.microsoft.com/office/drawing/2014/main" id="{81433A12-2FDC-3313-C667-608213FEE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3" y="363984"/>
            <a:ext cx="4208073" cy="172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79A665F1-B467-D144-FA98-6168645A2EC1}"/>
              </a:ext>
            </a:extLst>
          </p:cNvPr>
          <p:cNvSpPr txBox="1"/>
          <p:nvPr/>
        </p:nvSpPr>
        <p:spPr>
          <a:xfrm>
            <a:off x="558757" y="228898"/>
            <a:ext cx="32893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Z</a:t>
            </a:r>
            <a:r>
              <a:rPr lang="sk-SK" dirty="0">
                <a:solidFill>
                  <a:schemeClr val="accent1">
                    <a:lumMod val="75000"/>
                  </a:schemeClr>
                </a:solidFill>
              </a:rPr>
              <a:t>ÁVER </a:t>
            </a:r>
            <a:r>
              <a:rPr lang="sk-SK" dirty="0"/>
              <a:t>: </a:t>
            </a:r>
            <a:r>
              <a:rPr lang="sk-SK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Výsledok môjho výskumu sa zhodoval s výsledkom výskumov ktoré som našla na internete . Najviac počúvanou hudbou medzi tínedžermi je pop ,a žánre s energetickými rytmom .Hudba je pre nás dôležitou súčasťou každodenného života .  </a:t>
            </a:r>
          </a:p>
        </p:txBody>
      </p:sp>
    </p:spTree>
    <p:extLst>
      <p:ext uri="{BB962C8B-B14F-4D97-AF65-F5344CB8AC3E}">
        <p14:creationId xmlns:p14="http://schemas.microsoft.com/office/powerpoint/2010/main" val="805662620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9025_TF56160789" id="{01CD23B7-1012-4595-9872-07C8530F8E55}" vid="{34D8D672-22A3-47FE-AB6F-5FE0CA8342B3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{9C593033-44EE-4F5F-8FFB-3B2D5045F547}tf56160789_win32</Template>
  <TotalTime>1876</TotalTime>
  <Words>674</Words>
  <Application>Microsoft Office PowerPoint</Application>
  <PresentationFormat>Širokoúhlá obrazovka</PresentationFormat>
  <Paragraphs>45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7" baseType="lpstr">
      <vt:lpstr>Arial</vt:lpstr>
      <vt:lpstr>Bookman Old Style</vt:lpstr>
      <vt:lpstr>Calibri</vt:lpstr>
      <vt:lpstr>Courier New</vt:lpstr>
      <vt:lpstr>Franklin Gothic Book</vt:lpstr>
      <vt:lpstr>Google Sans</vt:lpstr>
      <vt:lpstr>1_RetrospectVTI</vt:lpstr>
      <vt:lpstr>Sociologický výskum</vt:lpstr>
      <vt:lpstr>V tomto výskume sa budem sústrediť na hudbu , vo vekovej kategórii od 13-19 rokov:</vt:lpstr>
      <vt:lpstr>Výskum:</vt:lpstr>
      <vt:lpstr>Aký hudobný žáner najviac počúvate ?</vt:lpstr>
      <vt:lpstr>Ako dlho trávite čas počúvaním hudby ?</vt:lpstr>
      <vt:lpstr>Ako často počúvaš hudbu ?</vt:lpstr>
      <vt:lpstr>Ovplyvňuje hudba ktorú počúvaš tvoje emócie ?</vt:lpstr>
      <vt:lpstr>Bol/a si niekedy na hudobnom koncerte ?</vt:lpstr>
      <vt:lpstr>Prezentace aplikace PowerPoint</vt:lpstr>
      <vt:lpstr>ĎAKUJEM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jankolenic576@gmail.com</dc:creator>
  <cp:lastModifiedBy>jankolenic576@gmail.com</cp:lastModifiedBy>
  <cp:revision>15</cp:revision>
  <dcterms:created xsi:type="dcterms:W3CDTF">2023-03-29T16:57:33Z</dcterms:created>
  <dcterms:modified xsi:type="dcterms:W3CDTF">2023-04-12T20:22:08Z</dcterms:modified>
</cp:coreProperties>
</file>