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320063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36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Stredný štýl 1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353" autoAdjust="0"/>
    <p:restoredTop sz="90545" autoAdjust="0"/>
  </p:normalViewPr>
  <p:slideViewPr>
    <p:cSldViewPr snapToGrid="0">
      <p:cViewPr varScale="1">
        <p:scale>
          <a:sx n="12" d="100"/>
          <a:sy n="12" d="100"/>
        </p:scale>
        <p:origin x="2352" y="84"/>
      </p:cViewPr>
      <p:guideLst>
        <p:guide orient="horz" pos="13606"/>
        <p:guide pos="13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FBD0-A068-47F9-A340-C8FC12722EEB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0CF30-3B95-4E2E-8C74-2E0CEEB758E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918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CF30-3B95-4E2E-8C74-2E0CEEB758EC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7070108"/>
            <a:ext cx="36720542" cy="15040222"/>
          </a:xfrm>
        </p:spPr>
        <p:txBody>
          <a:bodyPr anchor="b"/>
          <a:lstStyle>
            <a:lvl1pPr algn="ctr">
              <a:defRPr sz="28347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22690338"/>
            <a:ext cx="32400479" cy="10430151"/>
          </a:xfrm>
        </p:spPr>
        <p:txBody>
          <a:bodyPr/>
          <a:lstStyle>
            <a:lvl1pPr marL="0" indent="0" algn="ctr">
              <a:buNone/>
              <a:defRPr sz="11339"/>
            </a:lvl1pPr>
            <a:lvl2pPr marL="2160041" indent="0" algn="ctr">
              <a:buNone/>
              <a:defRPr sz="9449"/>
            </a:lvl2pPr>
            <a:lvl3pPr marL="4320083" indent="0" algn="ctr">
              <a:buNone/>
              <a:defRPr sz="8504"/>
            </a:lvl3pPr>
            <a:lvl4pPr marL="6480124" indent="0" algn="ctr">
              <a:buNone/>
              <a:defRPr sz="7559"/>
            </a:lvl4pPr>
            <a:lvl5pPr marL="8640166" indent="0" algn="ctr">
              <a:buNone/>
              <a:defRPr sz="7559"/>
            </a:lvl5pPr>
            <a:lvl6pPr marL="10800207" indent="0" algn="ctr">
              <a:buNone/>
              <a:defRPr sz="7559"/>
            </a:lvl6pPr>
            <a:lvl7pPr marL="12960248" indent="0" algn="ctr">
              <a:buNone/>
              <a:defRPr sz="7559"/>
            </a:lvl7pPr>
            <a:lvl8pPr marL="15120290" indent="0" algn="ctr">
              <a:buNone/>
              <a:defRPr sz="7559"/>
            </a:lvl8pPr>
            <a:lvl9pPr marL="17280331" indent="0" algn="ctr">
              <a:buNone/>
              <a:defRPr sz="7559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279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745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2300034"/>
            <a:ext cx="9315138" cy="366105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2300034"/>
            <a:ext cx="27405405" cy="3661054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441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90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10770172"/>
            <a:ext cx="37260550" cy="17970262"/>
          </a:xfrm>
        </p:spPr>
        <p:txBody>
          <a:bodyPr anchor="b"/>
          <a:lstStyle>
            <a:lvl1pPr>
              <a:defRPr sz="28347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8910440"/>
            <a:ext cx="37260550" cy="9450136"/>
          </a:xfrm>
        </p:spPr>
        <p:txBody>
          <a:bodyPr/>
          <a:lstStyle>
            <a:lvl1pPr marL="0" indent="0">
              <a:buNone/>
              <a:defRPr sz="11339">
                <a:solidFill>
                  <a:schemeClr val="tx1"/>
                </a:solidFill>
              </a:defRPr>
            </a:lvl1pPr>
            <a:lvl2pPr marL="2160041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5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11500170"/>
            <a:ext cx="18360271" cy="2741040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11500170"/>
            <a:ext cx="18360271" cy="2741040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166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300044"/>
            <a:ext cx="37260550" cy="835012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10590160"/>
            <a:ext cx="18275892" cy="5190073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5780233"/>
            <a:ext cx="18275892" cy="2321034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10590160"/>
            <a:ext cx="18365898" cy="5190073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5780233"/>
            <a:ext cx="18365898" cy="2321034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018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823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415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880042"/>
            <a:ext cx="13933330" cy="10080149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6220102"/>
            <a:ext cx="21870323" cy="30700453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12960191"/>
            <a:ext cx="13933330" cy="24010358"/>
          </a:xfrm>
        </p:spPr>
        <p:txBody>
          <a:bodyPr/>
          <a:lstStyle>
            <a:lvl1pPr marL="0" indent="0">
              <a:buNone/>
              <a:defRPr sz="7559"/>
            </a:lvl1pPr>
            <a:lvl2pPr marL="2160041" indent="0">
              <a:buNone/>
              <a:defRPr sz="6614"/>
            </a:lvl2pPr>
            <a:lvl3pPr marL="4320083" indent="0">
              <a:buNone/>
              <a:defRPr sz="5669"/>
            </a:lvl3pPr>
            <a:lvl4pPr marL="6480124" indent="0">
              <a:buNone/>
              <a:defRPr sz="4725"/>
            </a:lvl4pPr>
            <a:lvl5pPr marL="8640166" indent="0">
              <a:buNone/>
              <a:defRPr sz="4725"/>
            </a:lvl5pPr>
            <a:lvl6pPr marL="10800207" indent="0">
              <a:buNone/>
              <a:defRPr sz="4725"/>
            </a:lvl6pPr>
            <a:lvl7pPr marL="12960248" indent="0">
              <a:buNone/>
              <a:defRPr sz="4725"/>
            </a:lvl7pPr>
            <a:lvl8pPr marL="15120290" indent="0">
              <a:buNone/>
              <a:defRPr sz="4725"/>
            </a:lvl8pPr>
            <a:lvl9pPr marL="17280331" indent="0">
              <a:buNone/>
              <a:defRPr sz="472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11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880042"/>
            <a:ext cx="13933330" cy="10080149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6220102"/>
            <a:ext cx="21870323" cy="30700453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12960191"/>
            <a:ext cx="13933330" cy="24010358"/>
          </a:xfrm>
        </p:spPr>
        <p:txBody>
          <a:bodyPr/>
          <a:lstStyle>
            <a:lvl1pPr marL="0" indent="0">
              <a:buNone/>
              <a:defRPr sz="7559"/>
            </a:lvl1pPr>
            <a:lvl2pPr marL="2160041" indent="0">
              <a:buNone/>
              <a:defRPr sz="6614"/>
            </a:lvl2pPr>
            <a:lvl3pPr marL="4320083" indent="0">
              <a:buNone/>
              <a:defRPr sz="5669"/>
            </a:lvl3pPr>
            <a:lvl4pPr marL="6480124" indent="0">
              <a:buNone/>
              <a:defRPr sz="4725"/>
            </a:lvl4pPr>
            <a:lvl5pPr marL="8640166" indent="0">
              <a:buNone/>
              <a:defRPr sz="4725"/>
            </a:lvl5pPr>
            <a:lvl6pPr marL="10800207" indent="0">
              <a:buNone/>
              <a:defRPr sz="4725"/>
            </a:lvl6pPr>
            <a:lvl7pPr marL="12960248" indent="0">
              <a:buNone/>
              <a:defRPr sz="4725"/>
            </a:lvl7pPr>
            <a:lvl8pPr marL="15120290" indent="0">
              <a:buNone/>
              <a:defRPr sz="4725"/>
            </a:lvl8pPr>
            <a:lvl9pPr marL="17280331" indent="0">
              <a:buNone/>
              <a:defRPr sz="472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35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2300044"/>
            <a:ext cx="3726055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11500170"/>
            <a:ext cx="3726055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B37E-A6BF-43AB-AD00-C1E358C0D103}" type="datetimeFigureOut">
              <a:rPr lang="sk-SK" smtClean="0"/>
              <a:pPr/>
              <a:t>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40040601"/>
            <a:ext cx="1458021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74E8-E4F6-4B91-AFEE-3310D5D3D6E7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621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20083" rtl="0" eaLnBrk="1" latinLnBrk="0" hangingPunct="1">
        <a:lnSpc>
          <a:spcPct val="90000"/>
        </a:lnSpc>
        <a:spcBef>
          <a:spcPct val="0"/>
        </a:spcBef>
        <a:buNone/>
        <a:defRPr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21" indent="-1080021" algn="l" defTabSz="4320083" rtl="0" eaLnBrk="1" latinLnBrk="0" hangingPunct="1">
        <a:lnSpc>
          <a:spcPct val="90000"/>
        </a:lnSpc>
        <a:spcBef>
          <a:spcPts val="4725"/>
        </a:spcBef>
        <a:buFont typeface="Arial" panose="020B0604020202020204" pitchFamily="34" charset="0"/>
        <a:buChar char="•"/>
        <a:defRPr sz="13229" kern="1200">
          <a:solidFill>
            <a:schemeClr val="tx1"/>
          </a:solidFill>
          <a:latin typeface="+mn-lt"/>
          <a:ea typeface="+mn-ea"/>
          <a:cs typeface="+mn-cs"/>
        </a:defRPr>
      </a:lvl1pPr>
      <a:lvl2pPr marL="3240062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czwiki.cz/Lexikon/William_Thomson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7086604" y="1427334"/>
            <a:ext cx="2952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800" b="1" dirty="0" err="1" smtClean="0"/>
              <a:t>William</a:t>
            </a:r>
            <a:r>
              <a:rPr lang="sk-SK" sz="8800" b="1" dirty="0" smtClean="0"/>
              <a:t> Thomson (Lord Kelvin)</a:t>
            </a:r>
          </a:p>
          <a:p>
            <a:pPr algn="ctr"/>
            <a:r>
              <a:rPr lang="sk-SK" sz="4000" b="1" dirty="0" smtClean="0"/>
              <a:t>Kamil Matej a Janka Koleničová</a:t>
            </a:r>
          </a:p>
          <a:p>
            <a:pPr algn="ctr"/>
            <a:endParaRPr lang="sk-SK" sz="4000" b="1" dirty="0" smtClean="0"/>
          </a:p>
          <a:p>
            <a:pPr algn="ctr"/>
            <a:r>
              <a:rPr lang="sk-SK" sz="3600" dirty="0" smtClean="0"/>
              <a:t>Gymnázium Jána Adama Raymana, Prešov</a:t>
            </a:r>
            <a:endParaRPr lang="sk-SK" sz="3600" dirty="0"/>
          </a:p>
        </p:txBody>
      </p:sp>
      <p:sp>
        <p:nvSpPr>
          <p:cNvPr id="2" name="BlokTextu 1"/>
          <p:cNvSpPr txBox="1"/>
          <p:nvPr/>
        </p:nvSpPr>
        <p:spPr>
          <a:xfrm>
            <a:off x="8972263" y="32750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pic>
        <p:nvPicPr>
          <p:cNvPr id="5" name="Obrázok 0" descr="logo_no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41719" y="1775001"/>
            <a:ext cx="4607247" cy="320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265" y="4816919"/>
            <a:ext cx="10006966" cy="12508707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0804396" y="17656581"/>
            <a:ext cx="11791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Obdobie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narodil </a:t>
            </a:r>
            <a:r>
              <a:rPr lang="sk-SK" sz="3600" dirty="0" smtClean="0"/>
              <a:t>sa 26.júna 1824 v Belfaste (Írsko)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zomrel </a:t>
            </a:r>
            <a:r>
              <a:rPr lang="sk-SK" sz="3600" dirty="0" smtClean="0"/>
              <a:t>17.decembra 1907 v </a:t>
            </a:r>
            <a:r>
              <a:rPr lang="sk-SK" sz="3600" dirty="0" err="1" smtClean="0"/>
              <a:t>Neterhalle</a:t>
            </a:r>
            <a:r>
              <a:rPr lang="sk-SK" sz="3600" dirty="0" smtClean="0"/>
              <a:t> pri </a:t>
            </a:r>
            <a:r>
              <a:rPr lang="sk-SK" sz="3600" dirty="0" err="1" smtClean="0"/>
              <a:t>Largse</a:t>
            </a:r>
            <a:r>
              <a:rPr lang="sk-SK" sz="3600" dirty="0" smtClean="0"/>
              <a:t> (Škótsko)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škótsko-írsky </a:t>
            </a:r>
            <a:r>
              <a:rPr lang="sk-SK" sz="3600" dirty="0" smtClean="0"/>
              <a:t>fyzik a vynálezca </a:t>
            </a:r>
          </a:p>
        </p:txBody>
      </p:sp>
      <p:pic>
        <p:nvPicPr>
          <p:cNvPr id="7" name="Obrázok 0" descr="logo_no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41719" y="1764281"/>
            <a:ext cx="4607247" cy="320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10804396" y="19952508"/>
            <a:ext cx="13376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Životopis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v </a:t>
            </a:r>
            <a:r>
              <a:rPr lang="sk-SK" sz="3600" dirty="0" smtClean="0">
                <a:solidFill>
                  <a:srgbClr val="202122"/>
                </a:solidFill>
              </a:rPr>
              <a:t>desiatich rokoch nastúpil na univerzitu v Glasgowe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ako </a:t>
            </a:r>
            <a:r>
              <a:rPr lang="sk-SK" sz="3600" dirty="0" smtClean="0">
                <a:solidFill>
                  <a:srgbClr val="202122"/>
                </a:solidFill>
              </a:rPr>
              <a:t>pätnásť ročný písal rozpravy o vedení tepla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n</a:t>
            </a:r>
            <a:r>
              <a:rPr lang="pt-BR" sz="3600" dirty="0" smtClean="0">
                <a:solidFill>
                  <a:srgbClr val="202122"/>
                </a:solidFill>
              </a:rPr>
              <a:t>eskôr </a:t>
            </a:r>
            <a:r>
              <a:rPr lang="pt-BR" sz="3600" dirty="0">
                <a:solidFill>
                  <a:srgbClr val="202122"/>
                </a:solidFill>
              </a:rPr>
              <a:t>študoval na univerzite v </a:t>
            </a:r>
            <a:r>
              <a:rPr lang="sk-SK" sz="3600" dirty="0" smtClean="0"/>
              <a:t>Cambridge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pracoval </a:t>
            </a:r>
            <a:r>
              <a:rPr lang="sk-SK" sz="3600" dirty="0" smtClean="0"/>
              <a:t>v Paríži u H.V Regnaulta, venoval sa kalorimetrii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po </a:t>
            </a:r>
            <a:r>
              <a:rPr lang="sk-SK" sz="3600" dirty="0" smtClean="0"/>
              <a:t>návrate bol menovaný za profesora fyziky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profesorom </a:t>
            </a:r>
            <a:r>
              <a:rPr lang="sk-SK" sz="3600" dirty="0" smtClean="0"/>
              <a:t>fyziky 53 rokov</a:t>
            </a:r>
            <a:endParaRPr lang="sk-SK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vymenovaný </a:t>
            </a:r>
            <a:r>
              <a:rPr lang="sk-SK" sz="3600" dirty="0" smtClean="0"/>
              <a:t>za Lorda Kelvina</a:t>
            </a:r>
            <a:endParaRPr lang="sk-SK" sz="3600" dirty="0"/>
          </a:p>
        </p:txBody>
      </p:sp>
      <p:sp>
        <p:nvSpPr>
          <p:cNvPr id="13" name="Obdĺžnik 12"/>
          <p:cNvSpPr/>
          <p:nvPr/>
        </p:nvSpPr>
        <p:spPr>
          <a:xfrm>
            <a:off x="10650823" y="24476823"/>
            <a:ext cx="8958093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Zostrojil Vynálezy</a:t>
            </a:r>
            <a:endParaRPr lang="sk-SK" sz="3600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 </a:t>
            </a:r>
            <a:r>
              <a:rPr lang="sk-SK" sz="3600" dirty="0" smtClean="0"/>
              <a:t>kvadrantový </a:t>
            </a:r>
            <a:r>
              <a:rPr lang="sk-SK" sz="3600" dirty="0" smtClean="0"/>
              <a:t>elektrometer</a:t>
            </a:r>
            <a:endParaRPr lang="sk-SK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 </a:t>
            </a:r>
            <a:r>
              <a:rPr lang="sk-SK" sz="3600" dirty="0" smtClean="0">
                <a:solidFill>
                  <a:srgbClr val="202122"/>
                </a:solidFill>
              </a:rPr>
              <a:t>prístroje </a:t>
            </a:r>
            <a:r>
              <a:rPr lang="sk-SK" sz="3600" dirty="0">
                <a:solidFill>
                  <a:srgbClr val="202122"/>
                </a:solidFill>
              </a:rPr>
              <a:t>na meranie elektriny v </a:t>
            </a:r>
            <a:r>
              <a:rPr lang="sk-SK" sz="3600" dirty="0" smtClean="0">
                <a:solidFill>
                  <a:srgbClr val="202122"/>
                </a:solidFill>
              </a:rPr>
              <a:t>atmosfére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 </a:t>
            </a:r>
            <a:r>
              <a:rPr lang="sk-SK" sz="3600" dirty="0" smtClean="0">
                <a:solidFill>
                  <a:srgbClr val="202122"/>
                </a:solidFill>
              </a:rPr>
              <a:t>nový </a:t>
            </a:r>
            <a:r>
              <a:rPr lang="sk-SK" sz="3600" dirty="0" smtClean="0">
                <a:solidFill>
                  <a:srgbClr val="202122"/>
                </a:solidFill>
              </a:rPr>
              <a:t>typ buzoly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>
                <a:solidFill>
                  <a:srgbClr val="202122"/>
                </a:solidFill>
              </a:rPr>
              <a:t> </a:t>
            </a:r>
            <a:r>
              <a:rPr lang="sk-SK" sz="3600" dirty="0" smtClean="0">
                <a:solidFill>
                  <a:srgbClr val="202122"/>
                </a:solidFill>
              </a:rPr>
              <a:t>kvapkadlo </a:t>
            </a:r>
            <a:r>
              <a:rPr lang="sk-SK" sz="3600" dirty="0" smtClean="0">
                <a:solidFill>
                  <a:srgbClr val="202122"/>
                </a:solidFill>
              </a:rPr>
              <a:t>vody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>
                <a:solidFill>
                  <a:srgbClr val="202122"/>
                </a:solidFill>
              </a:rPr>
              <a:t> </a:t>
            </a:r>
            <a:r>
              <a:rPr lang="sk-SK" sz="3600" dirty="0" smtClean="0">
                <a:solidFill>
                  <a:srgbClr val="202122"/>
                </a:solidFill>
              </a:rPr>
              <a:t>ampérová </a:t>
            </a:r>
            <a:r>
              <a:rPr lang="sk-SK" sz="3600" dirty="0" smtClean="0">
                <a:solidFill>
                  <a:srgbClr val="202122"/>
                </a:solidFill>
              </a:rPr>
              <a:t>váha a </a:t>
            </a:r>
            <a:r>
              <a:rPr lang="sk-SK" sz="3600" dirty="0">
                <a:solidFill>
                  <a:srgbClr val="202122"/>
                </a:solidFill>
              </a:rPr>
              <a:t>mnoho ďalších.</a:t>
            </a:r>
            <a:endParaRPr lang="sk-SK" sz="3600" dirty="0"/>
          </a:p>
        </p:txBody>
      </p:sp>
      <p:sp>
        <p:nvSpPr>
          <p:cNvPr id="14" name="Obdĺžnik 13"/>
          <p:cNvSpPr/>
          <p:nvPr/>
        </p:nvSpPr>
        <p:spPr>
          <a:xfrm>
            <a:off x="10650824" y="28701881"/>
            <a:ext cx="108375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Kelvinvá stupnica</a:t>
            </a:r>
            <a:endParaRPr lang="sk-SK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pl-PL" sz="3600" dirty="0" smtClean="0"/>
              <a:t>je </a:t>
            </a:r>
            <a:r>
              <a:rPr lang="pl-PL" sz="3600" dirty="0"/>
              <a:t>absolútna stupnica </a:t>
            </a:r>
            <a:r>
              <a:rPr lang="pl-PL" sz="3600" dirty="0" smtClean="0"/>
              <a:t>termodynamickej teploty</a:t>
            </a:r>
            <a:endParaRPr lang="sk-SK" sz="3600" dirty="0" smtClean="0">
              <a:solidFill>
                <a:srgbClr val="202122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solidFill>
                  <a:srgbClr val="202122"/>
                </a:solidFill>
              </a:rPr>
              <a:t>určuje </a:t>
            </a:r>
            <a:r>
              <a:rPr lang="sk-SK" sz="3600" dirty="0" smtClean="0">
                <a:solidFill>
                  <a:srgbClr val="202122"/>
                </a:solidFill>
              </a:rPr>
              <a:t>absolútnu nulu je to 0K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0K </a:t>
            </a:r>
            <a:r>
              <a:rPr lang="sk-SK" sz="3600" dirty="0"/>
              <a:t>= −273,15 °C</a:t>
            </a:r>
            <a:endParaRPr lang="sk-SK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/>
              <a:t>slovo </a:t>
            </a:r>
            <a:r>
              <a:rPr lang="sk-SK" sz="3600" dirty="0" smtClean="0"/>
              <a:t>stupeň sa nepoužíva</a:t>
            </a:r>
          </a:p>
          <a:p>
            <a:endParaRPr lang="sk-SK" sz="3600" dirty="0"/>
          </a:p>
        </p:txBody>
      </p:sp>
      <p:sp>
        <p:nvSpPr>
          <p:cNvPr id="8" name="Obdĺžnik 7"/>
          <p:cNvSpPr/>
          <p:nvPr/>
        </p:nvSpPr>
        <p:spPr>
          <a:xfrm>
            <a:off x="10650823" y="32681271"/>
            <a:ext cx="973240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Zdroje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/>
              <a:t>https://sk.wikipedia.org/wiki/William_Thomson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 smtClean="0">
                <a:hlinkClick r:id="rId5"/>
              </a:rPr>
              <a:t>https</a:t>
            </a:r>
            <a:r>
              <a:rPr lang="sk-SK" sz="3600" dirty="0">
                <a:hlinkClick r:id="rId5"/>
              </a:rPr>
              <a:t>://</a:t>
            </a:r>
            <a:r>
              <a:rPr lang="sk-SK" sz="3600" dirty="0" smtClean="0">
                <a:hlinkClick r:id="rId5"/>
              </a:rPr>
              <a:t>czwiki.cz/Lexikon/William_Thomson</a:t>
            </a:r>
            <a:endParaRPr lang="sk-SK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sk-SK" sz="3600" dirty="0"/>
              <a:t>https://sk.wikipedia.org/wiki/Kelvin</a:t>
            </a:r>
          </a:p>
        </p:txBody>
      </p:sp>
      <p:pic>
        <p:nvPicPr>
          <p:cNvPr id="1026" name="Picture 2" descr="C:\Users\Matejovci\Desktop\CelsiusKelvinThermometer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3" t="3461" r="14554" b="2576"/>
          <a:stretch/>
        </p:blipFill>
        <p:spPr bwMode="auto">
          <a:xfrm>
            <a:off x="28618402" y="20476273"/>
            <a:ext cx="5636336" cy="1220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6775" y="7097244"/>
            <a:ext cx="9658567" cy="81210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363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2253</TotalTime>
  <Words>152</Words>
  <Application>Microsoft Office PowerPoint</Application>
  <PresentationFormat>Vlastná</PresentationFormat>
  <Paragraphs>32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Motív balíka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učiteľ</dc:creator>
  <cp:lastModifiedBy>User</cp:lastModifiedBy>
  <cp:revision>101</cp:revision>
  <dcterms:created xsi:type="dcterms:W3CDTF">2020-10-15T14:06:57Z</dcterms:created>
  <dcterms:modified xsi:type="dcterms:W3CDTF">2022-11-01T17:08:25Z</dcterms:modified>
</cp:coreProperties>
</file>