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4320063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 userDrawn="1">
          <p15:clr>
            <a:srgbClr val="A4A3A4"/>
          </p15:clr>
        </p15:guide>
        <p15:guide id="2" pos="1360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Štýl s motívom 1 - zvýrazneni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Stredný štýl 1 - zvýrazneni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Stredný štýl 1 - zvýrazneni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353" autoAdjust="0"/>
    <p:restoredTop sz="90545" autoAdjust="0"/>
  </p:normalViewPr>
  <p:slideViewPr>
    <p:cSldViewPr snapToGrid="0">
      <p:cViewPr varScale="1">
        <p:scale>
          <a:sx n="12" d="100"/>
          <a:sy n="12" d="100"/>
        </p:scale>
        <p:origin x="2352" y="84"/>
      </p:cViewPr>
      <p:guideLst>
        <p:guide orient="horz" pos="13606"/>
        <p:guide pos="136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9FBD0-A068-47F9-A340-C8FC12722EEB}" type="datetimeFigureOut">
              <a:rPr lang="sk-SK" smtClean="0"/>
              <a:pPr/>
              <a:t>1. 11. 2022</a:t>
            </a:fld>
            <a:endParaRPr lang="sk-SK" dirty="0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 dirty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0CF30-3B95-4E2E-8C74-2E0CEEB758EC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59183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0CF30-3B95-4E2E-8C74-2E0CEEB758EC}" type="slidenum">
              <a:rPr lang="sk-SK" smtClean="0"/>
              <a:pPr/>
              <a:t>1</a:t>
            </a:fld>
            <a:endParaRPr lang="sk-SK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0048" y="7070108"/>
            <a:ext cx="36720542" cy="15040222"/>
          </a:xfrm>
        </p:spPr>
        <p:txBody>
          <a:bodyPr anchor="b"/>
          <a:lstStyle>
            <a:lvl1pPr algn="ctr">
              <a:defRPr sz="28347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80" y="22690338"/>
            <a:ext cx="32400479" cy="10430151"/>
          </a:xfrm>
        </p:spPr>
        <p:txBody>
          <a:bodyPr/>
          <a:lstStyle>
            <a:lvl1pPr marL="0" indent="0" algn="ctr">
              <a:buNone/>
              <a:defRPr sz="11339"/>
            </a:lvl1pPr>
            <a:lvl2pPr marL="2160041" indent="0" algn="ctr">
              <a:buNone/>
              <a:defRPr sz="9449"/>
            </a:lvl2pPr>
            <a:lvl3pPr marL="4320083" indent="0" algn="ctr">
              <a:buNone/>
              <a:defRPr sz="8504"/>
            </a:lvl3pPr>
            <a:lvl4pPr marL="6480124" indent="0" algn="ctr">
              <a:buNone/>
              <a:defRPr sz="7559"/>
            </a:lvl4pPr>
            <a:lvl5pPr marL="8640166" indent="0" algn="ctr">
              <a:buNone/>
              <a:defRPr sz="7559"/>
            </a:lvl5pPr>
            <a:lvl6pPr marL="10800207" indent="0" algn="ctr">
              <a:buNone/>
              <a:defRPr sz="7559"/>
            </a:lvl6pPr>
            <a:lvl7pPr marL="12960248" indent="0" algn="ctr">
              <a:buNone/>
              <a:defRPr sz="7559"/>
            </a:lvl7pPr>
            <a:lvl8pPr marL="15120290" indent="0" algn="ctr">
              <a:buNone/>
              <a:defRPr sz="7559"/>
            </a:lvl8pPr>
            <a:lvl9pPr marL="17280331" indent="0" algn="ctr">
              <a:buNone/>
              <a:defRPr sz="7559"/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B37E-A6BF-43AB-AD00-C1E358C0D103}" type="datetimeFigureOut">
              <a:rPr lang="sk-SK" smtClean="0"/>
              <a:pPr/>
              <a:t>1. 11. 2022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74E8-E4F6-4B91-AFEE-3310D5D3D6E7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22796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B37E-A6BF-43AB-AD00-C1E358C0D103}" type="datetimeFigureOut">
              <a:rPr lang="sk-SK" smtClean="0"/>
              <a:pPr/>
              <a:t>1. 11. 2022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74E8-E4F6-4B91-AFEE-3310D5D3D6E7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67452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5459" y="2300034"/>
            <a:ext cx="9315138" cy="36610544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0046" y="2300034"/>
            <a:ext cx="27405405" cy="36610544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B37E-A6BF-43AB-AD00-C1E358C0D103}" type="datetimeFigureOut">
              <a:rPr lang="sk-SK" smtClean="0"/>
              <a:pPr/>
              <a:t>1. 11. 2022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74E8-E4F6-4B91-AFEE-3310D5D3D6E7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44412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B37E-A6BF-43AB-AD00-C1E358C0D103}" type="datetimeFigureOut">
              <a:rPr lang="sk-SK" smtClean="0"/>
              <a:pPr/>
              <a:t>1. 11. 2022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74E8-E4F6-4B91-AFEE-3310D5D3D6E7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9902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546" y="10770172"/>
            <a:ext cx="37260550" cy="17970262"/>
          </a:xfrm>
        </p:spPr>
        <p:txBody>
          <a:bodyPr anchor="b"/>
          <a:lstStyle>
            <a:lvl1pPr>
              <a:defRPr sz="28347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546" y="28910440"/>
            <a:ext cx="37260550" cy="9450136"/>
          </a:xfrm>
        </p:spPr>
        <p:txBody>
          <a:bodyPr/>
          <a:lstStyle>
            <a:lvl1pPr marL="0" indent="0">
              <a:buNone/>
              <a:defRPr sz="11339">
                <a:solidFill>
                  <a:schemeClr val="tx1"/>
                </a:solidFill>
              </a:defRPr>
            </a:lvl1pPr>
            <a:lvl2pPr marL="2160041" indent="0">
              <a:buNone/>
              <a:defRPr sz="9449">
                <a:solidFill>
                  <a:schemeClr val="tx1">
                    <a:tint val="75000"/>
                  </a:schemeClr>
                </a:solidFill>
              </a:defRPr>
            </a:lvl2pPr>
            <a:lvl3pPr marL="4320083" indent="0">
              <a:buNone/>
              <a:defRPr sz="8504">
                <a:solidFill>
                  <a:schemeClr val="tx1">
                    <a:tint val="75000"/>
                  </a:schemeClr>
                </a:solidFill>
              </a:defRPr>
            </a:lvl3pPr>
            <a:lvl4pPr marL="6480124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4pPr>
            <a:lvl5pPr marL="8640166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5pPr>
            <a:lvl6pPr marL="10800207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6pPr>
            <a:lvl7pPr marL="12960248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7pPr>
            <a:lvl8pPr marL="1512029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8pPr>
            <a:lvl9pPr marL="17280331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B37E-A6BF-43AB-AD00-C1E358C0D103}" type="datetimeFigureOut">
              <a:rPr lang="sk-SK" smtClean="0"/>
              <a:pPr/>
              <a:t>1. 11. 2022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74E8-E4F6-4B91-AFEE-3310D5D3D6E7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15735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0044" y="11500170"/>
            <a:ext cx="18360271" cy="2741040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70323" y="11500170"/>
            <a:ext cx="18360271" cy="2741040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B37E-A6BF-43AB-AD00-C1E358C0D103}" type="datetimeFigureOut">
              <a:rPr lang="sk-SK" smtClean="0"/>
              <a:pPr/>
              <a:t>1. 11. 2022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74E8-E4F6-4B91-AFEE-3310D5D3D6E7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6166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2300044"/>
            <a:ext cx="37260550" cy="8350126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675" y="10590160"/>
            <a:ext cx="18275892" cy="5190073"/>
          </a:xfrm>
        </p:spPr>
        <p:txBody>
          <a:bodyPr anchor="b"/>
          <a:lstStyle>
            <a:lvl1pPr marL="0" indent="0">
              <a:buNone/>
              <a:defRPr sz="11339" b="1"/>
            </a:lvl1pPr>
            <a:lvl2pPr marL="2160041" indent="0">
              <a:buNone/>
              <a:defRPr sz="9449" b="1"/>
            </a:lvl2pPr>
            <a:lvl3pPr marL="4320083" indent="0">
              <a:buNone/>
              <a:defRPr sz="8504" b="1"/>
            </a:lvl3pPr>
            <a:lvl4pPr marL="6480124" indent="0">
              <a:buNone/>
              <a:defRPr sz="7559" b="1"/>
            </a:lvl4pPr>
            <a:lvl5pPr marL="8640166" indent="0">
              <a:buNone/>
              <a:defRPr sz="7559" b="1"/>
            </a:lvl5pPr>
            <a:lvl6pPr marL="10800207" indent="0">
              <a:buNone/>
              <a:defRPr sz="7559" b="1"/>
            </a:lvl6pPr>
            <a:lvl7pPr marL="12960248" indent="0">
              <a:buNone/>
              <a:defRPr sz="7559" b="1"/>
            </a:lvl7pPr>
            <a:lvl8pPr marL="15120290" indent="0">
              <a:buNone/>
              <a:defRPr sz="7559" b="1"/>
            </a:lvl8pPr>
            <a:lvl9pPr marL="17280331" indent="0">
              <a:buNone/>
              <a:defRPr sz="7559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5675" y="15780233"/>
            <a:ext cx="18275892" cy="23210346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70325" y="10590160"/>
            <a:ext cx="18365898" cy="5190073"/>
          </a:xfrm>
        </p:spPr>
        <p:txBody>
          <a:bodyPr anchor="b"/>
          <a:lstStyle>
            <a:lvl1pPr marL="0" indent="0">
              <a:buNone/>
              <a:defRPr sz="11339" b="1"/>
            </a:lvl1pPr>
            <a:lvl2pPr marL="2160041" indent="0">
              <a:buNone/>
              <a:defRPr sz="9449" b="1"/>
            </a:lvl2pPr>
            <a:lvl3pPr marL="4320083" indent="0">
              <a:buNone/>
              <a:defRPr sz="8504" b="1"/>
            </a:lvl3pPr>
            <a:lvl4pPr marL="6480124" indent="0">
              <a:buNone/>
              <a:defRPr sz="7559" b="1"/>
            </a:lvl4pPr>
            <a:lvl5pPr marL="8640166" indent="0">
              <a:buNone/>
              <a:defRPr sz="7559" b="1"/>
            </a:lvl5pPr>
            <a:lvl6pPr marL="10800207" indent="0">
              <a:buNone/>
              <a:defRPr sz="7559" b="1"/>
            </a:lvl6pPr>
            <a:lvl7pPr marL="12960248" indent="0">
              <a:buNone/>
              <a:defRPr sz="7559" b="1"/>
            </a:lvl7pPr>
            <a:lvl8pPr marL="15120290" indent="0">
              <a:buNone/>
              <a:defRPr sz="7559" b="1"/>
            </a:lvl8pPr>
            <a:lvl9pPr marL="17280331" indent="0">
              <a:buNone/>
              <a:defRPr sz="7559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70325" y="15780233"/>
            <a:ext cx="18365898" cy="23210346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B37E-A6BF-43AB-AD00-C1E358C0D103}" type="datetimeFigureOut">
              <a:rPr lang="sk-SK" smtClean="0"/>
              <a:pPr/>
              <a:t>1. 11. 2022</a:t>
            </a:fld>
            <a:endParaRPr lang="sk-S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74E8-E4F6-4B91-AFEE-3310D5D3D6E7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80189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B37E-A6BF-43AB-AD00-C1E358C0D103}" type="datetimeFigureOut">
              <a:rPr lang="sk-SK" smtClean="0"/>
              <a:pPr/>
              <a:t>1. 11. 2022</a:t>
            </a:fld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74E8-E4F6-4B91-AFEE-3310D5D3D6E7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18238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B37E-A6BF-43AB-AD00-C1E358C0D103}" type="datetimeFigureOut">
              <a:rPr lang="sk-SK" smtClean="0"/>
              <a:pPr/>
              <a:t>1. 11. 2022</a:t>
            </a:fld>
            <a:endParaRPr lang="sk-S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74E8-E4F6-4B91-AFEE-3310D5D3D6E7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2415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2880042"/>
            <a:ext cx="13933330" cy="10080149"/>
          </a:xfrm>
        </p:spPr>
        <p:txBody>
          <a:bodyPr anchor="b"/>
          <a:lstStyle>
            <a:lvl1pPr>
              <a:defRPr sz="15118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5898" y="6220102"/>
            <a:ext cx="21870323" cy="30700453"/>
          </a:xfrm>
        </p:spPr>
        <p:txBody>
          <a:bodyPr/>
          <a:lstStyle>
            <a:lvl1pPr>
              <a:defRPr sz="15118"/>
            </a:lvl1pPr>
            <a:lvl2pPr>
              <a:defRPr sz="13229"/>
            </a:lvl2pPr>
            <a:lvl3pPr>
              <a:defRPr sz="11339"/>
            </a:lvl3pPr>
            <a:lvl4pPr>
              <a:defRPr sz="9449"/>
            </a:lvl4pPr>
            <a:lvl5pPr>
              <a:defRPr sz="9449"/>
            </a:lvl5pPr>
            <a:lvl6pPr>
              <a:defRPr sz="9449"/>
            </a:lvl6pPr>
            <a:lvl7pPr>
              <a:defRPr sz="9449"/>
            </a:lvl7pPr>
            <a:lvl8pPr>
              <a:defRPr sz="9449"/>
            </a:lvl8pPr>
            <a:lvl9pPr>
              <a:defRPr sz="9449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1" y="12960191"/>
            <a:ext cx="13933330" cy="24010358"/>
          </a:xfrm>
        </p:spPr>
        <p:txBody>
          <a:bodyPr/>
          <a:lstStyle>
            <a:lvl1pPr marL="0" indent="0">
              <a:buNone/>
              <a:defRPr sz="7559"/>
            </a:lvl1pPr>
            <a:lvl2pPr marL="2160041" indent="0">
              <a:buNone/>
              <a:defRPr sz="6614"/>
            </a:lvl2pPr>
            <a:lvl3pPr marL="4320083" indent="0">
              <a:buNone/>
              <a:defRPr sz="5669"/>
            </a:lvl3pPr>
            <a:lvl4pPr marL="6480124" indent="0">
              <a:buNone/>
              <a:defRPr sz="4725"/>
            </a:lvl4pPr>
            <a:lvl5pPr marL="8640166" indent="0">
              <a:buNone/>
              <a:defRPr sz="4725"/>
            </a:lvl5pPr>
            <a:lvl6pPr marL="10800207" indent="0">
              <a:buNone/>
              <a:defRPr sz="4725"/>
            </a:lvl6pPr>
            <a:lvl7pPr marL="12960248" indent="0">
              <a:buNone/>
              <a:defRPr sz="4725"/>
            </a:lvl7pPr>
            <a:lvl8pPr marL="15120290" indent="0">
              <a:buNone/>
              <a:defRPr sz="4725"/>
            </a:lvl8pPr>
            <a:lvl9pPr marL="17280331" indent="0">
              <a:buNone/>
              <a:defRPr sz="4725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B37E-A6BF-43AB-AD00-C1E358C0D103}" type="datetimeFigureOut">
              <a:rPr lang="sk-SK" smtClean="0"/>
              <a:pPr/>
              <a:t>1. 11. 2022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74E8-E4F6-4B91-AFEE-3310D5D3D6E7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9112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2880042"/>
            <a:ext cx="13933330" cy="10080149"/>
          </a:xfrm>
        </p:spPr>
        <p:txBody>
          <a:bodyPr anchor="b"/>
          <a:lstStyle>
            <a:lvl1pPr>
              <a:defRPr sz="15118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5898" y="6220102"/>
            <a:ext cx="21870323" cy="30700453"/>
          </a:xfrm>
        </p:spPr>
        <p:txBody>
          <a:bodyPr anchor="t"/>
          <a:lstStyle>
            <a:lvl1pPr marL="0" indent="0">
              <a:buNone/>
              <a:defRPr sz="15118"/>
            </a:lvl1pPr>
            <a:lvl2pPr marL="2160041" indent="0">
              <a:buNone/>
              <a:defRPr sz="13229"/>
            </a:lvl2pPr>
            <a:lvl3pPr marL="4320083" indent="0">
              <a:buNone/>
              <a:defRPr sz="11339"/>
            </a:lvl3pPr>
            <a:lvl4pPr marL="6480124" indent="0">
              <a:buNone/>
              <a:defRPr sz="9449"/>
            </a:lvl4pPr>
            <a:lvl5pPr marL="8640166" indent="0">
              <a:buNone/>
              <a:defRPr sz="9449"/>
            </a:lvl5pPr>
            <a:lvl6pPr marL="10800207" indent="0">
              <a:buNone/>
              <a:defRPr sz="9449"/>
            </a:lvl6pPr>
            <a:lvl7pPr marL="12960248" indent="0">
              <a:buNone/>
              <a:defRPr sz="9449"/>
            </a:lvl7pPr>
            <a:lvl8pPr marL="15120290" indent="0">
              <a:buNone/>
              <a:defRPr sz="9449"/>
            </a:lvl8pPr>
            <a:lvl9pPr marL="17280331" indent="0">
              <a:buNone/>
              <a:defRPr sz="9449"/>
            </a:lvl9pPr>
          </a:lstStyle>
          <a:p>
            <a:r>
              <a:rPr lang="sk-SK" dirty="0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1" y="12960191"/>
            <a:ext cx="13933330" cy="24010358"/>
          </a:xfrm>
        </p:spPr>
        <p:txBody>
          <a:bodyPr/>
          <a:lstStyle>
            <a:lvl1pPr marL="0" indent="0">
              <a:buNone/>
              <a:defRPr sz="7559"/>
            </a:lvl1pPr>
            <a:lvl2pPr marL="2160041" indent="0">
              <a:buNone/>
              <a:defRPr sz="6614"/>
            </a:lvl2pPr>
            <a:lvl3pPr marL="4320083" indent="0">
              <a:buNone/>
              <a:defRPr sz="5669"/>
            </a:lvl3pPr>
            <a:lvl4pPr marL="6480124" indent="0">
              <a:buNone/>
              <a:defRPr sz="4725"/>
            </a:lvl4pPr>
            <a:lvl5pPr marL="8640166" indent="0">
              <a:buNone/>
              <a:defRPr sz="4725"/>
            </a:lvl5pPr>
            <a:lvl6pPr marL="10800207" indent="0">
              <a:buNone/>
              <a:defRPr sz="4725"/>
            </a:lvl6pPr>
            <a:lvl7pPr marL="12960248" indent="0">
              <a:buNone/>
              <a:defRPr sz="4725"/>
            </a:lvl7pPr>
            <a:lvl8pPr marL="15120290" indent="0">
              <a:buNone/>
              <a:defRPr sz="4725"/>
            </a:lvl8pPr>
            <a:lvl9pPr marL="17280331" indent="0">
              <a:buNone/>
              <a:defRPr sz="4725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B37E-A6BF-43AB-AD00-C1E358C0D103}" type="datetimeFigureOut">
              <a:rPr lang="sk-SK" smtClean="0"/>
              <a:pPr/>
              <a:t>1. 11. 2022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74E8-E4F6-4B91-AFEE-3310D5D3D6E7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035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0044" y="2300044"/>
            <a:ext cx="37260550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0044" y="11500170"/>
            <a:ext cx="37260550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0044" y="40040601"/>
            <a:ext cx="972014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6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2B37E-A6BF-43AB-AD00-C1E358C0D103}" type="datetimeFigureOut">
              <a:rPr lang="sk-SK" smtClean="0"/>
              <a:pPr/>
              <a:t>1. 11. 2022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10212" y="40040601"/>
            <a:ext cx="14580215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6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10450" y="40040601"/>
            <a:ext cx="972014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074E8-E4F6-4B91-AFEE-3310D5D3D6E7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66213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20083" rtl="0" eaLnBrk="1" latinLnBrk="0" hangingPunct="1">
        <a:lnSpc>
          <a:spcPct val="90000"/>
        </a:lnSpc>
        <a:spcBef>
          <a:spcPct val="0"/>
        </a:spcBef>
        <a:buNone/>
        <a:defRPr sz="207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80021" indent="-1080021" algn="l" defTabSz="4320083" rtl="0" eaLnBrk="1" latinLnBrk="0" hangingPunct="1">
        <a:lnSpc>
          <a:spcPct val="90000"/>
        </a:lnSpc>
        <a:spcBef>
          <a:spcPts val="4725"/>
        </a:spcBef>
        <a:buFont typeface="Arial" panose="020B0604020202020204" pitchFamily="34" charset="0"/>
        <a:buChar char="•"/>
        <a:defRPr sz="13229" kern="1200">
          <a:solidFill>
            <a:schemeClr val="tx1"/>
          </a:solidFill>
          <a:latin typeface="+mn-lt"/>
          <a:ea typeface="+mn-ea"/>
          <a:cs typeface="+mn-cs"/>
        </a:defRPr>
      </a:lvl1pPr>
      <a:lvl2pPr marL="3240062" indent="-1080021" algn="l" defTabSz="432008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11339" kern="1200">
          <a:solidFill>
            <a:schemeClr val="tx1"/>
          </a:solidFill>
          <a:latin typeface="+mn-lt"/>
          <a:ea typeface="+mn-ea"/>
          <a:cs typeface="+mn-cs"/>
        </a:defRPr>
      </a:lvl2pPr>
      <a:lvl3pPr marL="5400104" indent="-1080021" algn="l" defTabSz="432008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3pPr>
      <a:lvl4pPr marL="7560145" indent="-1080021" algn="l" defTabSz="432008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4pPr>
      <a:lvl5pPr marL="9720186" indent="-1080021" algn="l" defTabSz="432008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5pPr>
      <a:lvl6pPr marL="11880228" indent="-1080021" algn="l" defTabSz="432008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6pPr>
      <a:lvl7pPr marL="14040269" indent="-1080021" algn="l" defTabSz="432008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7pPr>
      <a:lvl8pPr marL="16200311" indent="-1080021" algn="l" defTabSz="432008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8pPr>
      <a:lvl9pPr marL="18360352" indent="-1080021" algn="l" defTabSz="432008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20083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1pPr>
      <a:lvl2pPr marL="2160041" algn="l" defTabSz="4320083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320083" algn="l" defTabSz="4320083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3pPr>
      <a:lvl4pPr marL="6480124" algn="l" defTabSz="4320083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4pPr>
      <a:lvl5pPr marL="8640166" algn="l" defTabSz="4320083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5pPr>
      <a:lvl6pPr marL="10800207" algn="l" defTabSz="4320083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6pPr>
      <a:lvl7pPr marL="12960248" algn="l" defTabSz="4320083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7pPr>
      <a:lvl8pPr marL="15120290" algn="l" defTabSz="4320083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8pPr>
      <a:lvl9pPr marL="17280331" algn="l" defTabSz="4320083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s://czwiki.cz/Lexikon/William_Thomson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7086604" y="1427334"/>
            <a:ext cx="29520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8800" b="1" dirty="0" err="1" smtClean="0"/>
              <a:t>William</a:t>
            </a:r>
            <a:r>
              <a:rPr lang="sk-SK" sz="8800" b="1" dirty="0" smtClean="0"/>
              <a:t> Thomson (Lord Kelvin)</a:t>
            </a:r>
          </a:p>
          <a:p>
            <a:pPr algn="ctr"/>
            <a:r>
              <a:rPr lang="sk-SK" sz="4000" b="1" dirty="0" smtClean="0"/>
              <a:t>Kamil Matej a Janka Koleničová</a:t>
            </a:r>
          </a:p>
          <a:p>
            <a:pPr algn="ctr"/>
            <a:endParaRPr lang="sk-SK" sz="4000" b="1" dirty="0" smtClean="0"/>
          </a:p>
          <a:p>
            <a:pPr algn="ctr"/>
            <a:r>
              <a:rPr lang="sk-SK" sz="3600" dirty="0" smtClean="0"/>
              <a:t>Gymnázium Jána Adama Raymana, Prešov</a:t>
            </a:r>
            <a:endParaRPr lang="sk-SK" sz="3600" dirty="0"/>
          </a:p>
        </p:txBody>
      </p:sp>
      <p:sp>
        <p:nvSpPr>
          <p:cNvPr id="2" name="BlokTextu 1"/>
          <p:cNvSpPr txBox="1"/>
          <p:nvPr/>
        </p:nvSpPr>
        <p:spPr>
          <a:xfrm>
            <a:off x="8972263" y="327503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k-SK" dirty="0"/>
          </a:p>
        </p:txBody>
      </p:sp>
      <p:pic>
        <p:nvPicPr>
          <p:cNvPr id="5" name="Obrázok 0" descr="logo_no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441719" y="1775001"/>
            <a:ext cx="4607247" cy="3206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Obrázo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265" y="4816919"/>
            <a:ext cx="10006966" cy="12508707"/>
          </a:xfrm>
          <a:prstGeom prst="rect">
            <a:avLst/>
          </a:prstGeom>
        </p:spPr>
      </p:pic>
      <p:sp>
        <p:nvSpPr>
          <p:cNvPr id="6" name="Obdĺžnik 5"/>
          <p:cNvSpPr/>
          <p:nvPr/>
        </p:nvSpPr>
        <p:spPr>
          <a:xfrm>
            <a:off x="10804396" y="17656581"/>
            <a:ext cx="117919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3600" dirty="0" smtClean="0">
                <a:solidFill>
                  <a:srgbClr val="FF0000"/>
                </a:solidFill>
              </a:rPr>
              <a:t>Obdobie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sk-SK" sz="3600" dirty="0" smtClean="0"/>
              <a:t>narodil </a:t>
            </a:r>
            <a:r>
              <a:rPr lang="sk-SK" sz="3600" dirty="0" smtClean="0"/>
              <a:t>sa 26.júna 1824 v Belfaste (Írsko)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sk-SK" sz="3600" dirty="0" smtClean="0"/>
              <a:t>zomrel </a:t>
            </a:r>
            <a:r>
              <a:rPr lang="sk-SK" sz="3600" dirty="0" smtClean="0"/>
              <a:t>17.decembra 1907 v </a:t>
            </a:r>
            <a:r>
              <a:rPr lang="sk-SK" sz="3600" dirty="0" err="1" smtClean="0"/>
              <a:t>Neterhalle</a:t>
            </a:r>
            <a:r>
              <a:rPr lang="sk-SK" sz="3600" dirty="0" smtClean="0"/>
              <a:t> pri </a:t>
            </a:r>
            <a:r>
              <a:rPr lang="sk-SK" sz="3600" dirty="0" err="1" smtClean="0"/>
              <a:t>Largse</a:t>
            </a:r>
            <a:r>
              <a:rPr lang="sk-SK" sz="3600" dirty="0" smtClean="0"/>
              <a:t> (Škótsko)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sk-SK" sz="3600" dirty="0" smtClean="0"/>
              <a:t>škótsko-írsky </a:t>
            </a:r>
            <a:r>
              <a:rPr lang="sk-SK" sz="3600" dirty="0" smtClean="0"/>
              <a:t>fyzik a vynálezca </a:t>
            </a:r>
          </a:p>
        </p:txBody>
      </p:sp>
      <p:pic>
        <p:nvPicPr>
          <p:cNvPr id="7" name="Obrázok 0" descr="logo_no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441719" y="1764281"/>
            <a:ext cx="4607247" cy="3206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bdĺžnik 9"/>
          <p:cNvSpPr/>
          <p:nvPr/>
        </p:nvSpPr>
        <p:spPr>
          <a:xfrm>
            <a:off x="10804396" y="19952508"/>
            <a:ext cx="133764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3600" dirty="0" smtClean="0">
                <a:solidFill>
                  <a:srgbClr val="FF0000"/>
                </a:solidFill>
              </a:rPr>
              <a:t>Životopis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sk-SK" sz="3600" dirty="0" smtClean="0">
                <a:solidFill>
                  <a:srgbClr val="202122"/>
                </a:solidFill>
              </a:rPr>
              <a:t>v </a:t>
            </a:r>
            <a:r>
              <a:rPr lang="sk-SK" sz="3600" dirty="0" smtClean="0">
                <a:solidFill>
                  <a:srgbClr val="202122"/>
                </a:solidFill>
              </a:rPr>
              <a:t>desiatich rokoch nastúpil na univerzitu v Glasgowe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sk-SK" sz="3600" dirty="0" smtClean="0">
                <a:solidFill>
                  <a:srgbClr val="202122"/>
                </a:solidFill>
              </a:rPr>
              <a:t>ako </a:t>
            </a:r>
            <a:r>
              <a:rPr lang="sk-SK" sz="3600" dirty="0" smtClean="0">
                <a:solidFill>
                  <a:srgbClr val="202122"/>
                </a:solidFill>
              </a:rPr>
              <a:t>pätnásť ročný písal rozpravy o vedení tepla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sk-SK" sz="3600" dirty="0" smtClean="0">
                <a:solidFill>
                  <a:srgbClr val="202122"/>
                </a:solidFill>
              </a:rPr>
              <a:t>n</a:t>
            </a:r>
            <a:r>
              <a:rPr lang="pt-BR" sz="3600" dirty="0" smtClean="0">
                <a:solidFill>
                  <a:srgbClr val="202122"/>
                </a:solidFill>
              </a:rPr>
              <a:t>eskôr </a:t>
            </a:r>
            <a:r>
              <a:rPr lang="pt-BR" sz="3600" dirty="0">
                <a:solidFill>
                  <a:srgbClr val="202122"/>
                </a:solidFill>
              </a:rPr>
              <a:t>študoval na univerzite v </a:t>
            </a:r>
            <a:r>
              <a:rPr lang="sk-SK" sz="3600" dirty="0" smtClean="0"/>
              <a:t>Cambridge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sk-SK" sz="3600" dirty="0" smtClean="0"/>
              <a:t>pracoval </a:t>
            </a:r>
            <a:r>
              <a:rPr lang="sk-SK" sz="3600" dirty="0" smtClean="0"/>
              <a:t>v Paríži u H.V Regnaulta, venoval sa kalorimetrii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sk-SK" sz="3600" dirty="0" smtClean="0"/>
              <a:t>po </a:t>
            </a:r>
            <a:r>
              <a:rPr lang="sk-SK" sz="3600" dirty="0" smtClean="0"/>
              <a:t>návrate bol menovaný za profesora fyziky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sk-SK" sz="3600" dirty="0" smtClean="0"/>
              <a:t>profesorom </a:t>
            </a:r>
            <a:r>
              <a:rPr lang="sk-SK" sz="3600" dirty="0" smtClean="0"/>
              <a:t>fyziky 53 rokov</a:t>
            </a:r>
            <a:endParaRPr lang="sk-SK" sz="36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sk-SK" sz="3600" dirty="0" smtClean="0"/>
              <a:t>vymenovaný </a:t>
            </a:r>
            <a:r>
              <a:rPr lang="sk-SK" sz="3600" dirty="0" smtClean="0"/>
              <a:t>za Lorda Kelvina</a:t>
            </a:r>
            <a:endParaRPr lang="sk-SK" sz="3600" dirty="0"/>
          </a:p>
        </p:txBody>
      </p:sp>
      <p:sp>
        <p:nvSpPr>
          <p:cNvPr id="13" name="Obdĺžnik 12"/>
          <p:cNvSpPr/>
          <p:nvPr/>
        </p:nvSpPr>
        <p:spPr>
          <a:xfrm>
            <a:off x="10650823" y="24476823"/>
            <a:ext cx="8958093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3600" dirty="0" smtClean="0">
                <a:solidFill>
                  <a:srgbClr val="FF0000"/>
                </a:solidFill>
              </a:rPr>
              <a:t>Zostrojil Vynálezy</a:t>
            </a:r>
            <a:endParaRPr lang="sk-SK" sz="3600" dirty="0" smtClean="0">
              <a:solidFill>
                <a:srgbClr val="FF0000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sk-SK" sz="3600" dirty="0" smtClean="0">
                <a:solidFill>
                  <a:srgbClr val="202122"/>
                </a:solidFill>
              </a:rPr>
              <a:t> </a:t>
            </a:r>
            <a:r>
              <a:rPr lang="sk-SK" sz="3600" dirty="0" smtClean="0"/>
              <a:t>kvadrantový </a:t>
            </a:r>
            <a:r>
              <a:rPr lang="sk-SK" sz="3600" dirty="0" smtClean="0"/>
              <a:t>elektrometer</a:t>
            </a:r>
            <a:endParaRPr lang="sk-SK" sz="36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sk-SK" sz="3600" dirty="0" smtClean="0">
                <a:solidFill>
                  <a:srgbClr val="202122"/>
                </a:solidFill>
              </a:rPr>
              <a:t> </a:t>
            </a:r>
            <a:r>
              <a:rPr lang="sk-SK" sz="3600" dirty="0" smtClean="0">
                <a:solidFill>
                  <a:srgbClr val="202122"/>
                </a:solidFill>
              </a:rPr>
              <a:t>prístroje </a:t>
            </a:r>
            <a:r>
              <a:rPr lang="sk-SK" sz="3600" dirty="0">
                <a:solidFill>
                  <a:srgbClr val="202122"/>
                </a:solidFill>
              </a:rPr>
              <a:t>na meranie elektriny v </a:t>
            </a:r>
            <a:r>
              <a:rPr lang="sk-SK" sz="3600" dirty="0" smtClean="0">
                <a:solidFill>
                  <a:srgbClr val="202122"/>
                </a:solidFill>
              </a:rPr>
              <a:t>atmosfére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sk-SK" sz="3600" dirty="0" smtClean="0">
                <a:solidFill>
                  <a:srgbClr val="202122"/>
                </a:solidFill>
              </a:rPr>
              <a:t> </a:t>
            </a:r>
            <a:r>
              <a:rPr lang="sk-SK" sz="3600" dirty="0" smtClean="0">
                <a:solidFill>
                  <a:srgbClr val="202122"/>
                </a:solidFill>
              </a:rPr>
              <a:t>nový </a:t>
            </a:r>
            <a:r>
              <a:rPr lang="sk-SK" sz="3600" dirty="0" smtClean="0">
                <a:solidFill>
                  <a:srgbClr val="202122"/>
                </a:solidFill>
              </a:rPr>
              <a:t>typ buzoly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sk-SK" sz="3600" dirty="0">
                <a:solidFill>
                  <a:srgbClr val="202122"/>
                </a:solidFill>
              </a:rPr>
              <a:t> </a:t>
            </a:r>
            <a:r>
              <a:rPr lang="sk-SK" sz="3600" dirty="0" smtClean="0">
                <a:solidFill>
                  <a:srgbClr val="202122"/>
                </a:solidFill>
              </a:rPr>
              <a:t>kvapkadlo </a:t>
            </a:r>
            <a:r>
              <a:rPr lang="sk-SK" sz="3600" dirty="0" smtClean="0">
                <a:solidFill>
                  <a:srgbClr val="202122"/>
                </a:solidFill>
              </a:rPr>
              <a:t>vody 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sk-SK" sz="3600" dirty="0">
                <a:solidFill>
                  <a:srgbClr val="202122"/>
                </a:solidFill>
              </a:rPr>
              <a:t> </a:t>
            </a:r>
            <a:r>
              <a:rPr lang="sk-SK" sz="3600" dirty="0" smtClean="0">
                <a:solidFill>
                  <a:srgbClr val="202122"/>
                </a:solidFill>
              </a:rPr>
              <a:t>ampérová </a:t>
            </a:r>
            <a:r>
              <a:rPr lang="sk-SK" sz="3600" dirty="0" smtClean="0">
                <a:solidFill>
                  <a:srgbClr val="202122"/>
                </a:solidFill>
              </a:rPr>
              <a:t>váha a </a:t>
            </a:r>
            <a:r>
              <a:rPr lang="sk-SK" sz="3600" dirty="0">
                <a:solidFill>
                  <a:srgbClr val="202122"/>
                </a:solidFill>
              </a:rPr>
              <a:t>mnoho ďalších.</a:t>
            </a:r>
            <a:endParaRPr lang="sk-SK" sz="3600" dirty="0"/>
          </a:p>
        </p:txBody>
      </p:sp>
      <p:sp>
        <p:nvSpPr>
          <p:cNvPr id="14" name="Obdĺžnik 13"/>
          <p:cNvSpPr/>
          <p:nvPr/>
        </p:nvSpPr>
        <p:spPr>
          <a:xfrm>
            <a:off x="10650824" y="28701881"/>
            <a:ext cx="108375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3600" dirty="0" smtClean="0">
                <a:solidFill>
                  <a:srgbClr val="FF0000"/>
                </a:solidFill>
              </a:rPr>
              <a:t>Kelvinvá stupnica</a:t>
            </a:r>
            <a:endParaRPr lang="sk-SK" sz="36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pl-PL" sz="3600" dirty="0" smtClean="0"/>
              <a:t>je </a:t>
            </a:r>
            <a:r>
              <a:rPr lang="pl-PL" sz="3600" dirty="0"/>
              <a:t>absolútna stupnica </a:t>
            </a:r>
            <a:r>
              <a:rPr lang="pl-PL" sz="3600" dirty="0" smtClean="0"/>
              <a:t>termodynamickej teploty</a:t>
            </a:r>
            <a:endParaRPr lang="sk-SK" sz="3600" dirty="0" smtClean="0">
              <a:solidFill>
                <a:srgbClr val="202122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sk-SK" sz="3600" dirty="0" smtClean="0">
                <a:solidFill>
                  <a:srgbClr val="202122"/>
                </a:solidFill>
              </a:rPr>
              <a:t>určuje </a:t>
            </a:r>
            <a:r>
              <a:rPr lang="sk-SK" sz="3600" dirty="0" smtClean="0">
                <a:solidFill>
                  <a:srgbClr val="202122"/>
                </a:solidFill>
              </a:rPr>
              <a:t>absolútnu nulu je to 0K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sk-SK" sz="3600" dirty="0" smtClean="0"/>
              <a:t>0K </a:t>
            </a:r>
            <a:r>
              <a:rPr lang="sk-SK" sz="3600" dirty="0"/>
              <a:t>= −273,15 °C</a:t>
            </a:r>
            <a:endParaRPr lang="sk-SK" sz="36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sk-SK" sz="3600" dirty="0" smtClean="0"/>
              <a:t>slovo </a:t>
            </a:r>
            <a:r>
              <a:rPr lang="sk-SK" sz="3600" dirty="0" smtClean="0"/>
              <a:t>stupeň sa nepoužíva</a:t>
            </a:r>
          </a:p>
          <a:p>
            <a:endParaRPr lang="sk-SK" sz="3600" dirty="0"/>
          </a:p>
        </p:txBody>
      </p:sp>
      <p:sp>
        <p:nvSpPr>
          <p:cNvPr id="8" name="Obdĺžnik 7"/>
          <p:cNvSpPr/>
          <p:nvPr/>
        </p:nvSpPr>
        <p:spPr>
          <a:xfrm>
            <a:off x="10650823" y="32681271"/>
            <a:ext cx="973240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3600" dirty="0" smtClean="0">
                <a:solidFill>
                  <a:srgbClr val="FF0000"/>
                </a:solidFill>
              </a:rPr>
              <a:t>Zdroje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sk-SK" sz="3600" dirty="0"/>
              <a:t>https://sk.wikipedia.org/wiki/William_Thomson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sk-SK" sz="3600" dirty="0" smtClean="0">
                <a:hlinkClick r:id="rId5"/>
              </a:rPr>
              <a:t>https</a:t>
            </a:r>
            <a:r>
              <a:rPr lang="sk-SK" sz="3600" dirty="0">
                <a:hlinkClick r:id="rId5"/>
              </a:rPr>
              <a:t>://</a:t>
            </a:r>
            <a:r>
              <a:rPr lang="sk-SK" sz="3600" dirty="0" smtClean="0">
                <a:hlinkClick r:id="rId5"/>
              </a:rPr>
              <a:t>czwiki.cz/Lexikon/William_Thomson</a:t>
            </a:r>
            <a:endParaRPr lang="sk-SK" sz="36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sk-SK" sz="3600" dirty="0"/>
              <a:t>https://sk.wikipedia.org/wiki/Kelvin</a:t>
            </a:r>
          </a:p>
        </p:txBody>
      </p:sp>
      <p:pic>
        <p:nvPicPr>
          <p:cNvPr id="1026" name="Picture 2" descr="C:\Users\Matejovci\Desktop\CelsiusKelvinThermometer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3" t="3461" r="14554" b="2576"/>
          <a:stretch/>
        </p:blipFill>
        <p:spPr bwMode="auto">
          <a:xfrm>
            <a:off x="28618402" y="20476273"/>
            <a:ext cx="5636336" cy="12204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Obrázok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6775" y="7097244"/>
            <a:ext cx="9658567" cy="812108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23630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Motív balík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balíka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balík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2253</TotalTime>
  <Words>152</Words>
  <Application>Microsoft Office PowerPoint</Application>
  <PresentationFormat>Vlastná</PresentationFormat>
  <Paragraphs>32</Paragraphs>
  <Slides>1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Motív balíka Office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učiteľ</dc:creator>
  <cp:lastModifiedBy>User</cp:lastModifiedBy>
  <cp:revision>101</cp:revision>
  <dcterms:created xsi:type="dcterms:W3CDTF">2020-10-15T14:06:57Z</dcterms:created>
  <dcterms:modified xsi:type="dcterms:W3CDTF">2022-11-01T17:08:25Z</dcterms:modified>
</cp:coreProperties>
</file>