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án Mikula" initials="KM" lastIdx="1" clrIdx="0">
    <p:extLst>
      <p:ext uri="{19B8F6BF-5375-455C-9EA6-DF929625EA0E}">
        <p15:presenceInfo xmlns:p15="http://schemas.microsoft.com/office/powerpoint/2012/main" userId="ed88f0e3258155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4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879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017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213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30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1094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921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066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44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730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240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109096C-E391-4A3A-AB28-C43BA9A1DA7A}" type="datetimeFigureOut">
              <a:rPr lang="sk-SK" smtClean="0"/>
              <a:t>19. 3. 2022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92FBA58-1E16-4E3B-92D6-38B13AA41B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741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it.sk/hash/" TargetMode="External"/><Relationship Id="rId7" Type="http://schemas.openxmlformats.org/officeDocument/2006/relationships/image" Target="../media/image2.svg"/><Relationship Id="rId2" Type="http://schemas.openxmlformats.org/officeDocument/2006/relationships/hyperlink" Target="https://oskole.detiamy.sk/clanok/ciele-sifrovania-symetricke-a-asymetricke-sifrovani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hyperlink" Target="https://www.ssl.com/sk/Naj%C4%8Dastej%C5%A1ie-ot%C3%A1zky/%C4%8Do-je-http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F0815-5798-46EA-A7DC-29A63B9C8A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Šifrovanie a </a:t>
            </a:r>
            <a:r>
              <a:rPr lang="sk-SK" dirty="0" err="1"/>
              <a:t>hashovanie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713ADE-0476-441E-9FDF-E6C4AE1D3F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Kristián Mikula</a:t>
            </a:r>
          </a:p>
        </p:txBody>
      </p:sp>
    </p:spTree>
    <p:extLst>
      <p:ext uri="{BB962C8B-B14F-4D97-AF65-F5344CB8AC3E}">
        <p14:creationId xmlns:p14="http://schemas.microsoft.com/office/powerpoint/2010/main" val="160415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1CEDA-838B-46EA-882D-8643202D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Bezpečnostný protokol HTTPS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021990-3F9B-48B3-A290-249586C94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b="1" i="0" dirty="0">
                <a:solidFill>
                  <a:srgbClr val="5341AF"/>
                </a:solidFill>
                <a:effectLst/>
                <a:latin typeface="Muli  "/>
              </a:rPr>
              <a:t>HTTPS (zabezpečený pomocou protokolu Hypertext Transfer </a:t>
            </a:r>
            <a:r>
              <a:rPr lang="sk-SK" b="1" i="0" dirty="0" err="1">
                <a:solidFill>
                  <a:srgbClr val="5341AF"/>
                </a:solidFill>
                <a:effectLst/>
                <a:latin typeface="Muli  "/>
              </a:rPr>
              <a:t>Protocol</a:t>
            </a:r>
            <a:r>
              <a:rPr lang="sk-SK" b="1" i="0" dirty="0">
                <a:solidFill>
                  <a:srgbClr val="5341AF"/>
                </a:solidFill>
                <a:effectLst/>
                <a:latin typeface="Muli  "/>
              </a:rPr>
              <a:t>)</a:t>
            </a:r>
            <a:r>
              <a:rPr lang="sk-SK" b="0" i="0" dirty="0">
                <a:solidFill>
                  <a:srgbClr val="5341AF"/>
                </a:solidFill>
                <a:effectLst/>
                <a:latin typeface="Muli  "/>
              </a:rPr>
              <a:t> </a:t>
            </a:r>
            <a:r>
              <a:rPr lang="sk-SK" b="0" i="0" dirty="0">
                <a:solidFill>
                  <a:schemeClr val="tx1"/>
                </a:solidFill>
                <a:effectLst/>
                <a:latin typeface="Muli  "/>
              </a:rPr>
              <a:t>je bezpečná verzia protokolu HTTP (</a:t>
            </a:r>
            <a:r>
              <a:rPr lang="sk-SK" dirty="0">
                <a:solidFill>
                  <a:schemeClr val="tx1"/>
                </a:solidFill>
                <a:latin typeface="Muli  "/>
              </a:rPr>
              <a:t>HTTP </a:t>
            </a:r>
            <a:r>
              <a:rPr lang="sk-SK" b="0" i="0" dirty="0">
                <a:solidFill>
                  <a:schemeClr val="tx1"/>
                </a:solidFill>
                <a:effectLst/>
                <a:latin typeface="Muli  "/>
              </a:rPr>
              <a:t>nezaručuje, že si prenášané dáta nemôže niekto prečítať alebo že nemôžu byť zmenené), ktorá používa </a:t>
            </a:r>
            <a:r>
              <a:rPr lang="sk-SK" b="0" i="0" strike="noStrike" dirty="0">
                <a:solidFill>
                  <a:schemeClr val="tx1"/>
                </a:solidFill>
                <a:effectLst/>
                <a:latin typeface="Muli  "/>
              </a:rPr>
              <a:t>SSL/TLS protokol </a:t>
            </a:r>
            <a:r>
              <a:rPr lang="sk-SK" b="0" i="0" dirty="0">
                <a:solidFill>
                  <a:schemeClr val="tx1"/>
                </a:solidFill>
                <a:effectLst/>
                <a:latin typeface="Muli  "/>
              </a:rPr>
              <a:t>pre šifrovanie a autentifikáciu</a:t>
            </a:r>
          </a:p>
          <a:p>
            <a:r>
              <a:rPr lang="sk-SK" dirty="0">
                <a:solidFill>
                  <a:srgbClr val="222222"/>
                </a:solidFill>
                <a:latin typeface="Muli  "/>
              </a:rPr>
              <a:t>U</a:t>
            </a:r>
            <a:r>
              <a:rPr lang="sk-SK" b="0" i="0" dirty="0">
                <a:solidFill>
                  <a:srgbClr val="222222"/>
                </a:solidFill>
                <a:effectLst/>
                <a:latin typeface="Muli  "/>
              </a:rPr>
              <a:t>možňuje používateľom webových stránok bezpečne prenášať citlivé údaje, ako sú čísla kreditných kariet, bankové informácie a prihlasovacie údaje, cez internet</a:t>
            </a:r>
          </a:p>
          <a:p>
            <a:r>
              <a:rPr lang="sk-SK" b="0" i="0" dirty="0">
                <a:solidFill>
                  <a:srgbClr val="222222"/>
                </a:solidFill>
                <a:effectLst/>
                <a:latin typeface="Muli  "/>
              </a:rPr>
              <a:t>Je dôležitý na zabezpečenie online aktivít, ako sú nákupy, bankovníctvo a práca na diaľku</a:t>
            </a:r>
          </a:p>
          <a:p>
            <a:r>
              <a:rPr lang="sk-SK" b="0" i="0" dirty="0">
                <a:solidFill>
                  <a:srgbClr val="222222"/>
                </a:solidFill>
                <a:effectLst/>
                <a:latin typeface="Muli  "/>
              </a:rPr>
              <a:t>Zaradením SSL /TLS šifrovanie, HTTPS zabraňuje tomu, aby údaje odoslané cez internet boli zachytené a prečítané treťou stranou</a:t>
            </a:r>
            <a:endParaRPr lang="sk-SK" dirty="0">
              <a:solidFill>
                <a:schemeClr val="tx1"/>
              </a:solidFill>
              <a:latin typeface="Muli  "/>
            </a:endParaRPr>
          </a:p>
        </p:txBody>
      </p:sp>
      <p:pic>
        <p:nvPicPr>
          <p:cNvPr id="5" name="Grafický objekt 4" descr="Kompas">
            <a:hlinkClick r:id="rId2" action="ppaction://hlinksldjump"/>
            <a:extLst>
              <a:ext uri="{FF2B5EF4-FFF2-40B4-BE49-F238E27FC236}">
                <a16:creationId xmlns:a16="http://schemas.microsoft.com/office/drawing/2014/main" id="{1314F53B-67A1-4E56-8EC8-0EA4907644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256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2793A-6E6D-4772-9405-29BDFA89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Certifikát servera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7CBF7A-C3AD-4C9E-90E7-7DF15FAD8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5341AF"/>
                </a:solidFill>
              </a:rPr>
              <a:t>Certifikát servera </a:t>
            </a:r>
            <a:r>
              <a:rPr lang="sk-SK" dirty="0"/>
              <a:t>je identifikačný digitálny dokument, ktorý obsahuje verejný šifrovací kľúč servera, údaj o jeho časovej platnosti a adresu webovej stránky, ktorá sa môže týmto certifikátom preukazovať</a:t>
            </a:r>
          </a:p>
          <a:p>
            <a:r>
              <a:rPr lang="sk-SK" dirty="0"/>
              <a:t>Obsahuje ešte elektronický podpis certifikačnej autority, aby bola zaručená dôveryhodnosť tohto certifikátu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Grafický objekt 4" descr="Kompas">
            <a:hlinkClick r:id="rId2" action="ppaction://hlinksldjump"/>
            <a:extLst>
              <a:ext uri="{FF2B5EF4-FFF2-40B4-BE49-F238E27FC236}">
                <a16:creationId xmlns:a16="http://schemas.microsoft.com/office/drawing/2014/main" id="{D8A7F255-218D-4BBB-89F6-40F27870D8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955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AD55D-11A0-4E99-98F3-F75891B1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Certifikačná autorita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936C27-469D-4F7D-A8F2-701987A9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933796" cy="3101983"/>
          </a:xfrm>
        </p:spPr>
        <p:txBody>
          <a:bodyPr>
            <a:normAutofit lnSpcReduction="10000"/>
          </a:bodyPr>
          <a:lstStyle/>
          <a:p>
            <a:r>
              <a:rPr lang="sk-SK" b="1" dirty="0">
                <a:solidFill>
                  <a:srgbClr val="5341AF"/>
                </a:solidFill>
              </a:rPr>
              <a:t>Certifikačná autorita </a:t>
            </a:r>
            <a:r>
              <a:rPr lang="sk-SK" dirty="0"/>
              <a:t>je úrad alebo inštitúcia, ktorá overuje skutočnú identitu vlastníka certifikátu</a:t>
            </a:r>
          </a:p>
          <a:p>
            <a:r>
              <a:rPr lang="sk-SK" dirty="0"/>
              <a:t>Jej úloha je ekvivalentom notára, ktorý overuje podpisy</a:t>
            </a:r>
          </a:p>
          <a:p>
            <a:r>
              <a:rPr lang="sk-SK" dirty="0"/>
              <a:t>Väčšina prehliadačov obsahuje zoznam predefinovaných certifikačných autorít, ktoré sú označené ako dôveryhodné, čiže prehliadač vie rozoznať, či certifikačná autorita, ktorá certifikát podpísala, je dôveryhodná alebo nie</a:t>
            </a:r>
          </a:p>
          <a:p>
            <a:r>
              <a:rPr lang="sk-SK" dirty="0"/>
              <a:t>Certifikát stránky zobrazíme kliknutím na ikonku malej zámky v okne prehliadača</a:t>
            </a:r>
          </a:p>
          <a:p>
            <a:r>
              <a:rPr lang="sk-SK" dirty="0"/>
              <a:t>Niekedy je podpísaný len autorom webovej stránky – pravosť takého certifikátu overíme tak, že porovnáme </a:t>
            </a:r>
            <a:r>
              <a:rPr lang="sk-SK" dirty="0" err="1"/>
              <a:t>finger</a:t>
            </a:r>
            <a:r>
              <a:rPr lang="sk-SK" dirty="0"/>
              <a:t> </a:t>
            </a:r>
            <a:r>
              <a:rPr lang="sk-SK" dirty="0" err="1"/>
              <a:t>print</a:t>
            </a:r>
            <a:r>
              <a:rPr lang="sk-SK" dirty="0"/>
              <a:t> certifikátu s </a:t>
            </a:r>
            <a:r>
              <a:rPr lang="sk-SK" dirty="0" err="1"/>
              <a:t>finger</a:t>
            </a:r>
            <a:r>
              <a:rPr lang="sk-SK" dirty="0"/>
              <a:t> </a:t>
            </a:r>
            <a:r>
              <a:rPr lang="sk-SK" dirty="0" err="1"/>
              <a:t>printom</a:t>
            </a:r>
            <a:r>
              <a:rPr lang="sk-SK" dirty="0"/>
              <a:t> priamo u jeho majiteľa</a:t>
            </a:r>
          </a:p>
        </p:txBody>
      </p:sp>
      <p:pic>
        <p:nvPicPr>
          <p:cNvPr id="5" name="Grafický objekt 4" descr="Kompas">
            <a:hlinkClick r:id="rId2" action="ppaction://hlinksldjump"/>
            <a:extLst>
              <a:ext uri="{FF2B5EF4-FFF2-40B4-BE49-F238E27FC236}">
                <a16:creationId xmlns:a16="http://schemas.microsoft.com/office/drawing/2014/main" id="{7F572C06-AC29-429E-9BF9-82FEF8F7C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41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DC285-EBD5-45E0-9722-881EF6447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34CB593-26DD-4BAF-93B8-A5055E15F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5341A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https://oskole.detiamy.sk/clanok/ciele-sifrovania-symetricke-a-asymetricke-sifrovanie</a:t>
            </a:r>
            <a:r>
              <a:rPr lang="sk-SK" dirty="0">
                <a:solidFill>
                  <a:srgbClr val="5341AF"/>
                </a:solidFill>
              </a:rPr>
              <a:t> </a:t>
            </a:r>
          </a:p>
          <a:p>
            <a:r>
              <a:rPr lang="sk-SK" dirty="0">
                <a:solidFill>
                  <a:srgbClr val="5341A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https://blogit.sk/hash/</a:t>
            </a:r>
            <a:endParaRPr lang="sk-SK" dirty="0">
              <a:solidFill>
                <a:srgbClr val="5341AF"/>
              </a:solidFill>
            </a:endParaRPr>
          </a:p>
          <a:p>
            <a:r>
              <a:rPr lang="sk-SK" dirty="0">
                <a:solidFill>
                  <a:srgbClr val="5341A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https://www.ssl.com/sk/Naj%C4%8Dastej%C5%A1ie-ot%C3%A1zky/%C4%8Do-je-https/</a:t>
            </a:r>
            <a:r>
              <a:rPr lang="sk-SK" dirty="0">
                <a:solidFill>
                  <a:srgbClr val="5341AF"/>
                </a:solidFill>
              </a:rPr>
              <a:t>  </a:t>
            </a:r>
          </a:p>
          <a:p>
            <a:r>
              <a:rPr lang="sk-SK" dirty="0">
                <a:solidFill>
                  <a:srgbClr val="5341AF"/>
                </a:solidFill>
              </a:rPr>
              <a:t>Učebnica – Informatika pre stredné školy – Práca s internetom</a:t>
            </a:r>
          </a:p>
        </p:txBody>
      </p:sp>
      <p:pic>
        <p:nvPicPr>
          <p:cNvPr id="4" name="Grafický objekt 3" descr="Kompas">
            <a:hlinkClick r:id="rId5" action="ppaction://hlinksldjump"/>
            <a:extLst>
              <a:ext uri="{FF2B5EF4-FFF2-40B4-BE49-F238E27FC236}">
                <a16:creationId xmlns:a16="http://schemas.microsoft.com/office/drawing/2014/main" id="{71F48A97-23CC-464F-B20F-1994B82B83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99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78AC7E1-2930-478F-AE49-0A545169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12102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DB065-04EB-4752-A2F5-CD338A3A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E39F32-E775-47DF-BEC8-E36068DBC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71634"/>
          </a:xfrm>
        </p:spPr>
        <p:txBody>
          <a:bodyPr>
            <a:normAutofit fontScale="85000" lnSpcReduction="20000"/>
          </a:bodyPr>
          <a:lstStyle/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ŠIFROVANIE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SYMETRICKÉ ŠIFRY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ASYMETRICKÉ ŠIFRY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VYUŽITIE ŠIFIER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HASHOVANIE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VYUŽITIE HASHOVANIA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ZJEDNODUŠENÁ TABUĽKA SHA-I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BEZPEČNOSTNÝ PROTOKOL HTTPS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CERTIFIKÁT SERVERA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CERTIFIKAČNÁ AUTORITA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r>
              <a:rPr lang="sk-SK" sz="1900" dirty="0">
                <a:solidFill>
                  <a:srgbClr val="5341AF"/>
                </a:solidFill>
                <a:latin typeface="Muli  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ZDROJE</a:t>
            </a:r>
            <a:endParaRPr lang="sk-SK" sz="1900" dirty="0">
              <a:solidFill>
                <a:srgbClr val="5341AF"/>
              </a:solidFill>
              <a:latin typeface="Muli  "/>
            </a:endParaRP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233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ABAA611-80CF-49B2-BCD6-0CF060AD9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Šifrovanie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713122D-F862-4DDB-8989-133937D06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0" dirty="0">
                <a:solidFill>
                  <a:srgbClr val="5341AF"/>
                </a:solidFill>
                <a:effectLst/>
                <a:latin typeface="Muli"/>
              </a:rPr>
              <a:t>Kryptografia</a:t>
            </a:r>
            <a:r>
              <a:rPr lang="sk-SK" b="0" i="0" dirty="0">
                <a:solidFill>
                  <a:srgbClr val="212529"/>
                </a:solidFill>
                <a:effectLst/>
                <a:latin typeface="Muli"/>
              </a:rPr>
              <a:t> alebo </a:t>
            </a:r>
            <a:r>
              <a:rPr lang="sk-SK" b="1" i="0" dirty="0">
                <a:solidFill>
                  <a:srgbClr val="5341AF"/>
                </a:solidFill>
                <a:effectLst/>
                <a:latin typeface="Muli"/>
              </a:rPr>
              <a:t>šifrovanie</a:t>
            </a:r>
            <a:r>
              <a:rPr lang="sk-SK" b="0" i="0" dirty="0">
                <a:solidFill>
                  <a:srgbClr val="212529"/>
                </a:solidFill>
                <a:effectLst/>
                <a:latin typeface="Muli"/>
              </a:rPr>
              <a:t> je náuka o metódach utajovania zmyslu správ prevodom do podoby, ktorá je čitateľná len so špeciálnymi znalosťami</a:t>
            </a:r>
          </a:p>
          <a:p>
            <a:r>
              <a:rPr lang="sk-SK" dirty="0">
                <a:solidFill>
                  <a:srgbClr val="212529"/>
                </a:solidFill>
                <a:latin typeface="Muli"/>
              </a:rPr>
              <a:t>Š</a:t>
            </a:r>
            <a:r>
              <a:rPr lang="sk-SK" b="0" i="0" dirty="0">
                <a:solidFill>
                  <a:srgbClr val="212529"/>
                </a:solidFill>
                <a:effectLst/>
                <a:latin typeface="Muli"/>
              </a:rPr>
              <a:t>ifrovanie označuje kryptografický algoritmus, ktorý prevádza čitateľnú správu alebo prostý text na jeho nečitateľnú podobu alebo šifrový text</a:t>
            </a:r>
          </a:p>
          <a:p>
            <a:r>
              <a:rPr lang="sk-SK" b="0" i="0" dirty="0">
                <a:solidFill>
                  <a:srgbClr val="212529"/>
                </a:solidFill>
                <a:effectLst/>
                <a:latin typeface="Muli"/>
              </a:rPr>
              <a:t>Kľúč je tajná informácia, bez ktorej nie je možné šifrovaný text prečítať</a:t>
            </a:r>
            <a:endParaRPr lang="sk-SK" dirty="0">
              <a:solidFill>
                <a:srgbClr val="212529"/>
              </a:solidFill>
              <a:latin typeface="Muli"/>
            </a:endParaRPr>
          </a:p>
          <a:p>
            <a:r>
              <a:rPr lang="sk-SK" b="0" i="0" dirty="0">
                <a:solidFill>
                  <a:srgbClr val="212529"/>
                </a:solidFill>
                <a:effectLst/>
                <a:latin typeface="Muli"/>
              </a:rPr>
              <a:t>V súčasnosti sa používa symetrické a asymetrické šifrovanie, poprípade ich kombinácia</a:t>
            </a:r>
            <a:endParaRPr lang="sk-SK" dirty="0"/>
          </a:p>
        </p:txBody>
      </p:sp>
      <p:pic>
        <p:nvPicPr>
          <p:cNvPr id="7" name="Grafický objekt 6" descr="Kompas">
            <a:hlinkClick r:id="rId2" action="ppaction://hlinksldjump"/>
            <a:extLst>
              <a:ext uri="{FF2B5EF4-FFF2-40B4-BE49-F238E27FC236}">
                <a16:creationId xmlns:a16="http://schemas.microsoft.com/office/drawing/2014/main" id="{4B54A21B-3A0D-4AA4-A2CB-DB47212006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2445D-E882-4C37-B15D-FAED40115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Symetrické šifry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3BC528F-CC11-4A5D-BE4B-D2CAAA8DB6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b="1" i="0" dirty="0">
                <a:solidFill>
                  <a:srgbClr val="5341AF"/>
                </a:solidFill>
                <a:effectLst/>
                <a:latin typeface="Muli"/>
              </a:rPr>
              <a:t>Symetrická šifra </a:t>
            </a:r>
            <a:r>
              <a:rPr lang="sk-SK" b="0" i="0" dirty="0">
                <a:solidFill>
                  <a:srgbClr val="212529"/>
                </a:solidFill>
                <a:effectLst/>
                <a:latin typeface="Muli"/>
              </a:rPr>
              <a:t>je taká, ktorá pre šifrovanie a dešifrovanie používa ten istý kľúč (heslo)</a:t>
            </a:r>
          </a:p>
          <a:p>
            <a:r>
              <a:rPr lang="sk-SK" dirty="0">
                <a:solidFill>
                  <a:srgbClr val="212529"/>
                </a:solidFill>
                <a:latin typeface="Muli"/>
              </a:rPr>
              <a:t>Kľúč musíme doručiť aj príjemcovi správy tak, aby nebol pri prenose vyzradený</a:t>
            </a:r>
            <a:endParaRPr lang="sk-SK" b="0" i="0" dirty="0">
              <a:solidFill>
                <a:srgbClr val="212529"/>
              </a:solidFill>
              <a:effectLst/>
              <a:latin typeface="Muli"/>
            </a:endParaRPr>
          </a:p>
          <a:p>
            <a:r>
              <a:rPr lang="sk-SK" dirty="0">
                <a:solidFill>
                  <a:srgbClr val="000000"/>
                </a:solidFill>
                <a:latin typeface="Muli"/>
              </a:rPr>
              <a:t>V</a:t>
            </a:r>
            <a:r>
              <a:rPr lang="sk-SK" b="0" i="0" dirty="0">
                <a:solidFill>
                  <a:srgbClr val="000000"/>
                </a:solidFill>
                <a:effectLst/>
                <a:latin typeface="Muli"/>
              </a:rPr>
              <a:t>ýhodou symetrických šifier je ich nízka výpočtová náročnosť</a:t>
            </a:r>
          </a:p>
          <a:p>
            <a:endParaRPr lang="sk-SK" b="0" i="0" dirty="0">
              <a:solidFill>
                <a:srgbClr val="000000"/>
              </a:solidFill>
              <a:effectLst/>
              <a:latin typeface="Muli"/>
            </a:endParaRPr>
          </a:p>
          <a:p>
            <a:endParaRPr lang="sk-SK" dirty="0"/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58816624-DCBB-4B2B-B73C-56A2E15D43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750" y="2684462"/>
            <a:ext cx="3676650" cy="3009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Grafický objekt 8" descr="Kompas">
            <a:hlinkClick r:id="rId3" action="ppaction://hlinksldjump"/>
            <a:extLst>
              <a:ext uri="{FF2B5EF4-FFF2-40B4-BE49-F238E27FC236}">
                <a16:creationId xmlns:a16="http://schemas.microsoft.com/office/drawing/2014/main" id="{A1B9B106-ED5C-450B-B357-54BBEEA1B4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58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B07BA-84B5-41F0-BAE3-DDB9DF040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Asymetrické šifry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DAB5D83-A231-4E26-86D8-6652E15180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b="1" i="0" dirty="0">
                <a:solidFill>
                  <a:srgbClr val="5341AF"/>
                </a:solidFill>
                <a:effectLst/>
                <a:latin typeface="Muli"/>
              </a:rPr>
              <a:t>Asymetrická šifra</a:t>
            </a:r>
            <a:r>
              <a:rPr lang="sk-SK" b="0" i="0" dirty="0">
                <a:solidFill>
                  <a:srgbClr val="212529"/>
                </a:solidFill>
                <a:effectLst/>
                <a:latin typeface="Muli"/>
              </a:rPr>
              <a:t> používa verejný kľúč pre šifrovanie a súkromný kľúč pre dešifrovanie</a:t>
            </a:r>
          </a:p>
          <a:p>
            <a:r>
              <a:rPr lang="sk-SK" b="0" i="0" dirty="0">
                <a:solidFill>
                  <a:srgbClr val="212529"/>
                </a:solidFill>
                <a:effectLst/>
                <a:latin typeface="Muli"/>
              </a:rPr>
              <a:t>Súkromný kľú</a:t>
            </a:r>
            <a:r>
              <a:rPr lang="sk-SK" dirty="0">
                <a:solidFill>
                  <a:srgbClr val="212529"/>
                </a:solidFill>
                <a:latin typeface="Muli"/>
              </a:rPr>
              <a:t>č je tajný a pracovať s ním môže len jeho majiteľ</a:t>
            </a:r>
          </a:p>
          <a:p>
            <a:r>
              <a:rPr lang="sk-SK" dirty="0">
                <a:solidFill>
                  <a:srgbClr val="212529"/>
                </a:solidFill>
                <a:latin typeface="Muli"/>
              </a:rPr>
              <a:t>Verejný kľúč môže jeho majiteľ zverejniť a pracovať s ním môže ktokoľvek</a:t>
            </a:r>
            <a:endParaRPr lang="sk-SK" b="0" i="0" dirty="0">
              <a:solidFill>
                <a:srgbClr val="212529"/>
              </a:solidFill>
              <a:effectLst/>
              <a:latin typeface="Muli"/>
            </a:endParaRPr>
          </a:p>
          <a:p>
            <a:r>
              <a:rPr lang="sk-SK" b="0" i="0" dirty="0">
                <a:solidFill>
                  <a:srgbClr val="212529"/>
                </a:solidFill>
                <a:effectLst/>
                <a:latin typeface="Muli"/>
              </a:rPr>
              <a:t>Roz</a:t>
            </a:r>
            <a:r>
              <a:rPr lang="sk-SK" dirty="0">
                <a:solidFill>
                  <a:srgbClr val="212529"/>
                </a:solidFill>
                <a:latin typeface="Muli"/>
              </a:rPr>
              <a:t>diel od symetrickej je, že používa rôzne kľúče nie ten istý</a:t>
            </a:r>
          </a:p>
          <a:p>
            <a:endParaRPr lang="sk-SK" dirty="0">
              <a:solidFill>
                <a:srgbClr val="212529"/>
              </a:solidFill>
              <a:latin typeface="Muli"/>
            </a:endParaRPr>
          </a:p>
          <a:p>
            <a:endParaRPr lang="sk-SK" b="0" i="0" dirty="0">
              <a:solidFill>
                <a:srgbClr val="212529"/>
              </a:solidFill>
              <a:effectLst/>
              <a:latin typeface="Muli"/>
            </a:endParaRPr>
          </a:p>
          <a:p>
            <a:endParaRPr lang="sk-SK" dirty="0"/>
          </a:p>
        </p:txBody>
      </p:sp>
      <p:pic>
        <p:nvPicPr>
          <p:cNvPr id="8" name="Zástupný objekt pre obsah 7">
            <a:extLst>
              <a:ext uri="{FF2B5EF4-FFF2-40B4-BE49-F238E27FC236}">
                <a16:creationId xmlns:a16="http://schemas.microsoft.com/office/drawing/2014/main" id="{9D384C43-0897-4F93-8C42-A94D805EBB7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88" y="2813313"/>
            <a:ext cx="4270375" cy="2752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Grafický objekt 10" descr="Kompas">
            <a:hlinkClick r:id="rId3" action="ppaction://hlinksldjump"/>
            <a:extLst>
              <a:ext uri="{FF2B5EF4-FFF2-40B4-BE49-F238E27FC236}">
                <a16:creationId xmlns:a16="http://schemas.microsoft.com/office/drawing/2014/main" id="{8A31CC99-75A9-4471-8C4C-9B36673F83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1C6AC-C25E-43A5-B8A0-8D801ECB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VYUŽITIE ŠIFIER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97DC869-817D-4144-9153-3D3F04FE6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0" dirty="0">
                <a:solidFill>
                  <a:srgbClr val="5341AF"/>
                </a:solidFill>
                <a:effectLst/>
                <a:latin typeface="Muli"/>
              </a:rPr>
              <a:t>Symetrické šifry </a:t>
            </a:r>
            <a:r>
              <a:rPr lang="sk-SK" b="0" i="0" dirty="0">
                <a:solidFill>
                  <a:srgbClr val="000000"/>
                </a:solidFill>
                <a:effectLst/>
                <a:latin typeface="Muli"/>
              </a:rPr>
              <a:t>sa často používajú spoločne s </a:t>
            </a:r>
            <a:r>
              <a:rPr lang="sk-SK" b="1" i="0" dirty="0">
                <a:solidFill>
                  <a:srgbClr val="5341AF"/>
                </a:solidFill>
                <a:effectLst/>
                <a:latin typeface="Muli"/>
              </a:rPr>
              <a:t>asymetrickými</a:t>
            </a:r>
          </a:p>
          <a:p>
            <a:r>
              <a:rPr lang="sk-SK" dirty="0">
                <a:latin typeface="Muli"/>
              </a:rPr>
              <a:t>O</a:t>
            </a:r>
            <a:r>
              <a:rPr lang="sk-SK" b="0" i="0" dirty="0">
                <a:effectLst/>
                <a:latin typeface="Muli"/>
              </a:rPr>
              <a:t>tvorený text sa zašifruje </a:t>
            </a:r>
            <a:r>
              <a:rPr lang="sk-SK" b="1" i="0" dirty="0">
                <a:solidFill>
                  <a:srgbClr val="5341AF"/>
                </a:solidFill>
                <a:effectLst/>
                <a:latin typeface="Muli"/>
              </a:rPr>
              <a:t>symetrickou šifrou </a:t>
            </a:r>
            <a:r>
              <a:rPr lang="sk-SK" b="0" i="0" dirty="0">
                <a:effectLst/>
                <a:latin typeface="Muli"/>
              </a:rPr>
              <a:t>s náhodne vygenerovaným kľúčom a </a:t>
            </a:r>
            <a:r>
              <a:rPr lang="sk-SK" dirty="0">
                <a:latin typeface="Muli"/>
              </a:rPr>
              <a:t>t</a:t>
            </a:r>
            <a:r>
              <a:rPr lang="sk-SK" b="0" i="0" dirty="0">
                <a:effectLst/>
                <a:latin typeface="Muli"/>
              </a:rPr>
              <a:t>ento </a:t>
            </a:r>
            <a:r>
              <a:rPr lang="sk-SK" b="1" i="0" dirty="0">
                <a:solidFill>
                  <a:srgbClr val="5341AF"/>
                </a:solidFill>
                <a:effectLst/>
                <a:latin typeface="Muli"/>
              </a:rPr>
              <a:t>symetrický kľúč </a:t>
            </a:r>
            <a:r>
              <a:rPr lang="sk-SK" b="0" i="0" dirty="0">
                <a:effectLst/>
                <a:latin typeface="Muli"/>
              </a:rPr>
              <a:t>sa zašifruje verejným kľúčom </a:t>
            </a:r>
            <a:r>
              <a:rPr lang="sk-SK" b="1" i="0" dirty="0">
                <a:solidFill>
                  <a:srgbClr val="5341AF"/>
                </a:solidFill>
                <a:effectLst/>
                <a:latin typeface="Muli"/>
              </a:rPr>
              <a:t>asymetrickej šifry</a:t>
            </a:r>
            <a:r>
              <a:rPr lang="sk-SK" b="0" i="0" dirty="0">
                <a:effectLst/>
                <a:latin typeface="Muli"/>
              </a:rPr>
              <a:t>, takže dešifrovať dáta môže len majiteľ tajného kľúča danej </a:t>
            </a:r>
            <a:r>
              <a:rPr lang="sk-SK" b="1" i="0" dirty="0">
                <a:solidFill>
                  <a:srgbClr val="5341AF"/>
                </a:solidFill>
                <a:effectLst/>
                <a:latin typeface="Muli"/>
              </a:rPr>
              <a:t>asymetrickej šifry</a:t>
            </a:r>
            <a:endParaRPr lang="sk-SK" b="1" dirty="0">
              <a:solidFill>
                <a:srgbClr val="5341AF"/>
              </a:solidFill>
            </a:endParaRPr>
          </a:p>
        </p:txBody>
      </p:sp>
      <p:pic>
        <p:nvPicPr>
          <p:cNvPr id="8" name="Grafický objekt 7" descr="Kompas">
            <a:hlinkClick r:id="rId2" action="ppaction://hlinksldjump"/>
            <a:extLst>
              <a:ext uri="{FF2B5EF4-FFF2-40B4-BE49-F238E27FC236}">
                <a16:creationId xmlns:a16="http://schemas.microsoft.com/office/drawing/2014/main" id="{B114D027-ECED-4C1A-8EE8-3EF9D1ED0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6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95CA1-9A75-4C69-82BB-E7A320D21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Hashovanie</a:t>
            </a:r>
            <a:endParaRPr lang="sk-SK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21EC6CC-7515-4A49-9AB9-F9C1F11366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b="1" i="0" dirty="0">
                <a:solidFill>
                  <a:srgbClr val="5341AF"/>
                </a:solidFill>
                <a:effectLst/>
                <a:latin typeface="Muli "/>
                <a:ea typeface="Source Sans Pro" panose="020B0503030403020204" pitchFamily="34" charset="0"/>
              </a:rPr>
              <a:t>Funkcia </a:t>
            </a:r>
            <a:r>
              <a:rPr lang="sk-SK" b="1" i="0" dirty="0" err="1">
                <a:solidFill>
                  <a:srgbClr val="5341AF"/>
                </a:solidFill>
                <a:effectLst/>
                <a:latin typeface="Muli "/>
                <a:ea typeface="Source Sans Pro" panose="020B0503030403020204" pitchFamily="34" charset="0"/>
              </a:rPr>
              <a:t>hash</a:t>
            </a:r>
            <a:r>
              <a:rPr lang="sk-SK" b="1" i="0" dirty="0">
                <a:solidFill>
                  <a:srgbClr val="5341AF"/>
                </a:solidFill>
                <a:effectLst/>
                <a:latin typeface="Muli "/>
                <a:ea typeface="Source Sans Pro" panose="020B0503030403020204" pitchFamily="34" charset="0"/>
              </a:rPr>
              <a:t>  </a:t>
            </a:r>
            <a:r>
              <a:rPr lang="sk-SK" i="0" dirty="0">
                <a:solidFill>
                  <a:schemeClr val="tx1"/>
                </a:solidFill>
                <a:effectLst/>
                <a:latin typeface="Muli "/>
                <a:ea typeface="Source Sans Pro" panose="020B0503030403020204" pitchFamily="34" charset="0"/>
              </a:rPr>
              <a:t>je druh algoritmu, ktorá môže byť aplikovaná na časť dát, napríklad súbor,  alebo heslo, na vytvorenie ochrany, na princípe kontrolného súčtu</a:t>
            </a:r>
          </a:p>
          <a:p>
            <a:r>
              <a:rPr lang="sk-SK" b="0" i="0" dirty="0">
                <a:solidFill>
                  <a:schemeClr val="tx1"/>
                </a:solidFill>
                <a:effectLst/>
                <a:latin typeface="Muli  "/>
              </a:rPr>
              <a:t>Hlavná funkcia </a:t>
            </a:r>
            <a:r>
              <a:rPr lang="sk-SK" i="0" dirty="0" err="1">
                <a:solidFill>
                  <a:schemeClr val="tx1"/>
                </a:solidFill>
                <a:effectLst/>
                <a:latin typeface="Muli  "/>
              </a:rPr>
              <a:t>hash</a:t>
            </a:r>
            <a:r>
              <a:rPr lang="sk-SK" b="0" i="0" dirty="0">
                <a:solidFill>
                  <a:schemeClr val="tx1"/>
                </a:solidFill>
                <a:effectLst/>
                <a:latin typeface="Muli  "/>
              </a:rPr>
              <a:t> je overenie autentickosti časti dát</a:t>
            </a:r>
          </a:p>
          <a:p>
            <a:r>
              <a:rPr lang="sk-SK" b="0" i="0" dirty="0">
                <a:solidFill>
                  <a:schemeClr val="tx1"/>
                </a:solidFill>
                <a:effectLst/>
                <a:latin typeface="Muli  "/>
              </a:rPr>
              <a:t>Medzi bežne používané a najznámejšie </a:t>
            </a:r>
            <a:r>
              <a:rPr lang="sk-SK" i="0" dirty="0">
                <a:solidFill>
                  <a:schemeClr val="tx1"/>
                </a:solidFill>
                <a:effectLst/>
                <a:latin typeface="Muli  "/>
              </a:rPr>
              <a:t>kryptografické </a:t>
            </a:r>
            <a:r>
              <a:rPr lang="sk-SK" i="0" dirty="0" err="1">
                <a:solidFill>
                  <a:schemeClr val="tx1"/>
                </a:solidFill>
                <a:effectLst/>
                <a:latin typeface="Muli  "/>
              </a:rPr>
              <a:t>hashové</a:t>
            </a:r>
            <a:r>
              <a:rPr lang="sk-SK" i="0" dirty="0">
                <a:solidFill>
                  <a:schemeClr val="tx1"/>
                </a:solidFill>
                <a:effectLst/>
                <a:latin typeface="Muli  "/>
              </a:rPr>
              <a:t> funkcie patrí napríklad MD5 a SHA-1</a:t>
            </a:r>
            <a:endParaRPr lang="sk-SK" dirty="0">
              <a:solidFill>
                <a:schemeClr val="tx1"/>
              </a:solidFill>
              <a:latin typeface="Muli  "/>
              <a:ea typeface="Source Sans Pro" panose="020B0503030403020204" pitchFamily="34" charset="0"/>
            </a:endParaRPr>
          </a:p>
        </p:txBody>
      </p:sp>
      <p:pic>
        <p:nvPicPr>
          <p:cNvPr id="7" name="Zástupný objekt pre obsah 6">
            <a:extLst>
              <a:ext uri="{FF2B5EF4-FFF2-40B4-BE49-F238E27FC236}">
                <a16:creationId xmlns:a16="http://schemas.microsoft.com/office/drawing/2014/main" id="{BB1DF07C-AE1F-45D3-804E-DA0160AA82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514" y="2638425"/>
            <a:ext cx="2971122" cy="3101975"/>
          </a:xfrm>
        </p:spPr>
      </p:pic>
      <p:pic>
        <p:nvPicPr>
          <p:cNvPr id="10" name="Grafický objekt 9" descr="Kompas">
            <a:hlinkClick r:id="rId3" action="ppaction://hlinksldjump"/>
            <a:extLst>
              <a:ext uri="{FF2B5EF4-FFF2-40B4-BE49-F238E27FC236}">
                <a16:creationId xmlns:a16="http://schemas.microsoft.com/office/drawing/2014/main" id="{351B291F-E68F-4A18-A743-B1BD18357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5C8DB-78D1-4510-BCFB-88BF3DA01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Využitie </a:t>
            </a:r>
            <a:r>
              <a:rPr lang="sk-SK" dirty="0" err="1"/>
              <a:t>hashovania</a:t>
            </a:r>
            <a:endParaRPr lang="sk-SK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7DD05E32-8B10-4AEC-9F4B-074937055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Muli  "/>
              </a:rPr>
              <a:t>Napríklad si stiahnete Google Chrome z inej stránky ako Google a chcete sa uistiť, že je tento súbor totožný s originálom</a:t>
            </a:r>
          </a:p>
          <a:p>
            <a:r>
              <a:rPr lang="sk-SK" dirty="0">
                <a:latin typeface="Muli  "/>
              </a:rPr>
              <a:t>Pomocou online kalkulátora si vypočítate kontrolný súčet a porovnáte ho s kontrolným súčtom ktorý je na stránke Google</a:t>
            </a:r>
          </a:p>
          <a:p>
            <a:r>
              <a:rPr lang="sk-SK" dirty="0">
                <a:latin typeface="Muli  "/>
              </a:rPr>
              <a:t>Ak je súčet rovnaký, tak ide o oficiálny súbor</a:t>
            </a:r>
          </a:p>
        </p:txBody>
      </p:sp>
      <p:pic>
        <p:nvPicPr>
          <p:cNvPr id="8" name="Grafický objekt 7" descr="Kompas">
            <a:hlinkClick r:id="rId2" action="ppaction://hlinksldjump"/>
            <a:extLst>
              <a:ext uri="{FF2B5EF4-FFF2-40B4-BE49-F238E27FC236}">
                <a16:creationId xmlns:a16="http://schemas.microsoft.com/office/drawing/2014/main" id="{8D2AB419-E591-452F-AC34-F94B313E2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0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A3D4A-B08E-4BFD-BEE6-3C2FD508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Zjednodušená tabuľka SHA-1</a:t>
            </a:r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id="{060DF7B2-C1B8-4C1B-903B-1D59C54A1D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25715"/>
              </p:ext>
            </p:extLst>
          </p:nvPr>
        </p:nvGraphicFramePr>
        <p:xfrm>
          <a:off x="2230438" y="2651247"/>
          <a:ext cx="7731124" cy="1833890"/>
        </p:xfrm>
        <a:graphic>
          <a:graphicData uri="http://schemas.openxmlformats.org/drawingml/2006/table">
            <a:tbl>
              <a:tblPr/>
              <a:tblGrid>
                <a:gridCol w="3865562">
                  <a:extLst>
                    <a:ext uri="{9D8B030D-6E8A-4147-A177-3AD203B41FA5}">
                      <a16:colId xmlns:a16="http://schemas.microsoft.com/office/drawing/2014/main" val="40738701"/>
                    </a:ext>
                  </a:extLst>
                </a:gridCol>
                <a:gridCol w="3865562">
                  <a:extLst>
                    <a:ext uri="{9D8B030D-6E8A-4147-A177-3AD203B41FA5}">
                      <a16:colId xmlns:a16="http://schemas.microsoft.com/office/drawing/2014/main" val="3525804018"/>
                    </a:ext>
                  </a:extLst>
                </a:gridCol>
              </a:tblGrid>
              <a:tr h="23012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dirty="0">
                          <a:effectLst/>
                          <a:latin typeface="Muli  "/>
                        </a:rPr>
                        <a:t>Text</a:t>
                      </a:r>
                      <a:endParaRPr lang="sk-SK" sz="1100" dirty="0">
                        <a:effectLst/>
                        <a:latin typeface="Muli  "/>
                      </a:endParaRPr>
                    </a:p>
                  </a:txBody>
                  <a:tcPr marL="29655" marR="29655" marT="29655" marB="296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>
                          <a:effectLst/>
                          <a:latin typeface="Muli  "/>
                        </a:rPr>
                        <a:t>SHA-1</a:t>
                      </a:r>
                      <a:endParaRPr lang="sk-SK" sz="1100">
                        <a:effectLst/>
                        <a:latin typeface="Muli  "/>
                      </a:endParaRPr>
                    </a:p>
                  </a:txBody>
                  <a:tcPr marL="29655" marR="29655" marT="29655" marB="296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00164"/>
                  </a:ext>
                </a:extLst>
              </a:tr>
              <a:tr h="40094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dirty="0">
                          <a:effectLst/>
                          <a:latin typeface="Muli  "/>
                        </a:rPr>
                        <a:t>12345</a:t>
                      </a:r>
                    </a:p>
                  </a:txBody>
                  <a:tcPr marL="29655" marR="29655" marT="29655" marB="296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>
                          <a:effectLst/>
                          <a:latin typeface="Muli  "/>
                        </a:rPr>
                        <a:t>8cb2237d0679ca88db6464eac60da96345513964</a:t>
                      </a:r>
                    </a:p>
                  </a:txBody>
                  <a:tcPr marL="29655" marR="29655" marT="29655" marB="296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536289"/>
                  </a:ext>
                </a:extLst>
              </a:tr>
              <a:tr h="40094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>
                          <a:effectLst/>
                          <a:latin typeface="Muli  "/>
                        </a:rPr>
                        <a:t>password1</a:t>
                      </a:r>
                    </a:p>
                  </a:txBody>
                  <a:tcPr marL="29655" marR="29655" marT="29655" marB="296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dirty="0">
                          <a:effectLst/>
                          <a:latin typeface="Muli  "/>
                        </a:rPr>
                        <a:t>e38ad214943daad1d64c102faec29de4afe9da3d</a:t>
                      </a:r>
                    </a:p>
                  </a:txBody>
                  <a:tcPr marL="29655" marR="29655" marT="29655" marB="296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028768"/>
                  </a:ext>
                </a:extLst>
              </a:tr>
              <a:tr h="40094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dirty="0" err="1">
                          <a:effectLst/>
                          <a:latin typeface="Muli  "/>
                        </a:rPr>
                        <a:t>ilovemydog</a:t>
                      </a:r>
                      <a:endParaRPr lang="sk-SK" sz="1100" dirty="0">
                        <a:effectLst/>
                        <a:latin typeface="Muli  "/>
                      </a:endParaRPr>
                    </a:p>
                  </a:txBody>
                  <a:tcPr marL="29655" marR="29655" marT="29655" marB="296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dirty="0">
                          <a:effectLst/>
                          <a:latin typeface="Muli  "/>
                        </a:rPr>
                        <a:t>a25fb3505406c9ac761c8428692fbf5d5ddf1316</a:t>
                      </a:r>
                    </a:p>
                  </a:txBody>
                  <a:tcPr marL="29655" marR="29655" marT="29655" marB="296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56375"/>
                  </a:ext>
                </a:extLst>
              </a:tr>
              <a:tr h="40094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>
                          <a:effectLst/>
                          <a:latin typeface="Muli  "/>
                        </a:rPr>
                        <a:t>dallas1984</a:t>
                      </a:r>
                    </a:p>
                  </a:txBody>
                  <a:tcPr marL="29655" marR="29655" marT="29655" marB="296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dirty="0">
                          <a:effectLst/>
                          <a:latin typeface="Muli  "/>
                        </a:rPr>
                        <a:t>c1ebe6d80f4c7c087ad29d2c0dc3e059fc919da2</a:t>
                      </a:r>
                    </a:p>
                  </a:txBody>
                  <a:tcPr marL="29655" marR="29655" marT="29655" marB="296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536554"/>
                  </a:ext>
                </a:extLst>
              </a:tr>
            </a:tbl>
          </a:graphicData>
        </a:graphic>
      </p:graphicFrame>
      <p:pic>
        <p:nvPicPr>
          <p:cNvPr id="7" name="Grafický objekt 6" descr="Kompas">
            <a:hlinkClick r:id="rId2" action="ppaction://hlinksldjump"/>
            <a:extLst>
              <a:ext uri="{FF2B5EF4-FFF2-40B4-BE49-F238E27FC236}">
                <a16:creationId xmlns:a16="http://schemas.microsoft.com/office/drawing/2014/main" id="{36EADAB9-8130-49DD-A640-A4F034CA5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7501" y="11018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67111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68</TotalTime>
  <Words>638</Words>
  <Application>Microsoft Office PowerPoint</Application>
  <PresentationFormat>Širokouhlá</PresentationFormat>
  <Paragraphs>72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Arial</vt:lpstr>
      <vt:lpstr>Gill Sans MT</vt:lpstr>
      <vt:lpstr>Muli</vt:lpstr>
      <vt:lpstr>Muli </vt:lpstr>
      <vt:lpstr>Muli  </vt:lpstr>
      <vt:lpstr>Balík</vt:lpstr>
      <vt:lpstr>Šifrovanie a hashovanie</vt:lpstr>
      <vt:lpstr>Obsah</vt:lpstr>
      <vt:lpstr>Šifrovanie</vt:lpstr>
      <vt:lpstr>Symetrické šifry</vt:lpstr>
      <vt:lpstr>Asymetrické šifry</vt:lpstr>
      <vt:lpstr>VYUŽITIE ŠIFIER</vt:lpstr>
      <vt:lpstr>Hashovanie</vt:lpstr>
      <vt:lpstr>Využitie hashovania</vt:lpstr>
      <vt:lpstr>Zjednodušená tabuľka SHA-1</vt:lpstr>
      <vt:lpstr>Bezpečnostný protokol HTTPS</vt:lpstr>
      <vt:lpstr>Certifikát servera</vt:lpstr>
      <vt:lpstr>Certifikačná autorita</vt:lpstr>
      <vt:lpstr>Zdroje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Šifrovanie a hashovanie</dc:title>
  <dc:creator>Kristián Mikula</dc:creator>
  <cp:lastModifiedBy>Kristián Mikula</cp:lastModifiedBy>
  <cp:revision>1</cp:revision>
  <dcterms:created xsi:type="dcterms:W3CDTF">2022-03-19T22:33:24Z</dcterms:created>
  <dcterms:modified xsi:type="dcterms:W3CDTF">2022-03-19T23:41:32Z</dcterms:modified>
</cp:coreProperties>
</file>