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uho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uhlý trojuho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uho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11" name="Rovná spojnic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uhlý trojuho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ovná spojnic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23. 1. 2017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S%C3%A1lanie" TargetMode="External"/><Relationship Id="rId2" Type="http://schemas.openxmlformats.org/officeDocument/2006/relationships/hyperlink" Target="http://kf-lin.elf.stuba.sk/prakticke/TepelneZiarenie_20101005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k.wikipedia.org/wiki/Infra%C4%8Derven%C3%A9_%C5%BEiarenie" TargetMode="External"/><Relationship Id="rId4" Type="http://schemas.openxmlformats.org/officeDocument/2006/relationships/hyperlink" Target="http://sk.wikipedia.org/wiki/Tepeln%C3%A9_%C5%BEiarenie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8062912" cy="1470025"/>
          </a:xfrm>
        </p:spPr>
        <p:txBody>
          <a:bodyPr>
            <a:normAutofit/>
          </a:bodyPr>
          <a:lstStyle/>
          <a:p>
            <a:r>
              <a:rPr lang="sk-SK" sz="6000" b="1" dirty="0" smtClean="0"/>
              <a:t>Tepelné žiarenie</a:t>
            </a:r>
            <a:endParaRPr lang="sk-SK" sz="6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(Sálanie)</a:t>
            </a:r>
            <a:endParaRPr lang="sk-SK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5400" b="1" dirty="0" smtClean="0"/>
              <a:t>Zdroje</a:t>
            </a:r>
            <a:endParaRPr lang="sk-SK" sz="54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/>
          <a:lstStyle/>
          <a:p>
            <a:r>
              <a:rPr lang="cs-CZ" dirty="0" smtClean="0">
                <a:hlinkClick r:id="rId2"/>
              </a:rPr>
              <a:t>http://kf-lin.elf.stuba.sk/prakticke/TepelneZiarenie_20101005.pdf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http://sk.wikipedia.org/wiki/S%C3%A1lanie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http://sk.wikipedia.org/wiki/Tepeln%C3%A9_%C5%BEiarenie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http://sk.wikipedia.org/wiki/Infra%C4%8Derven%C3%A9_%C5%BEiarenie</a:t>
            </a:r>
            <a:endParaRPr lang="cs-CZ" dirty="0" smtClean="0"/>
          </a:p>
          <a:p>
            <a:endParaRPr lang="sk-SK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905000" y="2743200"/>
            <a:ext cx="5029200" cy="70799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k-SK" sz="3200" b="1" dirty="0" smtClean="0">
                <a:solidFill>
                  <a:schemeClr val="bg1"/>
                </a:solidFill>
              </a:rPr>
              <a:t>Ďakujem za pozornosť !</a:t>
            </a:r>
            <a:endParaRPr lang="sk-SK" sz="3200" b="1" dirty="0">
              <a:solidFill>
                <a:schemeClr val="bg1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6858000" y="6019800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Lukáš Svat 3.A</a:t>
            </a:r>
            <a:endParaRPr lang="cs-CZ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72000"/>
          </a:xfrm>
        </p:spPr>
        <p:txBody>
          <a:bodyPr>
            <a:normAutofit/>
          </a:bodyPr>
          <a:lstStyle/>
          <a:p>
            <a:r>
              <a:rPr lang="sk-SK" dirty="0" smtClean="0"/>
              <a:t>mechanizmus prenosu tepla</a:t>
            </a:r>
            <a:endParaRPr lang="cs-CZ" dirty="0" smtClean="0"/>
          </a:p>
          <a:p>
            <a:r>
              <a:rPr lang="cs-CZ" dirty="0" smtClean="0"/>
              <a:t>Elektromagnetické </a:t>
            </a:r>
            <a:r>
              <a:rPr lang="cs-CZ" dirty="0" err="1" smtClean="0"/>
              <a:t>žiarenie</a:t>
            </a:r>
            <a:r>
              <a:rPr lang="cs-CZ" dirty="0" smtClean="0"/>
              <a:t> z objektu</a:t>
            </a:r>
          </a:p>
          <a:p>
            <a:r>
              <a:rPr lang="cs-CZ" dirty="0" err="1" smtClean="0"/>
              <a:t>Spôsobené</a:t>
            </a:r>
            <a:r>
              <a:rPr lang="cs-CZ" dirty="0" smtClean="0"/>
              <a:t> </a:t>
            </a:r>
            <a:r>
              <a:rPr lang="cs-CZ" dirty="0" smtClean="0"/>
              <a:t>teplotou </a:t>
            </a:r>
            <a:r>
              <a:rPr lang="cs-CZ" dirty="0" smtClean="0"/>
              <a:t>objektu</a:t>
            </a:r>
          </a:p>
          <a:p>
            <a:r>
              <a:rPr lang="sk-SK" dirty="0" smtClean="0"/>
              <a:t>Zdrojom každé teleso</a:t>
            </a:r>
          </a:p>
          <a:p>
            <a:r>
              <a:rPr lang="sk-SK" dirty="0" smtClean="0"/>
              <a:t>Vzniká tepelným pohybom atómov a molekúl</a:t>
            </a:r>
          </a:p>
          <a:p>
            <a:endParaRPr lang="cs-CZ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r>
              <a:rPr lang="cs-CZ" dirty="0" smtClean="0"/>
              <a:t>Jediný </a:t>
            </a:r>
            <a:r>
              <a:rPr lang="cs-CZ" dirty="0" err="1" smtClean="0"/>
              <a:t>spôsob</a:t>
            </a:r>
            <a:r>
              <a:rPr lang="cs-CZ" dirty="0" smtClean="0"/>
              <a:t> </a:t>
            </a:r>
            <a:r>
              <a:rPr lang="cs-CZ" dirty="0" err="1" smtClean="0"/>
              <a:t>prenosu</a:t>
            </a:r>
            <a:r>
              <a:rPr lang="cs-CZ" dirty="0" smtClean="0"/>
              <a:t> tepla, bez </a:t>
            </a:r>
            <a:r>
              <a:rPr lang="cs-CZ" dirty="0" err="1" smtClean="0"/>
              <a:t>sprostredkujúceho</a:t>
            </a:r>
            <a:r>
              <a:rPr lang="cs-CZ" dirty="0" smtClean="0"/>
              <a:t> látkového </a:t>
            </a:r>
            <a:r>
              <a:rPr lang="cs-CZ" dirty="0" err="1" smtClean="0"/>
              <a:t>prostredia</a:t>
            </a:r>
            <a:endParaRPr lang="cs-CZ" dirty="0" smtClean="0"/>
          </a:p>
          <a:p>
            <a:r>
              <a:rPr lang="cs-CZ" dirty="0" smtClean="0"/>
              <a:t>So </a:t>
            </a:r>
            <a:r>
              <a:rPr lang="cs-CZ" dirty="0" err="1" smtClean="0"/>
              <a:t>zvyšujúcou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teplotou </a:t>
            </a:r>
            <a:r>
              <a:rPr lang="cs-CZ" dirty="0" err="1" smtClean="0"/>
              <a:t>sa</a:t>
            </a:r>
            <a:r>
              <a:rPr lang="cs-CZ" dirty="0" smtClean="0"/>
              <a:t> </a:t>
            </a:r>
            <a:r>
              <a:rPr lang="cs-CZ" dirty="0" err="1" smtClean="0"/>
              <a:t>zväčšuje</a:t>
            </a:r>
            <a:r>
              <a:rPr lang="cs-CZ" dirty="0" smtClean="0"/>
              <a:t> a </a:t>
            </a:r>
            <a:r>
              <a:rPr lang="cs-CZ" dirty="0" err="1" smtClean="0"/>
              <a:t>takisto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</a:t>
            </a:r>
            <a:r>
              <a:rPr lang="cs-CZ" dirty="0" err="1" smtClean="0"/>
              <a:t>zväčšuje</a:t>
            </a:r>
            <a:r>
              <a:rPr lang="cs-CZ" dirty="0" smtClean="0"/>
              <a:t> </a:t>
            </a:r>
            <a:r>
              <a:rPr lang="cs-CZ" dirty="0" smtClean="0"/>
              <a:t>aj jeho </a:t>
            </a:r>
            <a:r>
              <a:rPr lang="cs-CZ" dirty="0" err="1" smtClean="0"/>
              <a:t>frekvencia</a:t>
            </a:r>
            <a:endParaRPr lang="cs-CZ" dirty="0" smtClean="0"/>
          </a:p>
          <a:p>
            <a:r>
              <a:rPr lang="sk-SK" dirty="0" smtClean="0"/>
              <a:t>Infračervené žiarenie býva zamieňané za tepelné</a:t>
            </a:r>
          </a:p>
          <a:p>
            <a:endParaRPr lang="sk-SK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3124200"/>
          </a:xfrm>
        </p:spPr>
        <p:txBody>
          <a:bodyPr/>
          <a:lstStyle/>
          <a:p>
            <a:r>
              <a:rPr lang="sk-SK" dirty="0" smtClean="0"/>
              <a:t>Pri teplote do 300 K nevnímame</a:t>
            </a:r>
          </a:p>
          <a:p>
            <a:r>
              <a:rPr lang="sk-SK" dirty="0" smtClean="0"/>
              <a:t>Pri teplote nad 800 K vnímame ako viditeľné</a:t>
            </a:r>
          </a:p>
          <a:p>
            <a:r>
              <a:rPr lang="sk-SK" dirty="0" smtClean="0"/>
              <a:t>Pri teplote nad 1000 K obsahuje zložku infračervenú, viditeľnú a ultrafialovú</a:t>
            </a:r>
          </a:p>
          <a:p>
            <a:endParaRPr lang="sk-SK" dirty="0"/>
          </a:p>
        </p:txBody>
      </p:sp>
      <p:graphicFrame>
        <p:nvGraphicFramePr>
          <p:cNvPr id="4" name="Zástupný objekt pre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2724787"/>
              </p:ext>
            </p:extLst>
          </p:nvPr>
        </p:nvGraphicFramePr>
        <p:xfrm>
          <a:off x="2895600" y="3505200"/>
          <a:ext cx="5801709" cy="3010442"/>
        </p:xfrm>
        <a:graphic>
          <a:graphicData uri="http://schemas.openxmlformats.org/drawingml/2006/table">
            <a:tbl>
              <a:tblPr/>
              <a:tblGrid>
                <a:gridCol w="2928534">
                  <a:extLst>
                    <a:ext uri="{9D8B030D-6E8A-4147-A177-3AD203B41FA5}">
                      <a16:colId xmlns:a16="http://schemas.microsoft.com/office/drawing/2014/main" xmlns="" val="3327518603"/>
                    </a:ext>
                  </a:extLst>
                </a:gridCol>
                <a:gridCol w="2873175">
                  <a:extLst>
                    <a:ext uri="{9D8B030D-6E8A-4147-A177-3AD203B41FA5}">
                      <a16:colId xmlns:a16="http://schemas.microsoft.com/office/drawing/2014/main" xmlns="" val="1532131714"/>
                    </a:ext>
                  </a:extLst>
                </a:gridCol>
              </a:tblGrid>
              <a:tr h="418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</a:rPr>
                        <a:t>Farba</a:t>
                      </a:r>
                      <a:endParaRPr lang="sk-SK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</a:rPr>
                        <a:t>Teplotný interval  </a:t>
                      </a:r>
                      <a:r>
                        <a:rPr lang="sk-SK" sz="1600" dirty="0">
                          <a:solidFill>
                            <a:srgbClr val="993300"/>
                          </a:solidFill>
                          <a:effectLst/>
                          <a:latin typeface="Symbol" panose="05050102010706020507" pitchFamily="18" charset="2"/>
                        </a:rPr>
                        <a:t>[</a:t>
                      </a:r>
                      <a:r>
                        <a:rPr lang="sk-SK" sz="1600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sk-SK" sz="1600" baseline="30000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</a:rPr>
                        <a:t>0 </a:t>
                      </a:r>
                      <a:r>
                        <a:rPr lang="sk-SK" sz="1600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</a:rPr>
                        <a:t>C</a:t>
                      </a:r>
                      <a:r>
                        <a:rPr lang="sk-SK" sz="1600" dirty="0">
                          <a:solidFill>
                            <a:srgbClr val="993300"/>
                          </a:solidFill>
                          <a:effectLst/>
                          <a:latin typeface="Symbol" panose="05050102010706020507" pitchFamily="18" charset="2"/>
                        </a:rPr>
                        <a:t>]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720461"/>
                  </a:ext>
                </a:extLst>
              </a:tr>
              <a:tr h="418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náznak červenej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FF7C80"/>
                          </a:solidFill>
                          <a:effectLst/>
                          <a:latin typeface="Times New Roman" panose="02020603050405020304" pitchFamily="18" charset="0"/>
                        </a:rPr>
                        <a:t>  500 </a:t>
                      </a:r>
                      <a:r>
                        <a:rPr lang="sk-SK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–    </a:t>
                      </a:r>
                      <a:r>
                        <a:rPr lang="sk-SK" sz="1600" dirty="0">
                          <a:solidFill>
                            <a:srgbClr val="FF7C80"/>
                          </a:solidFill>
                          <a:effectLst/>
                          <a:latin typeface="Times New Roman" panose="02020603050405020304" pitchFamily="18" charset="0"/>
                        </a:rPr>
                        <a:t>550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3266271"/>
                  </a:ext>
                </a:extLst>
              </a:tr>
              <a:tr h="418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tmavo červená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 650 –    750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7530483"/>
                  </a:ext>
                </a:extLst>
              </a:tr>
              <a:tr h="501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jasno červená s nádychom oranžovej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  850 –    </a:t>
                      </a:r>
                      <a:r>
                        <a:rPr lang="sk-SK" sz="1600" dirty="0">
                          <a:solidFill>
                            <a:srgbClr val="FF6600"/>
                          </a:solidFill>
                          <a:effectLst/>
                          <a:latin typeface="Times New Roman" panose="02020603050405020304" pitchFamily="18" charset="0"/>
                        </a:rPr>
                        <a:t>950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187772"/>
                  </a:ext>
                </a:extLst>
              </a:tr>
              <a:tr h="418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červená s nádychom do žlta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1 050 – </a:t>
                      </a:r>
                      <a:r>
                        <a:rPr lang="sk-SK" sz="1600" dirty="0">
                          <a:solidFill>
                            <a:srgbClr val="FBA027"/>
                          </a:solidFill>
                          <a:effectLst/>
                          <a:latin typeface="Times New Roman" panose="02020603050405020304" pitchFamily="18" charset="0"/>
                        </a:rPr>
                        <a:t>1 150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6871846"/>
                  </a:ext>
                </a:extLst>
              </a:tr>
              <a:tr h="418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vznikajúca biela</a:t>
                      </a:r>
                      <a:endParaRPr lang="sk-SK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C0C0C0"/>
                          </a:solidFill>
                          <a:effectLst/>
                          <a:latin typeface="Times New Roman" panose="02020603050405020304" pitchFamily="18" charset="0"/>
                        </a:rPr>
                        <a:t>1 250 – 1 350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5429876"/>
                  </a:ext>
                </a:extLst>
              </a:tr>
              <a:tr h="418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biela</a:t>
                      </a: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b="1" dirty="0">
                          <a:solidFill>
                            <a:srgbClr val="99CCFF"/>
                          </a:solidFill>
                          <a:effectLst/>
                          <a:latin typeface="Times New Roman" panose="02020603050405020304" pitchFamily="18" charset="0"/>
                        </a:rPr>
                        <a:t>1 450 – 1 550</a:t>
                      </a:r>
                      <a:endParaRPr lang="sk-SK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166429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72000"/>
          </a:xfrm>
        </p:spPr>
        <p:txBody>
          <a:bodyPr/>
          <a:lstStyle/>
          <a:p>
            <a:r>
              <a:rPr lang="sk-SK" dirty="0" smtClean="0"/>
              <a:t>Zohriate telesá energiu nielen vyžarujú ale aj absorbujú</a:t>
            </a:r>
          </a:p>
          <a:p>
            <a:r>
              <a:rPr lang="sk-SK" dirty="0" smtClean="0"/>
              <a:t>Časť energie sa odrazí, časť telesom prejde a časť sa absorbuje</a:t>
            </a:r>
          </a:p>
          <a:p>
            <a:r>
              <a:rPr lang="sk-SK" dirty="0" smtClean="0"/>
              <a:t>Špeciálnym prípadom je </a:t>
            </a:r>
            <a:r>
              <a:rPr lang="sk-SK" b="1" dirty="0" smtClean="0">
                <a:solidFill>
                  <a:schemeClr val="bg1"/>
                </a:solidFill>
              </a:rPr>
              <a:t>absolútne čierne teleso</a:t>
            </a:r>
            <a:endParaRPr lang="cs-CZ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b="1" dirty="0" smtClean="0"/>
              <a:t>Absolútne čierne teleso</a:t>
            </a:r>
            <a:endParaRPr lang="sk-SK" sz="4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3200" dirty="0" smtClean="0"/>
              <a:t>úplne pohlcuje elektromagnetické žiarenie </a:t>
            </a:r>
            <a:endParaRPr lang="sk-SK" dirty="0" smtClean="0"/>
          </a:p>
          <a:p>
            <a:r>
              <a:rPr lang="sk-SK" dirty="0" smtClean="0"/>
              <a:t>Malý </a:t>
            </a:r>
            <a:r>
              <a:rPr lang="sk-SK" dirty="0" smtClean="0"/>
              <a:t>otvor v telese s dutinou </a:t>
            </a:r>
            <a:endParaRPr lang="sk-SK" dirty="0" smtClean="0"/>
          </a:p>
          <a:p>
            <a:r>
              <a:rPr lang="sk-SK" dirty="0" smtClean="0"/>
              <a:t>Má najvyššiu intenzitu </a:t>
            </a:r>
            <a:r>
              <a:rPr lang="sk-SK" dirty="0" smtClean="0"/>
              <a:t>vyžarovania</a:t>
            </a:r>
          </a:p>
          <a:p>
            <a:r>
              <a:rPr lang="sk-SK" sz="3200" dirty="0" smtClean="0"/>
              <a:t>Absorpčný </a:t>
            </a:r>
            <a:r>
              <a:rPr lang="sk-SK" sz="3200" dirty="0" smtClean="0"/>
              <a:t>koeficient </a:t>
            </a:r>
            <a:r>
              <a:rPr lang="sk-SK" sz="3200" dirty="0" smtClean="0"/>
              <a:t>je 1 </a:t>
            </a:r>
            <a:endParaRPr lang="sk-SK" dirty="0" smtClean="0"/>
          </a:p>
          <a:p>
            <a:r>
              <a:rPr lang="sk-SK" dirty="0" err="1" smtClean="0"/>
              <a:t>Absorbtancia</a:t>
            </a:r>
            <a:r>
              <a:rPr lang="sk-SK" dirty="0" smtClean="0"/>
              <a:t> </a:t>
            </a:r>
            <a:r>
              <a:rPr lang="sk-SK" dirty="0" smtClean="0"/>
              <a:t>je 1</a:t>
            </a:r>
          </a:p>
          <a:p>
            <a:r>
              <a:rPr lang="sk-SK" dirty="0" err="1" smtClean="0"/>
              <a:t>Emisivita</a:t>
            </a:r>
            <a:r>
              <a:rPr lang="sk-SK" dirty="0" smtClean="0"/>
              <a:t> </a:t>
            </a:r>
            <a:r>
              <a:rPr lang="sk-SK" dirty="0" smtClean="0"/>
              <a:t>je 1</a:t>
            </a:r>
          </a:p>
          <a:p>
            <a:endParaRPr lang="sk-SK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Výsledok vyhľadávania obrázkov pre dopyt ABSOLÚTNE ČIERNE TELES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91200" cy="3362326"/>
          </a:xfrm>
          <a:prstGeom prst="rect">
            <a:avLst/>
          </a:prstGeom>
          <a:noFill/>
        </p:spPr>
      </p:pic>
      <p:pic>
        <p:nvPicPr>
          <p:cNvPr id="16388" name="Picture 4" descr="Výsledok vyhľadávania obrázkov pre dopyt ABSOLÚTNE ČIERNE TELES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239464"/>
            <a:ext cx="6248399" cy="361853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5400" b="1" dirty="0" err="1" smtClean="0"/>
              <a:t>Wilhelm</a:t>
            </a:r>
            <a:r>
              <a:rPr lang="sk-SK" sz="5400" b="1" dirty="0" smtClean="0"/>
              <a:t> </a:t>
            </a:r>
            <a:r>
              <a:rPr lang="sk-SK" sz="5400" b="1" dirty="0" err="1" smtClean="0"/>
              <a:t>Wien</a:t>
            </a:r>
            <a:r>
              <a:rPr lang="sk-SK" sz="5400" b="1" dirty="0" smtClean="0"/>
              <a:t> </a:t>
            </a:r>
            <a:endParaRPr lang="sk-SK" sz="54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3200" dirty="0" smtClean="0"/>
              <a:t>N</a:t>
            </a:r>
            <a:r>
              <a:rPr lang="sk-SK" sz="3200" dirty="0" smtClean="0"/>
              <a:t>e</a:t>
            </a:r>
            <a:r>
              <a:rPr lang="sk-SK" sz="3200" dirty="0" smtClean="0"/>
              <a:t>mecký</a:t>
            </a:r>
            <a:r>
              <a:rPr lang="sk-SK" sz="3200" dirty="0" smtClean="0"/>
              <a:t> </a:t>
            </a:r>
            <a:r>
              <a:rPr lang="sk-SK" sz="3200" dirty="0" smtClean="0"/>
              <a:t>fyzik </a:t>
            </a:r>
          </a:p>
          <a:p>
            <a:r>
              <a:rPr lang="sk-SK" sz="3200" dirty="0" smtClean="0"/>
              <a:t>V roku</a:t>
            </a:r>
            <a:r>
              <a:rPr lang="sk-SK" sz="3200" dirty="0" smtClean="0"/>
              <a:t> 1911 </a:t>
            </a:r>
            <a:r>
              <a:rPr lang="sk-SK" sz="3200" dirty="0" smtClean="0"/>
              <a:t>získal</a:t>
            </a:r>
            <a:r>
              <a:rPr lang="sk-SK" sz="3200" dirty="0" smtClean="0"/>
              <a:t> Nobelovu cenu za </a:t>
            </a:r>
            <a:r>
              <a:rPr lang="sk-SK" sz="3200" dirty="0" smtClean="0"/>
              <a:t>fyziku</a:t>
            </a:r>
          </a:p>
          <a:p>
            <a:r>
              <a:rPr lang="sk-SK" sz="3200" b="1" dirty="0" err="1" smtClean="0"/>
              <a:t>Wienov</a:t>
            </a:r>
            <a:r>
              <a:rPr lang="sk-SK" sz="3200" b="1" dirty="0" smtClean="0"/>
              <a:t> </a:t>
            </a:r>
            <a:r>
              <a:rPr lang="sk-SK" sz="3200" b="1" dirty="0" smtClean="0"/>
              <a:t>posunovací zákon</a:t>
            </a:r>
            <a:endParaRPr lang="sk-SK" dirty="0"/>
          </a:p>
        </p:txBody>
      </p:sp>
      <p:pic>
        <p:nvPicPr>
          <p:cNvPr id="7" name="Picture 2" descr="https://upload.wikimedia.org/wikipedia/commons/thumb/2/2b/Wien2.jpg/225px-Wien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639312"/>
            <a:ext cx="2743200" cy="321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362" name="Picture 2" descr="Výsledok vyhľadávania obrázkov pre dopyt wienov posunovací zák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248149"/>
            <a:ext cx="4029075" cy="2609851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0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</a:rPr>
              <a:t>Stefanov-Boltzmannov</a:t>
            </a:r>
            <a:r>
              <a:rPr lang="sk-SK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sk-SK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</a:rPr>
              <a:t>zákon</a:t>
            </a:r>
            <a:endParaRPr lang="sk-SK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6" descr="Výsledok vyhľadávania obrázkov pre dopyt stefan boltzmannov zák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81200"/>
            <a:ext cx="5394726" cy="3354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dšenie">
  <a:themeElements>
    <a:clrScheme name="Nadšeni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Nadšeni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Nadšeni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119</TotalTime>
  <Words>148</Words>
  <Application>Microsoft Office PowerPoint</Application>
  <PresentationFormat>Prezentácia na obrazovke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Nadšenie</vt:lpstr>
      <vt:lpstr>Tepelné žiarenie</vt:lpstr>
      <vt:lpstr>Snímka 2</vt:lpstr>
      <vt:lpstr>Snímka 3</vt:lpstr>
      <vt:lpstr>Snímka 4</vt:lpstr>
      <vt:lpstr>Snímka 5</vt:lpstr>
      <vt:lpstr>Absolútne čierne teleso</vt:lpstr>
      <vt:lpstr>Snímka 7</vt:lpstr>
      <vt:lpstr>Wilhelm Wien </vt:lpstr>
      <vt:lpstr>Stefanov-Boltzmannov zákon</vt:lpstr>
      <vt:lpstr>Zdroje</vt:lpstr>
      <vt:lpstr>Snímka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ThinkPad</dc:creator>
  <cp:lastModifiedBy>ThinkPad</cp:lastModifiedBy>
  <cp:revision>9</cp:revision>
  <dcterms:created xsi:type="dcterms:W3CDTF">2016-09-12T17:44:02Z</dcterms:created>
  <dcterms:modified xsi:type="dcterms:W3CDTF">2017-01-23T20:54:23Z</dcterms:modified>
</cp:coreProperties>
</file>