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Props/core0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openxmlformats.org/officedocument/2006/relationships/metadata/core-properties" Target="docProps/core0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2" r:id="rId2"/>
    <p:sldMasterId id="2147483664" r:id="rId3"/>
    <p:sldMasterId id="2147483670" r:id="rId4"/>
  </p:sldMasterIdLst>
  <p:sldIdLst>
    <p:sldId id="256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</p:sldIdLst>
  <p:sldSz cx="9144000" cy="5143500" type="screen16x9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0" d="100"/>
          <a:sy n="120" d="100"/>
        </p:scale>
        <p:origin x="820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699840" y="746280"/>
            <a:ext cx="4945320" cy="96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1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3200" b="0" strike="noStrike" spc="-1">
              <a:solidFill>
                <a:srgbClr val="000000"/>
              </a:solidFill>
              <a:latin typeface="OpenSymbo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USTOM_4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USTOM_4_1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ECTION_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713160" y="539640"/>
            <a:ext cx="7717320" cy="92412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b">
            <a:noAutofit/>
          </a:bodyPr>
          <a:lstStyle/>
          <a:p>
            <a:pPr indent="0">
              <a:buNone/>
            </a:pPr>
            <a:r>
              <a:rPr lang="fr-FR" sz="5000" b="0" strike="noStrike" spc="-1">
                <a:solidFill>
                  <a:schemeClr val="dk1"/>
                </a:solidFill>
                <a:latin typeface="Arial"/>
              </a:rPr>
              <a:t>Click to edit the title text format</a:t>
            </a:r>
          </a:p>
        </p:txBody>
      </p:sp>
      <p:pic>
        <p:nvPicPr>
          <p:cNvPr id="4" name="Google Shape;11;p2"/>
          <p:cNvPicPr/>
          <p:nvPr/>
        </p:nvPicPr>
        <p:blipFill>
          <a:blip r:embed="rId3"/>
          <a:srcRect l="6446" t="15265" r="28409" b="40210"/>
          <a:stretch/>
        </p:blipFill>
        <p:spPr>
          <a:xfrm>
            <a:off x="4916880" y="2255040"/>
            <a:ext cx="4226760" cy="2888280"/>
          </a:xfrm>
          <a:prstGeom prst="rect">
            <a:avLst/>
          </a:prstGeom>
          <a:ln w="0">
            <a:noFill/>
          </a:ln>
        </p:spPr>
      </p:pic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4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4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400" b="0" strike="noStrike" spc="-1">
                <a:solidFill>
                  <a:srgbClr val="000000"/>
                </a:solidFill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400" b="0" strike="noStrike" spc="-1">
                <a:solidFill>
                  <a:srgbClr val="000000"/>
                </a:solidFill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720000" y="539640"/>
            <a:ext cx="7703640" cy="57240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Autofit/>
          </a:bodyPr>
          <a:lstStyle/>
          <a:p>
            <a:pPr indent="0">
              <a:buNone/>
            </a:pPr>
            <a:r>
              <a:rPr lang="fr-FR" sz="2600" b="0" strike="noStrike" spc="-1">
                <a:solidFill>
                  <a:schemeClr val="dk1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4650120" y="1584360"/>
            <a:ext cx="3773520" cy="3019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rmAutofit fontScale="98333" lnSpcReduction="20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Seventh Outline Level</a:t>
            </a:r>
          </a:p>
        </p:txBody>
      </p:sp>
      <p:pic>
        <p:nvPicPr>
          <p:cNvPr id="23" name="Google Shape;80;p17"/>
          <p:cNvPicPr/>
          <p:nvPr/>
        </p:nvPicPr>
        <p:blipFill>
          <a:blip r:embed="rId3"/>
          <a:srcRect l="29900" b="52150"/>
          <a:stretch/>
        </p:blipFill>
        <p:spPr>
          <a:xfrm>
            <a:off x="0" y="2039400"/>
            <a:ext cx="4548240" cy="3103920"/>
          </a:xfrm>
          <a:prstGeom prst="rect">
            <a:avLst/>
          </a:prstGeom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Google Shape;82;p18"/>
          <p:cNvPicPr/>
          <p:nvPr/>
        </p:nvPicPr>
        <p:blipFill>
          <a:blip r:embed="rId3"/>
          <a:srcRect l="37988" t="12339" r="-8087" b="39811"/>
          <a:stretch/>
        </p:blipFill>
        <p:spPr>
          <a:xfrm flipH="1">
            <a:off x="4595760" y="2039400"/>
            <a:ext cx="4548240" cy="3103920"/>
          </a:xfrm>
          <a:prstGeom prst="rect">
            <a:avLst/>
          </a:prstGeom>
          <a:ln w="0">
            <a:noFill/>
          </a:ln>
        </p:spPr>
      </p:pic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713160" y="794520"/>
            <a:ext cx="7717320" cy="69804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Autofit/>
          </a:bodyPr>
          <a:lstStyle/>
          <a:p>
            <a:pPr indent="0">
              <a:buNone/>
            </a:pPr>
            <a:r>
              <a:rPr lang="fr-FR" sz="4000" b="0" strike="noStrike" spc="-1">
                <a:solidFill>
                  <a:schemeClr val="dk1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3488760" y="2398680"/>
            <a:ext cx="4941720" cy="195012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2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2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200" b="0" strike="noStrike" spc="-1">
                <a:solidFill>
                  <a:srgbClr val="000000"/>
                </a:solidFill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200" b="0" strike="noStrike" spc="-1">
                <a:solidFill>
                  <a:srgbClr val="000000"/>
                </a:solidFill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200" b="0" strike="noStrike" spc="-1">
                <a:solidFill>
                  <a:srgbClr val="000000"/>
                </a:solidFill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200" b="0" strike="noStrike" spc="-1">
                <a:solidFill>
                  <a:srgbClr val="000000"/>
                </a:solidFill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200" b="0" strike="noStrike" spc="-1">
                <a:solidFill>
                  <a:srgbClr val="000000"/>
                </a:solidFill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713160" y="2918160"/>
            <a:ext cx="5067360" cy="151092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Autofit/>
          </a:bodyPr>
          <a:lstStyle/>
          <a:p>
            <a:pPr indent="0">
              <a:buNone/>
            </a:pPr>
            <a:r>
              <a:rPr lang="fr-FR" sz="4000" b="0" strike="noStrike" spc="-1">
                <a:solidFill>
                  <a:schemeClr val="dk1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32" name="PlaceHolder 2"/>
          <p:cNvSpPr>
            <a:spLocks noGrp="1"/>
          </p:cNvSpPr>
          <p:nvPr>
            <p:ph type="title"/>
          </p:nvPr>
        </p:nvSpPr>
        <p:spPr>
          <a:xfrm>
            <a:off x="713160" y="1653840"/>
            <a:ext cx="1139760" cy="91548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b">
            <a:noAutofit/>
          </a:bodyPr>
          <a:lstStyle/>
          <a:p>
            <a:pPr indent="0">
              <a:lnSpc>
                <a:spcPct val="100000"/>
              </a:lnSpc>
              <a:buNone/>
            </a:pPr>
            <a:r>
              <a:rPr lang="fr-FR" sz="6000" b="1" strike="noStrike" spc="-1">
                <a:solidFill>
                  <a:schemeClr val="dk1"/>
                </a:solidFill>
                <a:latin typeface="Outfit"/>
                <a:ea typeface="Outfit"/>
              </a:rPr>
              <a:t>xx%</a:t>
            </a:r>
            <a:endParaRPr lang="fr-FR" sz="6000" b="0" strike="noStrike" spc="-1">
              <a:solidFill>
                <a:schemeClr val="dk1"/>
              </a:solidFill>
              <a:latin typeface="Arial"/>
            </a:endParaRPr>
          </a:p>
        </p:txBody>
      </p:sp>
      <p:pic>
        <p:nvPicPr>
          <p:cNvPr id="33" name="Google Shape;15;p3"/>
          <p:cNvPicPr/>
          <p:nvPr/>
        </p:nvPicPr>
        <p:blipFill>
          <a:blip r:embed="rId3"/>
          <a:srcRect r="30128" b="37830"/>
          <a:stretch/>
        </p:blipFill>
        <p:spPr>
          <a:xfrm rot="16200000">
            <a:off x="4881240" y="235440"/>
            <a:ext cx="4533120" cy="4033440"/>
          </a:xfrm>
          <a:prstGeom prst="rect">
            <a:avLst/>
          </a:prstGeom>
          <a:ln w="0">
            <a:noFill/>
          </a:ln>
        </p:spPr>
      </p:pic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4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4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400" b="0" strike="noStrike" spc="-1">
                <a:solidFill>
                  <a:srgbClr val="000000"/>
                </a:solidFill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400" b="0" strike="noStrike" spc="-1">
                <a:solidFill>
                  <a:srgbClr val="000000"/>
                </a:solidFill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emergency-exit-green-white-309726/" TargetMode="Externa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716040" y="980280"/>
            <a:ext cx="7714800" cy="92340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b">
            <a:normAutofit fontScale="90000"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" sz="5000" b="1" strike="noStrike" spc="-1" dirty="0">
                <a:solidFill>
                  <a:schemeClr val="dk1"/>
                </a:solidFill>
                <a:latin typeface="Outfit"/>
                <a:ea typeface="Outfit"/>
              </a:rPr>
              <a:t>Ochorenia pohybovej sústavy</a:t>
            </a:r>
            <a:endParaRPr lang="fr-FR" sz="5000" b="0" strike="noStrike" spc="-1" dirty="0">
              <a:solidFill>
                <a:schemeClr val="dk1"/>
              </a:solidFill>
              <a:latin typeface="Arial"/>
            </a:endParaRPr>
          </a:p>
        </p:txBody>
      </p:sp>
      <p:cxnSp>
        <p:nvCxnSpPr>
          <p:cNvPr id="71" name="Google Shape;131;p28"/>
          <p:cNvCxnSpPr/>
          <p:nvPr/>
        </p:nvCxnSpPr>
        <p:spPr>
          <a:xfrm>
            <a:off x="713160" y="2080440"/>
            <a:ext cx="7717680" cy="360"/>
          </a:xfrm>
          <a:prstGeom prst="straightConnector1">
            <a:avLst/>
          </a:prstGeom>
          <a:ln w="19050">
            <a:solidFill>
              <a:srgbClr val="021024"/>
            </a:solidFill>
            <a:round/>
          </a:ln>
        </p:spPr>
      </p:cxnSp>
      <p:sp>
        <p:nvSpPr>
          <p:cNvPr id="72" name="PlaceHolder 3"/>
          <p:cNvSpPr>
            <a:spLocks noGrp="1"/>
          </p:cNvSpPr>
          <p:nvPr>
            <p:ph type="subTitle"/>
          </p:nvPr>
        </p:nvSpPr>
        <p:spPr>
          <a:xfrm>
            <a:off x="714240" y="2257560"/>
            <a:ext cx="3771720" cy="49500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rmAutofit fontScale="96933"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sk-SK" sz="1600" i="1" spc="-1" dirty="0">
                <a:solidFill>
                  <a:schemeClr val="dk1"/>
                </a:solidFill>
                <a:latin typeface="arial"/>
              </a:rPr>
              <a:t>Martin </a:t>
            </a:r>
            <a:r>
              <a:rPr lang="sk-SK" sz="1600" i="1" spc="-1" dirty="0" err="1">
                <a:solidFill>
                  <a:schemeClr val="dk1"/>
                </a:solidFill>
                <a:latin typeface="arial"/>
              </a:rPr>
              <a:t>Rychvalský</a:t>
            </a:r>
            <a:r>
              <a:rPr lang="sk-SK" sz="1600" i="1" spc="-1" dirty="0">
                <a:solidFill>
                  <a:schemeClr val="dk1"/>
                </a:solidFill>
                <a:latin typeface="arial"/>
              </a:rPr>
              <a:t> 3. B</a:t>
            </a:r>
            <a:endParaRPr lang="en-US" sz="1600" b="0" strike="noStrike" spc="-1" dirty="0">
              <a:solidFill>
                <a:srgbClr val="000000"/>
              </a:solidFill>
              <a:latin typeface="OpenSymbol"/>
            </a:endParaRPr>
          </a:p>
        </p:txBody>
      </p:sp>
      <p:cxnSp>
        <p:nvCxnSpPr>
          <p:cNvPr id="73" name="Google Shape;133;p28"/>
          <p:cNvCxnSpPr/>
          <p:nvPr/>
        </p:nvCxnSpPr>
        <p:spPr>
          <a:xfrm>
            <a:off x="713160" y="2919960"/>
            <a:ext cx="3758040" cy="360"/>
          </a:xfrm>
          <a:prstGeom prst="straightConnector1">
            <a:avLst/>
          </a:prstGeom>
          <a:ln w="19050">
            <a:solidFill>
              <a:srgbClr val="021024"/>
            </a:solidFill>
            <a:round/>
          </a:ln>
        </p:spPr>
      </p:cxn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714240" y="2914560"/>
            <a:ext cx="5067000" cy="151416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rm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" sz="4000" b="1" strike="noStrike" spc="-1" dirty="0">
                <a:solidFill>
                  <a:schemeClr val="dk1"/>
                </a:solidFill>
                <a:latin typeface="Outfit"/>
                <a:ea typeface="Outfit"/>
              </a:rPr>
              <a:t>Tetanu</a:t>
            </a:r>
            <a:r>
              <a:rPr lang="sk-SK" sz="4000" b="1" strike="noStrike" spc="-1" dirty="0">
                <a:solidFill>
                  <a:schemeClr val="dk1"/>
                </a:solidFill>
                <a:latin typeface="Outfit"/>
                <a:ea typeface="Outfit"/>
              </a:rPr>
              <a:t>s</a:t>
            </a:r>
            <a:endParaRPr lang="fr-FR" sz="4000" b="0" strike="noStrike" spc="-1" dirty="0">
              <a:solidFill>
                <a:schemeClr val="dk1"/>
              </a:solidFill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title"/>
          </p:nvPr>
        </p:nvSpPr>
        <p:spPr>
          <a:xfrm>
            <a:off x="714240" y="1657440"/>
            <a:ext cx="1142640" cy="91404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b">
            <a:normAutofit fontScale="90000"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" sz="6000" b="1" strike="noStrike" spc="-1">
                <a:solidFill>
                  <a:schemeClr val="dk1"/>
                </a:solidFill>
                <a:latin typeface="Outfit"/>
                <a:ea typeface="Outfit"/>
              </a:rPr>
              <a:t>03</a:t>
            </a:r>
            <a:endParaRPr lang="fr-FR" sz="6000" b="0" strike="noStrike" spc="-1">
              <a:solidFill>
                <a:schemeClr val="dk1"/>
              </a:solidFill>
              <a:latin typeface="Arial"/>
            </a:endParaRPr>
          </a:p>
        </p:txBody>
      </p:sp>
      <p:cxnSp>
        <p:nvCxnSpPr>
          <p:cNvPr id="104" name="Google Shape;168;p31"/>
          <p:cNvCxnSpPr/>
          <p:nvPr/>
        </p:nvCxnSpPr>
        <p:spPr>
          <a:xfrm>
            <a:off x="713160" y="4603680"/>
            <a:ext cx="7684920" cy="360"/>
          </a:xfrm>
          <a:prstGeom prst="straightConnector1">
            <a:avLst/>
          </a:prstGeom>
          <a:ln w="19050">
            <a:solidFill>
              <a:srgbClr val="021024"/>
            </a:solidFill>
            <a:round/>
          </a:ln>
        </p:spPr>
      </p:cxnSp>
      <p:cxnSp>
        <p:nvCxnSpPr>
          <p:cNvPr id="105" name="Google Shape;169;p31"/>
          <p:cNvCxnSpPr/>
          <p:nvPr/>
        </p:nvCxnSpPr>
        <p:spPr>
          <a:xfrm>
            <a:off x="713160" y="2743920"/>
            <a:ext cx="1140120" cy="360"/>
          </a:xfrm>
          <a:prstGeom prst="straightConnector1">
            <a:avLst/>
          </a:prstGeom>
          <a:ln w="19050">
            <a:solidFill>
              <a:srgbClr val="021024"/>
            </a:solidFill>
            <a:round/>
          </a:ln>
        </p:spPr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719280" y="1047927"/>
            <a:ext cx="7705440" cy="57132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" sz="3600" b="1" strike="noStrike" spc="-1" dirty="0">
                <a:solidFill>
                  <a:schemeClr val="dk1"/>
                </a:solidFill>
                <a:latin typeface="Outfit"/>
                <a:ea typeface="Outfit"/>
              </a:rPr>
              <a:t>Diagnostika</a:t>
            </a:r>
            <a:endParaRPr lang="fr-FR" sz="3600" b="0" strike="noStrike" spc="-1" dirty="0">
              <a:solidFill>
                <a:schemeClr val="dk1"/>
              </a:solidFill>
              <a:latin typeface="Arial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 type="subTitle"/>
          </p:nvPr>
        </p:nvSpPr>
        <p:spPr>
          <a:xfrm>
            <a:off x="3941222" y="2213757"/>
            <a:ext cx="3771720" cy="169524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rm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" sz="1200" b="0" strike="noStrike" spc="-1" dirty="0">
                <a:solidFill>
                  <a:schemeClr val="dk1"/>
                </a:solidFill>
                <a:latin typeface="arial"/>
                <a:ea typeface="arial"/>
              </a:rPr>
              <a:t>Diagnostika tetanu sa opiera o klinické symptómy, ako sú svalové spazmy a zhrubnutie svalstva, a potvrdenie diagnózy môže zahŕňať sérologické testy.</a:t>
            </a:r>
            <a:endParaRPr lang="en-US" sz="1200" b="0" strike="noStrike" spc="-1" dirty="0">
              <a:solidFill>
                <a:srgbClr val="000000"/>
              </a:solidFill>
              <a:latin typeface="OpenSymbol"/>
            </a:endParaRPr>
          </a:p>
        </p:txBody>
      </p:sp>
      <p:pic>
        <p:nvPicPr>
          <p:cNvPr id="7170" name="Picture 2" descr="Plagát Tetanus infection bacteria Clostridium tetani virus bacterial toxin  lockjaw Vacc – Obraz na Stenu | Posters.sk">
            <a:extLst>
              <a:ext uri="{FF2B5EF4-FFF2-40B4-BE49-F238E27FC236}">
                <a16:creationId xmlns:a16="http://schemas.microsoft.com/office/drawing/2014/main" id="{F0769BAE-D74B-6AF9-10D9-9505099FEF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8665" y="2018389"/>
            <a:ext cx="2200275" cy="2085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714240" y="790560"/>
            <a:ext cx="7714800" cy="69480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rmAutofit fontScale="90000"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" sz="4000" b="1" strike="noStrike" spc="-1">
                <a:solidFill>
                  <a:schemeClr val="dk1"/>
                </a:solidFill>
                <a:latin typeface="Outfit"/>
                <a:ea typeface="Outfit"/>
              </a:rPr>
              <a:t>Liečba</a:t>
            </a:r>
            <a:endParaRPr lang="fr-FR" sz="40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/>
          </p:nvPr>
        </p:nvSpPr>
        <p:spPr>
          <a:xfrm>
            <a:off x="3486240" y="2400480"/>
            <a:ext cx="4943160" cy="195228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rm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" sz="1200" b="0" strike="noStrike" spc="-1" dirty="0">
                <a:solidFill>
                  <a:schemeClr val="dk1"/>
                </a:solidFill>
                <a:latin typeface="arial"/>
                <a:ea typeface="arial"/>
              </a:rPr>
              <a:t>Liečba tetanu zahŕňa podávanie antitoxínu, podporu dýchania a kontrolu svalových kŕčov, ako aj obvyklú starostlivosť o rany.</a:t>
            </a:r>
            <a:endParaRPr lang="fr-FR" sz="12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8194" name="Picture 2" descr="Antitoxin 60 kapsůl po 300 mg - Bornature.cz">
            <a:extLst>
              <a:ext uri="{FF2B5EF4-FFF2-40B4-BE49-F238E27FC236}">
                <a16:creationId xmlns:a16="http://schemas.microsoft.com/office/drawing/2014/main" id="{919826B4-B601-F85D-3D8A-5315D7CF96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699" y="2019964"/>
            <a:ext cx="2466975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714240" y="790560"/>
            <a:ext cx="7714800" cy="69480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rmAutofit fontScale="90000"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" sz="4000" b="1" strike="noStrike" spc="-1">
                <a:solidFill>
                  <a:schemeClr val="dk1"/>
                </a:solidFill>
                <a:latin typeface="Outfit"/>
                <a:ea typeface="Outfit"/>
              </a:rPr>
              <a:t>Prevencia</a:t>
            </a:r>
            <a:endParaRPr lang="fr-FR" sz="40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113" name="PlaceHolder 2"/>
          <p:cNvSpPr>
            <a:spLocks noGrp="1"/>
          </p:cNvSpPr>
          <p:nvPr>
            <p:ph/>
          </p:nvPr>
        </p:nvSpPr>
        <p:spPr>
          <a:xfrm>
            <a:off x="3486240" y="2400480"/>
            <a:ext cx="4943160" cy="195228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rm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" sz="1200" b="0" strike="noStrike" spc="-1">
                <a:solidFill>
                  <a:schemeClr val="dk1"/>
                </a:solidFill>
                <a:latin typeface="arial"/>
                <a:ea typeface="arial"/>
              </a:rPr>
              <a:t>Prevencia tetanu sa dosahuje vakcináciou, pravidelným obnovovaním vakcíny a rýchlou medikáciou po prípade poranenia.</a:t>
            </a:r>
            <a:endParaRPr lang="fr-FR" sz="12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9218" name="Picture 2" descr="Nová vakcína na Omikron. Spúšťa sa registrácia na ďalšie očkovanie -  KOŠICE:DNES">
            <a:extLst>
              <a:ext uri="{FF2B5EF4-FFF2-40B4-BE49-F238E27FC236}">
                <a16:creationId xmlns:a16="http://schemas.microsoft.com/office/drawing/2014/main" id="{F626270F-6DD7-8478-A961-466B9CF100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240" y="1817725"/>
            <a:ext cx="2609850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2099160" y="1054624"/>
            <a:ext cx="4945320" cy="96840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rmAutofit/>
          </a:bodyPr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sk-SK" sz="4000" b="1" spc="-1" dirty="0">
                <a:solidFill>
                  <a:schemeClr val="dk1"/>
                </a:solidFill>
                <a:latin typeface="Outfit"/>
              </a:rPr>
              <a:t>Ďakujem za pozornosť</a:t>
            </a:r>
            <a:endParaRPr lang="fr-FR" sz="4000" b="0" strike="noStrike" spc="-1" dirty="0">
              <a:solidFill>
                <a:schemeClr val="dk1"/>
              </a:solidFill>
              <a:latin typeface="Arial"/>
            </a:endParaRPr>
          </a:p>
        </p:txBody>
      </p:sp>
      <p:pic>
        <p:nvPicPr>
          <p:cNvPr id="7" name="Obrázok 6" descr="Obrázok, na ktorom je zelená, grafika, symbol, snímka obrazovky&#10;&#10;Obsah vygenerovaný umelou inteligenciou môže byť nesprávny.">
            <a:extLst>
              <a:ext uri="{FF2B5EF4-FFF2-40B4-BE49-F238E27FC236}">
                <a16:creationId xmlns:a16="http://schemas.microsoft.com/office/drawing/2014/main" id="{645D8DF4-4DFD-C3C2-864D-5A381ACB6B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2020186" y="2124407"/>
            <a:ext cx="5103628" cy="261029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714240" y="2914560"/>
            <a:ext cx="5067000" cy="151416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rm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" sz="4000" b="1" strike="noStrike" spc="-1">
                <a:solidFill>
                  <a:schemeClr val="dk1"/>
                </a:solidFill>
                <a:latin typeface="Outfit"/>
                <a:ea typeface="Outfit"/>
              </a:rPr>
              <a:t>Tenisový lakeť</a:t>
            </a:r>
            <a:endParaRPr lang="fr-FR" sz="40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title"/>
          </p:nvPr>
        </p:nvSpPr>
        <p:spPr>
          <a:xfrm>
            <a:off x="714240" y="1657440"/>
            <a:ext cx="1142640" cy="91404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b">
            <a:normAutofit fontScale="90000"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" sz="6000" b="1" strike="noStrike" spc="-1">
                <a:solidFill>
                  <a:schemeClr val="dk1"/>
                </a:solidFill>
                <a:latin typeface="Outfit"/>
                <a:ea typeface="Outfit"/>
              </a:rPr>
              <a:t>01</a:t>
            </a:r>
            <a:endParaRPr lang="fr-FR" sz="6000" b="0" strike="noStrike" spc="-1">
              <a:solidFill>
                <a:schemeClr val="dk1"/>
              </a:solidFill>
              <a:latin typeface="Arial"/>
            </a:endParaRPr>
          </a:p>
        </p:txBody>
      </p:sp>
      <p:cxnSp>
        <p:nvCxnSpPr>
          <p:cNvPr id="80" name="Google Shape;168;p31"/>
          <p:cNvCxnSpPr/>
          <p:nvPr/>
        </p:nvCxnSpPr>
        <p:spPr>
          <a:xfrm>
            <a:off x="713160" y="4603680"/>
            <a:ext cx="7684920" cy="360"/>
          </a:xfrm>
          <a:prstGeom prst="straightConnector1">
            <a:avLst/>
          </a:prstGeom>
          <a:ln w="19050">
            <a:solidFill>
              <a:srgbClr val="021024"/>
            </a:solidFill>
            <a:round/>
          </a:ln>
        </p:spPr>
      </p:cxnSp>
      <p:cxnSp>
        <p:nvCxnSpPr>
          <p:cNvPr id="81" name="Google Shape;169;p31"/>
          <p:cNvCxnSpPr/>
          <p:nvPr/>
        </p:nvCxnSpPr>
        <p:spPr>
          <a:xfrm>
            <a:off x="713160" y="2743920"/>
            <a:ext cx="1140120" cy="360"/>
          </a:xfrm>
          <a:prstGeom prst="straightConnector1">
            <a:avLst/>
          </a:prstGeom>
          <a:ln w="19050">
            <a:solidFill>
              <a:srgbClr val="021024"/>
            </a:solidFill>
            <a:round/>
          </a:ln>
        </p:spPr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714240" y="790560"/>
            <a:ext cx="7714800" cy="69480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rmAutofit fontScale="90000"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" sz="4000" b="1" strike="noStrike" spc="-1">
                <a:solidFill>
                  <a:schemeClr val="dk1"/>
                </a:solidFill>
                <a:latin typeface="Outfit"/>
                <a:ea typeface="Outfit"/>
              </a:rPr>
              <a:t>Diagnostika</a:t>
            </a:r>
            <a:endParaRPr lang="fr-FR" sz="40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/>
          </p:nvPr>
        </p:nvSpPr>
        <p:spPr>
          <a:xfrm>
            <a:off x="3486240" y="2400480"/>
            <a:ext cx="4943160" cy="195228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rm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" sz="1200" b="0" strike="noStrike" spc="-1">
                <a:solidFill>
                  <a:schemeClr val="dk1"/>
                </a:solidFill>
                <a:latin typeface="arial"/>
                <a:ea typeface="arial"/>
              </a:rPr>
              <a:t>Diagnostika tenisového lakeťa zahŕňa fyzikálne vyšetrenie, podrobné vyšetrenie anamnézy a niekedy aj zobrazovacie vyšetrenia, ako je ultrazvuk alebo MRI, aby sa potvrdila prítomnosť zápalu alebo poškodenia okolitých štruktúr.</a:t>
            </a:r>
            <a:endParaRPr lang="fr-FR" sz="12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026" name="Picture 2" descr="Tenisový lakeť – problém moderného človeka - FINEST">
            <a:extLst>
              <a:ext uri="{FF2B5EF4-FFF2-40B4-BE49-F238E27FC236}">
                <a16:creationId xmlns:a16="http://schemas.microsoft.com/office/drawing/2014/main" id="{A6C1CFA7-B96D-3478-4226-AA4E09275F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771" y="1898992"/>
            <a:ext cx="2887955" cy="1562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714240" y="790560"/>
            <a:ext cx="7714800" cy="69480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rmAutofit fontScale="90000"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" sz="4000" b="1" strike="noStrike" spc="-1">
                <a:solidFill>
                  <a:schemeClr val="dk1"/>
                </a:solidFill>
                <a:latin typeface="Outfit"/>
                <a:ea typeface="Outfit"/>
              </a:rPr>
              <a:t>Liečba</a:t>
            </a:r>
            <a:endParaRPr lang="fr-FR" sz="40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/>
          </p:nvPr>
        </p:nvSpPr>
        <p:spPr>
          <a:xfrm>
            <a:off x="3486240" y="2400480"/>
            <a:ext cx="4943160" cy="195228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rm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" sz="1200" b="0" strike="noStrike" spc="-1">
                <a:solidFill>
                  <a:schemeClr val="dk1"/>
                </a:solidFill>
                <a:latin typeface="arial"/>
                <a:ea typeface="arial"/>
              </a:rPr>
              <a:t>Liečba tenisového lakeťa môže zahŕňať fyzikálnu terapie, aplikáciu ľadu, podávanie protizápalových liekov, ortézy na podporu lakeťa a v niektorých prípadoch aj chirurgický zákrok. Dôležité je aj zníženie záťaže a správne vykonávanie športových a pracovných činností.</a:t>
            </a:r>
            <a:endParaRPr lang="fr-FR" sz="12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2050" name="Picture 2" descr="Tenisový lakeť | Škola tejpovania">
            <a:extLst>
              <a:ext uri="{FF2B5EF4-FFF2-40B4-BE49-F238E27FC236}">
                <a16:creationId xmlns:a16="http://schemas.microsoft.com/office/drawing/2014/main" id="{5D1E83B5-E700-1880-FE9F-E97B16A2CB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238" y="1587947"/>
            <a:ext cx="2331441" cy="15458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Vrecká na ľad/do mrazničky/desiatové - Vaša online drogéria drogeriaVAMAX.sk">
            <a:extLst>
              <a:ext uri="{FF2B5EF4-FFF2-40B4-BE49-F238E27FC236}">
                <a16:creationId xmlns:a16="http://schemas.microsoft.com/office/drawing/2014/main" id="{24AF1CB2-63E7-5BFE-2A3F-34E92F772F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1276" y="3236381"/>
            <a:ext cx="2054964" cy="1601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Google Shape;180;p33"/>
          <p:cNvPicPr/>
          <p:nvPr/>
        </p:nvPicPr>
        <p:blipFill>
          <a:blip r:embed="rId2"/>
          <a:srcRect l="9227" r="9239"/>
          <a:stretch/>
        </p:blipFill>
        <p:spPr>
          <a:xfrm>
            <a:off x="4650120" y="1584360"/>
            <a:ext cx="3773520" cy="3019320"/>
          </a:xfrm>
          <a:prstGeom prst="rect">
            <a:avLst/>
          </a:prstGeom>
          <a:ln w="0">
            <a:noFill/>
          </a:ln>
        </p:spPr>
      </p:pic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723960" y="542880"/>
            <a:ext cx="7705440" cy="57132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rmAutofit fontScale="90000"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" sz="2600" b="1" strike="noStrike" spc="-1">
                <a:solidFill>
                  <a:schemeClr val="dk1"/>
                </a:solidFill>
                <a:latin typeface="Outfit"/>
                <a:ea typeface="Outfit"/>
              </a:rPr>
              <a:t>Prevencia</a:t>
            </a:r>
            <a:endParaRPr lang="fr-FR" sz="26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subTitle"/>
          </p:nvPr>
        </p:nvSpPr>
        <p:spPr>
          <a:xfrm>
            <a:off x="714240" y="1581120"/>
            <a:ext cx="3771720" cy="169524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rm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" sz="1200" b="0" strike="noStrike" spc="-1">
                <a:solidFill>
                  <a:schemeClr val="dk1"/>
                </a:solidFill>
                <a:latin typeface="arial"/>
                <a:ea typeface="arial"/>
              </a:rPr>
              <a:t>Prevencia tenisového lakeťa spočíva v správnom rozcvičení pred fyzickou aktivitou, používaní vhodných techník pri športovaní a zaručení, že zranenia budú promptne liečené.</a:t>
            </a:r>
            <a:endParaRPr lang="en-US" sz="1200" b="0" strike="noStrike" spc="-1">
              <a:solidFill>
                <a:srgbClr val="000000"/>
              </a:solidFill>
              <a:latin typeface="OpenSymbol"/>
            </a:endParaRPr>
          </a:p>
        </p:txBody>
      </p:sp>
      <p:cxnSp>
        <p:nvCxnSpPr>
          <p:cNvPr id="89" name="Google Shape;183;p33"/>
          <p:cNvCxnSpPr/>
          <p:nvPr/>
        </p:nvCxnSpPr>
        <p:spPr>
          <a:xfrm>
            <a:off x="713160" y="1279440"/>
            <a:ext cx="7717680" cy="360"/>
          </a:xfrm>
          <a:prstGeom prst="straightConnector1">
            <a:avLst/>
          </a:prstGeom>
          <a:ln w="19050">
            <a:solidFill>
              <a:srgbClr val="021024"/>
            </a:solidFill>
            <a:round/>
          </a:ln>
        </p:spPr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714240" y="2914560"/>
            <a:ext cx="5067000" cy="151416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rm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" sz="4000" b="1" strike="noStrike" spc="-1">
                <a:solidFill>
                  <a:schemeClr val="dk1"/>
                </a:solidFill>
                <a:latin typeface="Outfit"/>
                <a:ea typeface="Outfit"/>
              </a:rPr>
              <a:t>Svalová dystrofia</a:t>
            </a:r>
            <a:endParaRPr lang="fr-FR" sz="40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title"/>
          </p:nvPr>
        </p:nvSpPr>
        <p:spPr>
          <a:xfrm>
            <a:off x="714240" y="1657440"/>
            <a:ext cx="1142640" cy="91404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b">
            <a:normAutofit fontScale="90000"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" sz="6000" b="1" strike="noStrike" spc="-1">
                <a:solidFill>
                  <a:schemeClr val="dk1"/>
                </a:solidFill>
                <a:latin typeface="Outfit"/>
                <a:ea typeface="Outfit"/>
              </a:rPr>
              <a:t>02</a:t>
            </a:r>
            <a:endParaRPr lang="fr-FR" sz="6000" b="0" strike="noStrike" spc="-1">
              <a:solidFill>
                <a:schemeClr val="dk1"/>
              </a:solidFill>
              <a:latin typeface="Arial"/>
            </a:endParaRPr>
          </a:p>
        </p:txBody>
      </p:sp>
      <p:cxnSp>
        <p:nvCxnSpPr>
          <p:cNvPr id="92" name="Google Shape;168;p31"/>
          <p:cNvCxnSpPr/>
          <p:nvPr/>
        </p:nvCxnSpPr>
        <p:spPr>
          <a:xfrm>
            <a:off x="713160" y="4603680"/>
            <a:ext cx="7684920" cy="360"/>
          </a:xfrm>
          <a:prstGeom prst="straightConnector1">
            <a:avLst/>
          </a:prstGeom>
          <a:ln w="19050">
            <a:solidFill>
              <a:srgbClr val="021024"/>
            </a:solidFill>
            <a:round/>
          </a:ln>
        </p:spPr>
      </p:cxnSp>
      <p:cxnSp>
        <p:nvCxnSpPr>
          <p:cNvPr id="93" name="Google Shape;169;p31"/>
          <p:cNvCxnSpPr/>
          <p:nvPr/>
        </p:nvCxnSpPr>
        <p:spPr>
          <a:xfrm>
            <a:off x="713160" y="2743920"/>
            <a:ext cx="1140120" cy="360"/>
          </a:xfrm>
          <a:prstGeom prst="straightConnector1">
            <a:avLst/>
          </a:prstGeom>
          <a:ln w="19050">
            <a:solidFill>
              <a:srgbClr val="021024"/>
            </a:solidFill>
            <a:round/>
          </a:ln>
        </p:spPr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719280" y="899071"/>
            <a:ext cx="7705440" cy="57132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" sz="3600" b="1" strike="noStrike" spc="-1" dirty="0">
                <a:solidFill>
                  <a:schemeClr val="dk1"/>
                </a:solidFill>
                <a:latin typeface="Outfit"/>
                <a:ea typeface="Outfit"/>
              </a:rPr>
              <a:t>Diagnostika</a:t>
            </a:r>
            <a:endParaRPr lang="fr-FR" sz="3600" b="0" strike="noStrike" spc="-1" dirty="0">
              <a:solidFill>
                <a:schemeClr val="dk1"/>
              </a:solidFill>
              <a:latin typeface="Arial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 type="subTitle"/>
          </p:nvPr>
        </p:nvSpPr>
        <p:spPr>
          <a:xfrm>
            <a:off x="3755150" y="2368435"/>
            <a:ext cx="3771720" cy="169524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rm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" sz="1200" b="0" strike="noStrike" spc="-1" dirty="0">
                <a:solidFill>
                  <a:schemeClr val="dk1"/>
                </a:solidFill>
                <a:latin typeface="arial"/>
                <a:ea typeface="arial"/>
              </a:rPr>
              <a:t>Diagnostika svalovej dystrofie zahŕňa klinické vyšetrenie, rodinnú anamnézu a genetické testovanie na identifikáciu špecifických typov myopatií.</a:t>
            </a:r>
            <a:endParaRPr lang="en-US" sz="1200" b="0" strike="noStrike" spc="-1" dirty="0">
              <a:solidFill>
                <a:srgbClr val="000000"/>
              </a:solidFill>
              <a:latin typeface="OpenSymbol"/>
            </a:endParaRPr>
          </a:p>
        </p:txBody>
      </p:sp>
      <p:pic>
        <p:nvPicPr>
          <p:cNvPr id="4100" name="Picture 4" descr="What Are the Signs and Symptoms of Muscular Dystrophy?">
            <a:extLst>
              <a:ext uri="{FF2B5EF4-FFF2-40B4-BE49-F238E27FC236}">
                <a16:creationId xmlns:a16="http://schemas.microsoft.com/office/drawing/2014/main" id="{FD3B4763-AC6C-697C-55FE-E4323E6F36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760" y="1877976"/>
            <a:ext cx="285750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714240" y="790560"/>
            <a:ext cx="7714800" cy="69480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rmAutofit fontScale="90000"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" sz="4000" b="1" strike="noStrike" spc="-1" dirty="0">
                <a:solidFill>
                  <a:schemeClr val="dk1"/>
                </a:solidFill>
                <a:latin typeface="Outfit"/>
                <a:ea typeface="Outfit"/>
              </a:rPr>
              <a:t>Liečba</a:t>
            </a:r>
            <a:endParaRPr lang="fr-FR" sz="4000" b="0" strike="noStrike" spc="-1" dirty="0">
              <a:solidFill>
                <a:schemeClr val="dk1"/>
              </a:solidFill>
              <a:latin typeface="Arial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/>
          </p:nvPr>
        </p:nvSpPr>
        <p:spPr>
          <a:xfrm>
            <a:off x="3486240" y="2400480"/>
            <a:ext cx="4943160" cy="195228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rm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" sz="1200" b="0" strike="noStrike" spc="-1">
                <a:solidFill>
                  <a:schemeClr val="dk1"/>
                </a:solidFill>
                <a:latin typeface="arial"/>
                <a:ea typeface="arial"/>
              </a:rPr>
              <a:t>Liečba svalovej dystrofie je zameraná na zvládanie symptómov a môže zahŕňať fyzioterapiu, ergoterapiu, lieky na zmiernenie svalovej slabosti a podporu nezávislosti pacienta.</a:t>
            </a:r>
            <a:endParaRPr lang="fr-FR" sz="12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6146" name="Picture 2" descr="Fyzioterapia – kedy a s čím vám pomôže? - myfyzio.sk">
            <a:extLst>
              <a:ext uri="{FF2B5EF4-FFF2-40B4-BE49-F238E27FC236}">
                <a16:creationId xmlns:a16="http://schemas.microsoft.com/office/drawing/2014/main" id="{DBC4BD93-DA2D-3229-49E8-E69FBDA3CC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240" y="2061720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714240" y="790560"/>
            <a:ext cx="7714800" cy="69480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rmAutofit fontScale="90000"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" sz="4000" b="1" strike="noStrike" spc="-1">
                <a:solidFill>
                  <a:schemeClr val="dk1"/>
                </a:solidFill>
                <a:latin typeface="Outfit"/>
                <a:ea typeface="Outfit"/>
              </a:rPr>
              <a:t>Prevencia</a:t>
            </a:r>
            <a:endParaRPr lang="fr-FR" sz="40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/>
          </p:nvPr>
        </p:nvSpPr>
        <p:spPr>
          <a:xfrm>
            <a:off x="3486240" y="2400480"/>
            <a:ext cx="4943160" cy="195228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rm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" sz="1200" b="0" strike="noStrike" spc="-1">
                <a:solidFill>
                  <a:schemeClr val="dk1"/>
                </a:solidFill>
                <a:latin typeface="arial"/>
                <a:ea typeface="arial"/>
              </a:rPr>
              <a:t>Prevencia svalovej dystrofie ako genetického ochorenia nie je možné, avšak včasná diagnostika a podporné terapie môžu zlepšiť kvalitu života.</a:t>
            </a:r>
            <a:endParaRPr lang="fr-FR" sz="1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ue Simple Theme by Slidesgo">
  <a:themeElements>
    <a:clrScheme name="Simple Light">
      <a:dk1>
        <a:srgbClr val="021024"/>
      </a:dk1>
      <a:lt1>
        <a:srgbClr val="CAF2FF"/>
      </a:lt1>
      <a:dk2>
        <a:srgbClr val="023373"/>
      </a:dk2>
      <a:lt2>
        <a:srgbClr val="0487D9"/>
      </a:lt2>
      <a:accent1>
        <a:srgbClr val="63D8F2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021024"/>
      </a:hlink>
      <a:folHlink>
        <a:srgbClr val="0097A7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lue Simple Theme by Slidesgo">
  <a:themeElements>
    <a:clrScheme name="Simple Light">
      <a:dk1>
        <a:srgbClr val="021024"/>
      </a:dk1>
      <a:lt1>
        <a:srgbClr val="CAF2FF"/>
      </a:lt1>
      <a:dk2>
        <a:srgbClr val="023373"/>
      </a:dk2>
      <a:lt2>
        <a:srgbClr val="0487D9"/>
      </a:lt2>
      <a:accent1>
        <a:srgbClr val="63D8F2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021024"/>
      </a:hlink>
      <a:folHlink>
        <a:srgbClr val="0097A7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Blue Simple Theme by Slidesgo">
  <a:themeElements>
    <a:clrScheme name="Simple Light">
      <a:dk1>
        <a:srgbClr val="021024"/>
      </a:dk1>
      <a:lt1>
        <a:srgbClr val="CAF2FF"/>
      </a:lt1>
      <a:dk2>
        <a:srgbClr val="023373"/>
      </a:dk2>
      <a:lt2>
        <a:srgbClr val="0487D9"/>
      </a:lt2>
      <a:accent1>
        <a:srgbClr val="63D8F2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021024"/>
      </a:hlink>
      <a:folHlink>
        <a:srgbClr val="0097A7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Blue Simple Theme by Slidesgo">
  <a:themeElements>
    <a:clrScheme name="Simple Light">
      <a:dk1>
        <a:srgbClr val="021024"/>
      </a:dk1>
      <a:lt1>
        <a:srgbClr val="CAF2FF"/>
      </a:lt1>
      <a:dk2>
        <a:srgbClr val="023373"/>
      </a:dk2>
      <a:lt2>
        <a:srgbClr val="0487D9"/>
      </a:lt2>
      <a:accent1>
        <a:srgbClr val="63D8F2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021024"/>
      </a:hlink>
      <a:folHlink>
        <a:srgbClr val="0097A7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</TotalTime>
  <Words>250</Words>
  <Application>Microsoft Office PowerPoint</Application>
  <PresentationFormat>Prezentácia na obrazovke (16:9)</PresentationFormat>
  <Paragraphs>27</Paragraphs>
  <Slides>14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6</vt:i4>
      </vt:variant>
      <vt:variant>
        <vt:lpstr>Motív</vt:lpstr>
      </vt:variant>
      <vt:variant>
        <vt:i4>4</vt:i4>
      </vt:variant>
      <vt:variant>
        <vt:lpstr>Nadpisy snímok</vt:lpstr>
      </vt:variant>
      <vt:variant>
        <vt:i4>14</vt:i4>
      </vt:variant>
    </vt:vector>
  </HeadingPairs>
  <TitlesOfParts>
    <vt:vector size="24" baseType="lpstr">
      <vt:lpstr>Arial</vt:lpstr>
      <vt:lpstr>Arial</vt:lpstr>
      <vt:lpstr>OpenSymbol</vt:lpstr>
      <vt:lpstr>Outfit</vt:lpstr>
      <vt:lpstr>Symbol</vt:lpstr>
      <vt:lpstr>Wingdings</vt:lpstr>
      <vt:lpstr>Blue Simple Theme by Slidesgo</vt:lpstr>
      <vt:lpstr>Blue Simple Theme by Slidesgo</vt:lpstr>
      <vt:lpstr>Blue Simple Theme by Slidesgo</vt:lpstr>
      <vt:lpstr>Blue Simple Theme by Slidesgo</vt:lpstr>
      <vt:lpstr>Ochorenia pohybovej sústavy</vt:lpstr>
      <vt:lpstr>Tenisový lakeť</vt:lpstr>
      <vt:lpstr>Diagnostika</vt:lpstr>
      <vt:lpstr>Liečba</vt:lpstr>
      <vt:lpstr>Prevencia</vt:lpstr>
      <vt:lpstr>Svalová dystrofia</vt:lpstr>
      <vt:lpstr>Diagnostika</vt:lpstr>
      <vt:lpstr>Liečba</vt:lpstr>
      <vt:lpstr>Prevencia</vt:lpstr>
      <vt:lpstr>Tetanus</vt:lpstr>
      <vt:lpstr>Diagnostika</vt:lpstr>
      <vt:lpstr>Liečba</vt:lpstr>
      <vt:lpstr>Prevencia</vt:lpstr>
      <vt:lpstr>Ďakujem za pozornosť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Martin Rychvalsky</cp:lastModifiedBy>
  <cp:revision>3</cp:revision>
  <dcterms:modified xsi:type="dcterms:W3CDTF">2025-04-09T21:02:59Z</dcterms:modified>
</cp:coreProperties>
</file>

<file path=docProps/core0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2025-04-09T19:52:17Z</dcterms:created>
  <dc:creator>Unknown Creator</dc:creator>
  <dc:description/>
  <dc:language>en-US</dc:language>
  <cp:lastModifiedBy>Unknown Creator</cp:lastModifiedBy>
  <dcterms:modified xsi:type="dcterms:W3CDTF">2025-04-09T19:52:17Z</dcterms:modified>
  <cp:revision>0</cp:revision>
  <dc:subject/>
  <dc:title>Untitled Presentation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lides">
    <vt:r8>16</vt:r8>
  </property>
</Properties>
</file>