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57" r:id="rId4"/>
    <p:sldId id="265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71" r:id="rId13"/>
    <p:sldId id="272" r:id="rId14"/>
    <p:sldId id="275" r:id="rId15"/>
    <p:sldId id="269" r:id="rId16"/>
    <p:sldId id="270" r:id="rId17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56522A-7FF8-4B2E-A728-C0F80E1325EF}" v="12" dt="2022-11-30T08:59:05.9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Paleozoic" TargetMode="External"/><Relationship Id="rId13" Type="http://schemas.openxmlformats.org/officeDocument/2006/relationships/hyperlink" Target="https://en.wikipedia.org/wiki/Earliest_known_life_forms" TargetMode="External"/><Relationship Id="rId18" Type="http://schemas.openxmlformats.org/officeDocument/2006/relationships/hyperlink" Target="https://en.wikipedia.org/wiki/Last_universal_common_ancestor" TargetMode="External"/><Relationship Id="rId3" Type="http://schemas.openxmlformats.org/officeDocument/2006/relationships/hyperlink" Target="https://en.wikipedia.org/wiki/Structure_of_Earth" TargetMode="External"/><Relationship Id="rId7" Type="http://schemas.openxmlformats.org/officeDocument/2006/relationships/hyperlink" Target="https://en.wikipedia.org/wiki/Proterozoic" TargetMode="External"/><Relationship Id="rId12" Type="http://schemas.openxmlformats.org/officeDocument/2006/relationships/hyperlink" Target="https://en.wikipedia.org/wiki/Archean" TargetMode="External"/><Relationship Id="rId17" Type="http://schemas.openxmlformats.org/officeDocument/2006/relationships/hyperlink" Target="https://en.wikipedia.org/wiki/Formation_and_evolution_of_the_Solar_System#Formation_of_the_planets" TargetMode="External"/><Relationship Id="rId2" Type="http://schemas.openxmlformats.org/officeDocument/2006/relationships/hyperlink" Target="https://en.wikipedia.org/wiki/Earth" TargetMode="External"/><Relationship Id="rId16" Type="http://schemas.openxmlformats.org/officeDocument/2006/relationships/hyperlink" Target="https://en.wikipedia.org/wiki/Iron_catastrophe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n.wikipedia.org/wiki/History_of_Earth" TargetMode="External"/><Relationship Id="rId11" Type="http://schemas.openxmlformats.org/officeDocument/2006/relationships/hyperlink" Target="https://en.wikipedia.org/wiki/Great_Oxidation_Event" TargetMode="External"/><Relationship Id="rId5" Type="http://schemas.openxmlformats.org/officeDocument/2006/relationships/hyperlink" Target="https://en.wikipedia.org/wiki/Phanerozoic" TargetMode="External"/><Relationship Id="rId15" Type="http://schemas.openxmlformats.org/officeDocument/2006/relationships/hyperlink" Target="https://en.wikipedia.org/wiki/Timeline_of_the_evolutionary_history_of_life" TargetMode="External"/><Relationship Id="rId10" Type="http://schemas.openxmlformats.org/officeDocument/2006/relationships/hyperlink" Target="https://en.wikipedia.org/wiki/Mesoproterozoic" TargetMode="External"/><Relationship Id="rId4" Type="http://schemas.openxmlformats.org/officeDocument/2006/relationships/hyperlink" Target="https://en.wikipedia.org/wiki/Silicate_mineral" TargetMode="External"/><Relationship Id="rId9" Type="http://schemas.openxmlformats.org/officeDocument/2006/relationships/hyperlink" Target="https://en.wikipedia.org/wiki/Cryogenian" TargetMode="External"/><Relationship Id="rId14" Type="http://schemas.openxmlformats.org/officeDocument/2006/relationships/hyperlink" Target="https://en.wikipedia.org/wiki/Hadean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6A4DDE0-F7C0-E397-C849-E076018DF2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1228" b="2252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  <a:ea typeface="Calibri Light"/>
                <a:cs typeface="Calibri Light"/>
              </a:rPr>
              <a:t>Zem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>
                <a:solidFill>
                  <a:srgbClr val="FFFFFF"/>
                </a:solidFill>
                <a:cs typeface="Calibri"/>
              </a:rPr>
              <a:t>Matej Petz VII.OA</a:t>
            </a:r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2D5F4C-DA7D-D368-D462-332420F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FFFFFF"/>
                </a:solidFill>
                <a:ea typeface="Calibri Light"/>
                <a:cs typeface="Calibri Light"/>
              </a:rPr>
              <a:t>Zloženie Zeme</a:t>
            </a:r>
            <a:endParaRPr lang="en-GB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54876-CD9B-7D69-F8F3-F7875473A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000">
                <a:ea typeface="Calibri"/>
                <a:cs typeface="Calibri"/>
              </a:rPr>
              <a:t>Chemické:</a:t>
            </a:r>
          </a:p>
          <a:p>
            <a:pPr lvl="1"/>
            <a:r>
              <a:rPr lang="en-GB" sz="2000">
                <a:ea typeface="Calibri"/>
                <a:cs typeface="Calibri"/>
              </a:rPr>
              <a:t>Železo - 32.1%</a:t>
            </a:r>
          </a:p>
          <a:p>
            <a:pPr lvl="1"/>
            <a:r>
              <a:rPr lang="en-GB" sz="2000">
                <a:ea typeface="Calibri"/>
                <a:cs typeface="Calibri"/>
              </a:rPr>
              <a:t>Kyslík - 30.1%</a:t>
            </a:r>
          </a:p>
          <a:p>
            <a:pPr lvl="1"/>
            <a:r>
              <a:rPr lang="en-GB" sz="2000">
                <a:ea typeface="Calibri"/>
                <a:cs typeface="Calibri"/>
              </a:rPr>
              <a:t>Kremík - 15.1%</a:t>
            </a:r>
          </a:p>
          <a:p>
            <a:pPr lvl="1"/>
            <a:r>
              <a:rPr lang="en-GB" sz="2000">
                <a:ea typeface="Calibri"/>
                <a:cs typeface="Calibri"/>
              </a:rPr>
              <a:t>Horčík - 13.9%</a:t>
            </a:r>
          </a:p>
          <a:p>
            <a:pPr lvl="1"/>
            <a:r>
              <a:rPr lang="en-GB" sz="2000">
                <a:ea typeface="Calibri"/>
                <a:cs typeface="Calibri"/>
              </a:rPr>
              <a:t>Síra - 2.9%</a:t>
            </a:r>
          </a:p>
          <a:p>
            <a:pPr lvl="1"/>
            <a:r>
              <a:rPr lang="en-GB" sz="2000">
                <a:ea typeface="Calibri"/>
                <a:cs typeface="Calibri"/>
              </a:rPr>
              <a:t>Nikel - 1.8%</a:t>
            </a:r>
          </a:p>
          <a:p>
            <a:pPr lvl="1"/>
            <a:r>
              <a:rPr lang="en-GB" sz="2000">
                <a:ea typeface="Calibri"/>
                <a:cs typeface="Calibri"/>
              </a:rPr>
              <a:t>Vápnik - 1.5%</a:t>
            </a:r>
          </a:p>
        </p:txBody>
      </p:sp>
      <p:pic>
        <p:nvPicPr>
          <p:cNvPr id="5" name="Picture 5" descr="Chart, pie chart&#10;&#10;Description automatically generated">
            <a:extLst>
              <a:ext uri="{FF2B5EF4-FFF2-40B4-BE49-F238E27FC236}">
                <a16:creationId xmlns:a16="http://schemas.microsoft.com/office/drawing/2014/main" id="{605BCB6F-A2B3-14A7-43D9-AE0565BB4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578" y="4106879"/>
            <a:ext cx="3348624" cy="2631692"/>
          </a:xfrm>
          <a:prstGeom prst="rect">
            <a:avLst/>
          </a:prstGeom>
        </p:spPr>
      </p:pic>
      <p:pic>
        <p:nvPicPr>
          <p:cNvPr id="4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1714C0CD-AB54-8889-ACBC-EAEFD7B45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825" y="1718607"/>
            <a:ext cx="3776597" cy="252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94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846D0-E481-80FE-9B69-85FEB8952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FFFFFF"/>
                </a:solidFill>
                <a:ea typeface="Calibri Light"/>
                <a:cs typeface="Calibri Light"/>
              </a:rPr>
              <a:t>Zloženie Zeme</a:t>
            </a:r>
            <a:endParaRPr lang="en-GB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54B22-911F-3302-2EA1-21C98A3EE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000" dirty="0" err="1">
                <a:ea typeface="Calibri"/>
                <a:cs typeface="Calibri"/>
              </a:rPr>
              <a:t>Kôra</a:t>
            </a:r>
            <a:r>
              <a:rPr lang="en-GB" sz="2000" dirty="0">
                <a:ea typeface="Calibri"/>
                <a:cs typeface="Calibri"/>
              </a:rPr>
              <a:t>: 5-7 km</a:t>
            </a:r>
          </a:p>
          <a:p>
            <a:r>
              <a:rPr lang="en-GB" sz="2000" dirty="0" err="1">
                <a:ea typeface="Calibri"/>
                <a:cs typeface="Calibri"/>
              </a:rPr>
              <a:t>Plášť</a:t>
            </a:r>
            <a:r>
              <a:rPr lang="en-GB" sz="2000" dirty="0">
                <a:ea typeface="Calibri"/>
                <a:cs typeface="Calibri"/>
              </a:rPr>
              <a:t>: 2 890 km</a:t>
            </a:r>
          </a:p>
          <a:p>
            <a:r>
              <a:rPr lang="en-GB" sz="2000" dirty="0" err="1">
                <a:ea typeface="Calibri"/>
                <a:cs typeface="Calibri"/>
              </a:rPr>
              <a:t>Jadro</a:t>
            </a:r>
            <a:r>
              <a:rPr lang="en-GB" sz="2000" dirty="0">
                <a:ea typeface="Calibri"/>
                <a:cs typeface="Calibri"/>
              </a:rPr>
              <a:t>: 2400 km</a:t>
            </a:r>
          </a:p>
          <a:p>
            <a:endParaRPr lang="en-GB" sz="2000">
              <a:ea typeface="Calibri"/>
              <a:cs typeface="Calibri"/>
            </a:endParaRPr>
          </a:p>
          <a:p>
            <a:r>
              <a:rPr lang="en-GB" sz="2000" dirty="0" err="1">
                <a:ea typeface="Calibri"/>
                <a:cs typeface="Calibri"/>
              </a:rPr>
              <a:t>Povrch</a:t>
            </a:r>
            <a:r>
              <a:rPr lang="en-GB" sz="2000" dirty="0">
                <a:ea typeface="Calibri"/>
                <a:cs typeface="Calibri"/>
              </a:rPr>
              <a:t> Zeme </a:t>
            </a:r>
            <a:r>
              <a:rPr lang="en-GB" sz="2000" dirty="0" err="1">
                <a:ea typeface="Calibri"/>
                <a:cs typeface="Calibri"/>
              </a:rPr>
              <a:t>má</a:t>
            </a:r>
            <a:r>
              <a:rPr lang="en-GB" sz="2000" dirty="0">
                <a:ea typeface="Calibri"/>
                <a:cs typeface="Calibri"/>
              </a:rPr>
              <a:t> 510 </a:t>
            </a:r>
            <a:r>
              <a:rPr lang="en-GB" sz="2000" dirty="0" err="1">
                <a:ea typeface="Calibri"/>
                <a:cs typeface="Calibri"/>
              </a:rPr>
              <a:t>miliónov</a:t>
            </a:r>
            <a:r>
              <a:rPr lang="en-GB" sz="2000" dirty="0">
                <a:ea typeface="Calibri"/>
                <a:cs typeface="Calibri"/>
              </a:rPr>
              <a:t> km</a:t>
            </a:r>
            <a:r>
              <a:rPr lang="en-GB" sz="2000" baseline="30000" dirty="0">
                <a:ea typeface="Calibri"/>
                <a:cs typeface="Calibri"/>
              </a:rPr>
              <a:t>2</a:t>
            </a:r>
            <a:r>
              <a:rPr lang="en-GB" sz="2000" dirty="0">
                <a:ea typeface="Calibri"/>
                <a:cs typeface="Calibri"/>
              </a:rPr>
              <a:t> a z toho 70.8% je pod </a:t>
            </a:r>
            <a:r>
              <a:rPr lang="en-GB" sz="2000" dirty="0" err="1">
                <a:ea typeface="Calibri"/>
                <a:cs typeface="Calibri"/>
              </a:rPr>
              <a:t>hladinou</a:t>
            </a:r>
            <a:r>
              <a:rPr lang="en-GB" sz="2000" dirty="0">
                <a:ea typeface="Calibri"/>
                <a:cs typeface="Calibri"/>
              </a:rPr>
              <a:t> mora.</a:t>
            </a:r>
          </a:p>
          <a:p>
            <a:endParaRPr lang="en-GB" sz="2000" dirty="0">
              <a:ea typeface="Calibri"/>
              <a:cs typeface="Calibri"/>
            </a:endParaRPr>
          </a:p>
          <a:p>
            <a:endParaRPr lang="en-GB" sz="2000">
              <a:ea typeface="Calibri"/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63DBE26-0019-97C2-A19C-CF801FA25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191" y="168266"/>
            <a:ext cx="5707693" cy="353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76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644032-7BD8-E604-2397-9ED41EF7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FFFFFF"/>
                </a:solidFill>
                <a:cs typeface="Calibri Light"/>
              </a:rPr>
              <a:t>Orbita</a:t>
            </a:r>
            <a:endParaRPr lang="en-GB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81648-0134-8906-4B2A-781D9263D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sz="2000" dirty="0">
                <a:cs typeface="Calibri"/>
              </a:rPr>
              <a:t>Zem </a:t>
            </a:r>
            <a:r>
              <a:rPr lang="en-GB" sz="2000" dirty="0" err="1">
                <a:cs typeface="Calibri"/>
              </a:rPr>
              <a:t>obieha</a:t>
            </a:r>
            <a:r>
              <a:rPr lang="en-GB" sz="2000" dirty="0">
                <a:cs typeface="Calibri"/>
              </a:rPr>
              <a:t> </a:t>
            </a:r>
            <a:r>
              <a:rPr lang="en-GB" sz="2000" dirty="0" err="1">
                <a:cs typeface="Calibri"/>
              </a:rPr>
              <a:t>okolo</a:t>
            </a:r>
            <a:r>
              <a:rPr lang="en-GB" sz="2000" dirty="0">
                <a:cs typeface="Calibri"/>
              </a:rPr>
              <a:t> </a:t>
            </a:r>
            <a:r>
              <a:rPr lang="en-GB" sz="2000" dirty="0" err="1">
                <a:cs typeface="Calibri"/>
              </a:rPr>
              <a:t>Slnka</a:t>
            </a:r>
            <a:r>
              <a:rPr lang="en-GB" sz="2000" dirty="0">
                <a:cs typeface="Calibri"/>
              </a:rPr>
              <a:t> v </a:t>
            </a:r>
            <a:r>
              <a:rPr lang="en-GB" sz="2000" dirty="0" err="1">
                <a:cs typeface="Calibri"/>
              </a:rPr>
              <a:t>priemernej</a:t>
            </a:r>
            <a:r>
              <a:rPr lang="en-GB" sz="2000" dirty="0">
                <a:cs typeface="Calibri"/>
              </a:rPr>
              <a:t> </a:t>
            </a:r>
            <a:r>
              <a:rPr lang="en-GB" sz="2000" dirty="0" err="1">
                <a:cs typeface="Calibri"/>
              </a:rPr>
              <a:t>vzdialenosti</a:t>
            </a:r>
            <a:r>
              <a:rPr lang="en-GB" sz="2000" dirty="0">
                <a:cs typeface="Calibri"/>
              </a:rPr>
              <a:t> 150 mil. Km </a:t>
            </a:r>
            <a:r>
              <a:rPr lang="en-GB" sz="2000" dirty="0" err="1">
                <a:cs typeface="Calibri"/>
              </a:rPr>
              <a:t>každých</a:t>
            </a:r>
            <a:r>
              <a:rPr lang="en-GB" sz="2000" dirty="0">
                <a:cs typeface="Calibri"/>
              </a:rPr>
              <a:t> 365.25 </a:t>
            </a:r>
            <a:r>
              <a:rPr lang="en-GB" sz="2000" dirty="0" err="1">
                <a:cs typeface="Calibri"/>
              </a:rPr>
              <a:t>solárnych</a:t>
            </a:r>
            <a:r>
              <a:rPr lang="en-GB" sz="2000" dirty="0">
                <a:cs typeface="Calibri"/>
              </a:rPr>
              <a:t> </a:t>
            </a:r>
            <a:r>
              <a:rPr lang="en-GB" sz="2000" dirty="0" err="1">
                <a:cs typeface="Calibri"/>
              </a:rPr>
              <a:t>dní</a:t>
            </a:r>
            <a:r>
              <a:rPr lang="en-GB" sz="2000" dirty="0">
                <a:cs typeface="Calibri"/>
              </a:rPr>
              <a:t>.</a:t>
            </a:r>
          </a:p>
          <a:p>
            <a:r>
              <a:rPr lang="en-GB" sz="2000" dirty="0">
                <a:cs typeface="Calibri"/>
              </a:rPr>
              <a:t>Orbitálna </a:t>
            </a:r>
            <a:r>
              <a:rPr lang="en-GB" sz="2000" dirty="0" err="1">
                <a:cs typeface="Calibri"/>
              </a:rPr>
              <a:t>rýchlosť</a:t>
            </a:r>
            <a:r>
              <a:rPr lang="en-GB" sz="2000" dirty="0">
                <a:cs typeface="Calibri"/>
              </a:rPr>
              <a:t>: 29.78 km/s.</a:t>
            </a:r>
          </a:p>
          <a:p>
            <a:r>
              <a:rPr lang="en-GB" sz="2000" dirty="0">
                <a:ea typeface="+mn-lt"/>
                <a:cs typeface="+mn-lt"/>
              </a:rPr>
              <a:t>Pri </a:t>
            </a:r>
            <a:r>
              <a:rPr lang="en-GB" sz="2000" dirty="0" err="1">
                <a:ea typeface="+mn-lt"/>
                <a:cs typeface="+mn-lt"/>
              </a:rPr>
              <a:t>pohľade</a:t>
            </a:r>
            <a:r>
              <a:rPr lang="en-GB" sz="2000" dirty="0">
                <a:ea typeface="+mn-lt"/>
                <a:cs typeface="+mn-lt"/>
              </a:rPr>
              <a:t> z </a:t>
            </a:r>
            <a:r>
              <a:rPr lang="en-GB" sz="2000" dirty="0" err="1">
                <a:ea typeface="+mn-lt"/>
                <a:cs typeface="+mn-lt"/>
              </a:rPr>
              <a:t>miesta</a:t>
            </a:r>
            <a:r>
              <a:rPr lang="en-GB" sz="2000" dirty="0">
                <a:ea typeface="+mn-lt"/>
                <a:cs typeface="+mn-lt"/>
              </a:rPr>
              <a:t> </a:t>
            </a:r>
            <a:r>
              <a:rPr lang="en-GB" sz="2000" dirty="0" err="1">
                <a:ea typeface="+mn-lt"/>
                <a:cs typeface="+mn-lt"/>
              </a:rPr>
              <a:t>nad</a:t>
            </a:r>
            <a:r>
              <a:rPr lang="en-GB" sz="2000" dirty="0">
                <a:ea typeface="+mn-lt"/>
                <a:cs typeface="+mn-lt"/>
              </a:rPr>
              <a:t> </a:t>
            </a:r>
            <a:r>
              <a:rPr lang="en-GB" sz="2000" dirty="0" err="1">
                <a:ea typeface="+mn-lt"/>
                <a:cs typeface="+mn-lt"/>
              </a:rPr>
              <a:t>Slnkom</a:t>
            </a:r>
            <a:r>
              <a:rPr lang="en-GB" sz="2000" dirty="0">
                <a:ea typeface="+mn-lt"/>
                <a:cs typeface="+mn-lt"/>
              </a:rPr>
              <a:t> a </a:t>
            </a:r>
            <a:r>
              <a:rPr lang="en-GB" sz="2000" dirty="0" err="1">
                <a:ea typeface="+mn-lt"/>
                <a:cs typeface="+mn-lt"/>
              </a:rPr>
              <a:t>severným</a:t>
            </a:r>
            <a:r>
              <a:rPr lang="en-GB" sz="2000" dirty="0">
                <a:ea typeface="+mn-lt"/>
                <a:cs typeface="+mn-lt"/>
              </a:rPr>
              <a:t> </a:t>
            </a:r>
            <a:r>
              <a:rPr lang="en-GB" sz="2000" dirty="0" err="1">
                <a:ea typeface="+mn-lt"/>
                <a:cs typeface="+mn-lt"/>
              </a:rPr>
              <a:t>pólom</a:t>
            </a:r>
            <a:r>
              <a:rPr lang="en-GB" sz="2000" dirty="0">
                <a:ea typeface="+mn-lt"/>
                <a:cs typeface="+mn-lt"/>
              </a:rPr>
              <a:t> Zeme </a:t>
            </a:r>
            <a:r>
              <a:rPr lang="en-GB" sz="2000" dirty="0" err="1">
                <a:ea typeface="+mn-lt"/>
                <a:cs typeface="+mn-lt"/>
              </a:rPr>
              <a:t>obieha</a:t>
            </a:r>
            <a:r>
              <a:rPr lang="en-GB" sz="2000" dirty="0">
                <a:ea typeface="+mn-lt"/>
                <a:cs typeface="+mn-lt"/>
              </a:rPr>
              <a:t> Zem </a:t>
            </a:r>
            <a:r>
              <a:rPr lang="en-GB" sz="2000" dirty="0" err="1">
                <a:ea typeface="+mn-lt"/>
                <a:cs typeface="+mn-lt"/>
              </a:rPr>
              <a:t>okolo</a:t>
            </a:r>
            <a:r>
              <a:rPr lang="en-GB" sz="2000" dirty="0">
                <a:ea typeface="+mn-lt"/>
                <a:cs typeface="+mn-lt"/>
              </a:rPr>
              <a:t> </a:t>
            </a:r>
            <a:r>
              <a:rPr lang="en-GB" sz="2000" dirty="0" err="1">
                <a:ea typeface="+mn-lt"/>
                <a:cs typeface="+mn-lt"/>
              </a:rPr>
              <a:t>Slnka</a:t>
            </a:r>
            <a:r>
              <a:rPr lang="en-GB" sz="2000" dirty="0">
                <a:ea typeface="+mn-lt"/>
                <a:cs typeface="+mn-lt"/>
              </a:rPr>
              <a:t> </a:t>
            </a:r>
            <a:r>
              <a:rPr lang="en-GB" sz="2000" dirty="0" err="1">
                <a:ea typeface="+mn-lt"/>
                <a:cs typeface="+mn-lt"/>
              </a:rPr>
              <a:t>proti</a:t>
            </a:r>
            <a:r>
              <a:rPr lang="en-GB" sz="2000" dirty="0">
                <a:ea typeface="+mn-lt"/>
                <a:cs typeface="+mn-lt"/>
              </a:rPr>
              <a:t> </a:t>
            </a:r>
            <a:r>
              <a:rPr lang="en-GB" sz="2000" dirty="0" err="1">
                <a:ea typeface="+mn-lt"/>
                <a:cs typeface="+mn-lt"/>
              </a:rPr>
              <a:t>smeru</a:t>
            </a:r>
            <a:r>
              <a:rPr lang="en-GB" sz="2000" dirty="0">
                <a:ea typeface="+mn-lt"/>
                <a:cs typeface="+mn-lt"/>
              </a:rPr>
              <a:t> </a:t>
            </a:r>
            <a:r>
              <a:rPr lang="en-GB" sz="2000" dirty="0" err="1">
                <a:ea typeface="+mn-lt"/>
                <a:cs typeface="+mn-lt"/>
              </a:rPr>
              <a:t>hodinových</a:t>
            </a:r>
            <a:r>
              <a:rPr lang="en-GB" sz="2000" dirty="0">
                <a:ea typeface="+mn-lt"/>
                <a:cs typeface="+mn-lt"/>
              </a:rPr>
              <a:t> </a:t>
            </a:r>
            <a:r>
              <a:rPr lang="en-GB" sz="2000" dirty="0" err="1">
                <a:ea typeface="+mn-lt"/>
                <a:cs typeface="+mn-lt"/>
              </a:rPr>
              <a:t>ručičiek</a:t>
            </a:r>
            <a:r>
              <a:rPr lang="en-GB" sz="2000" dirty="0">
                <a:ea typeface="+mn-lt"/>
                <a:cs typeface="+mn-lt"/>
              </a:rPr>
              <a:t>.</a:t>
            </a:r>
          </a:p>
          <a:p>
            <a:r>
              <a:rPr lang="en-GB" sz="2000" dirty="0" err="1">
                <a:cs typeface="Calibri"/>
              </a:rPr>
              <a:t>Os</a:t>
            </a:r>
            <a:r>
              <a:rPr lang="en-GB" sz="2000" dirty="0">
                <a:cs typeface="Calibri"/>
              </a:rPr>
              <a:t> Zeme je </a:t>
            </a:r>
            <a:r>
              <a:rPr lang="en-GB" sz="2000" dirty="0" err="1">
                <a:cs typeface="Calibri"/>
              </a:rPr>
              <a:t>vychýlená</a:t>
            </a:r>
            <a:r>
              <a:rPr lang="en-GB" sz="2000" dirty="0">
                <a:cs typeface="Calibri"/>
              </a:rPr>
              <a:t> o 23.44 </a:t>
            </a:r>
            <a:r>
              <a:rPr lang="en-GB" sz="2000" dirty="0" err="1">
                <a:cs typeface="Calibri"/>
              </a:rPr>
              <a:t>stupňov</a:t>
            </a:r>
            <a:r>
              <a:rPr lang="en-GB" sz="2000" dirty="0">
                <a:cs typeface="Calibri"/>
              </a:rPr>
              <a:t> </a:t>
            </a:r>
            <a:r>
              <a:rPr lang="en-GB" sz="2000" dirty="0" err="1">
                <a:cs typeface="Calibri"/>
              </a:rPr>
              <a:t>od</a:t>
            </a:r>
            <a:r>
              <a:rPr lang="en-GB" sz="2000" dirty="0">
                <a:cs typeface="Calibri"/>
              </a:rPr>
              <a:t> </a:t>
            </a:r>
            <a:r>
              <a:rPr lang="en-GB" sz="2000" dirty="0" err="1">
                <a:cs typeface="Calibri"/>
              </a:rPr>
              <a:t>kolmice</a:t>
            </a:r>
            <a:r>
              <a:rPr lang="en-GB" sz="2000" dirty="0">
                <a:cs typeface="Calibri"/>
              </a:rPr>
              <a:t> </a:t>
            </a:r>
            <a:r>
              <a:rPr lang="en-GB" sz="2000" dirty="0" err="1">
                <a:cs typeface="Calibri"/>
              </a:rPr>
              <a:t>na</a:t>
            </a:r>
            <a:r>
              <a:rPr lang="en-GB" sz="2000" dirty="0">
                <a:cs typeface="Calibri"/>
              </a:rPr>
              <a:t> </a:t>
            </a:r>
            <a:r>
              <a:rPr lang="en-GB" sz="2000" dirty="0" err="1">
                <a:cs typeface="Calibri"/>
              </a:rPr>
              <a:t>rovinu</a:t>
            </a:r>
            <a:r>
              <a:rPr lang="en-GB" sz="2000" dirty="0">
                <a:cs typeface="Calibri"/>
              </a:rPr>
              <a:t> Zem – </a:t>
            </a:r>
            <a:r>
              <a:rPr lang="en-GB" sz="2000" dirty="0" err="1">
                <a:cs typeface="Calibri"/>
              </a:rPr>
              <a:t>Slnko</a:t>
            </a:r>
            <a:r>
              <a:rPr lang="en-GB" sz="2000" dirty="0">
                <a:cs typeface="Calibri"/>
              </a:rPr>
              <a:t>.</a:t>
            </a:r>
          </a:p>
        </p:txBody>
      </p:sp>
      <p:pic>
        <p:nvPicPr>
          <p:cNvPr id="4" name="Picture 4" descr="A picture containing text, surface&#10;&#10;Description automatically generated">
            <a:extLst>
              <a:ext uri="{FF2B5EF4-FFF2-40B4-BE49-F238E27FC236}">
                <a16:creationId xmlns:a16="http://schemas.microsoft.com/office/drawing/2014/main" id="{A5944F2F-4887-5D10-CD19-FEA0EE2B1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632" y="1207376"/>
            <a:ext cx="4611664" cy="248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6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F4CAB-06EE-9B96-FA1C-D6375AE5C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FFFFFF"/>
                </a:solidFill>
                <a:cs typeface="Calibri Light"/>
              </a:rPr>
              <a:t>Rotácia</a:t>
            </a:r>
            <a:endParaRPr lang="en-GB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5DCA6-4926-225E-9C76-5DB1D6A4E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000">
                <a:cs typeface="Calibri"/>
              </a:rPr>
              <a:t>Čas rotácie Zeme okolo svojej osi v závislosti od Slnka je 86,400.0025 sekúnd.</a:t>
            </a:r>
          </a:p>
          <a:p>
            <a:r>
              <a:rPr lang="en-GB" sz="2000">
                <a:ea typeface="+mn-lt"/>
                <a:cs typeface="+mn-lt"/>
              </a:rPr>
              <a:t>Čas rotácie Zeme okolo svojej osi v závislosti od stálych hviezd (určený IERS) je 86,164.0989 sekúnd alebo 23</a:t>
            </a:r>
            <a:r>
              <a:rPr lang="en-GB" sz="2000" baseline="30000">
                <a:ea typeface="+mn-lt"/>
                <a:cs typeface="+mn-lt"/>
              </a:rPr>
              <a:t>h</a:t>
            </a:r>
            <a:r>
              <a:rPr lang="en-GB" sz="2000">
                <a:ea typeface="+mn-lt"/>
                <a:cs typeface="+mn-lt"/>
              </a:rPr>
              <a:t> 56</a:t>
            </a:r>
            <a:r>
              <a:rPr lang="en-GB" sz="2000" baseline="30000">
                <a:ea typeface="+mn-lt"/>
                <a:cs typeface="+mn-lt"/>
              </a:rPr>
              <a:t>m</a:t>
            </a:r>
            <a:r>
              <a:rPr lang="en-GB" sz="2000">
                <a:ea typeface="+mn-lt"/>
                <a:cs typeface="+mn-lt"/>
              </a:rPr>
              <a:t> 4.0989</a:t>
            </a:r>
            <a:r>
              <a:rPr lang="en-GB" sz="2000" baseline="30000">
                <a:ea typeface="+mn-lt"/>
                <a:cs typeface="+mn-lt"/>
              </a:rPr>
              <a:t>s</a:t>
            </a:r>
            <a:r>
              <a:rPr lang="en-GB" sz="2000">
                <a:ea typeface="+mn-lt"/>
                <a:cs typeface="+mn-lt"/>
              </a:rPr>
              <a:t>.</a:t>
            </a:r>
          </a:p>
          <a:p>
            <a:endParaRPr lang="en-GB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4489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F7BC15-6309-8F26-18A2-AE2E7615C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FFFFFF"/>
                </a:solidFill>
                <a:cs typeface="Calibri Light"/>
              </a:rPr>
              <a:t>Magnetické pole Zeme</a:t>
            </a:r>
            <a:endParaRPr lang="en-GB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49564-0E25-037C-B245-C0D973AC1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000">
                <a:ea typeface="Calibri"/>
                <a:cs typeface="Calibri"/>
              </a:rPr>
              <a:t>Hlavná časť magnetického poľa Zeme je generovaná v jadre.</a:t>
            </a:r>
          </a:p>
          <a:p>
            <a:r>
              <a:rPr lang="en-GB" sz="2000">
                <a:ea typeface="Calibri"/>
                <a:cs typeface="Calibri"/>
              </a:rPr>
              <a:t>Vystupuje z jadra až na povrch Zeme, kde je dipólom. (na geografických póloch)</a:t>
            </a:r>
          </a:p>
          <a:p>
            <a:r>
              <a:rPr lang="en-GB" sz="2000">
                <a:ea typeface="Calibri"/>
                <a:cs typeface="Calibri"/>
              </a:rPr>
              <a:t>Sila magnetického poľa na rovníku: 3.05×10−5 T(Tesla)</a:t>
            </a:r>
          </a:p>
          <a:p>
            <a:r>
              <a:rPr lang="en-GB" sz="2000">
                <a:ea typeface="+mn-lt"/>
                <a:cs typeface="+mn-lt"/>
              </a:rPr>
              <a:t>Magnetické póly sa posúvajú a periodicky menia orientáciu.</a:t>
            </a:r>
          </a:p>
        </p:txBody>
      </p:sp>
    </p:spTree>
    <p:extLst>
      <p:ext uri="{BB962C8B-B14F-4D97-AF65-F5344CB8AC3E}">
        <p14:creationId xmlns:p14="http://schemas.microsoft.com/office/powerpoint/2010/main" val="443493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E6974-D059-F7B2-62C0-B35B8E174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GB" sz="4000">
                <a:solidFill>
                  <a:srgbClr val="FFFFFF"/>
                </a:solidFill>
                <a:ea typeface="Calibri Light"/>
                <a:cs typeface="Calibri Light"/>
              </a:rPr>
              <a:t>Zdroje</a:t>
            </a:r>
            <a:endParaRPr lang="en-GB" sz="4000">
              <a:solidFill>
                <a:srgbClr val="FFFFFF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C23A0D9-C5D2-11D4-6516-774591D24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 lnSpcReduction="10000"/>
          </a:bodyPr>
          <a:lstStyle/>
          <a:p>
            <a:r>
              <a:rPr lang="en-GB" sz="1400">
                <a:ea typeface="+mn-lt"/>
                <a:cs typeface="+mn-lt"/>
                <a:hlinkClick r:id="rId2"/>
              </a:rPr>
              <a:t>https://en.wikipedia.org/wiki/Earth</a:t>
            </a:r>
            <a:endParaRPr lang="en-GB" sz="1400">
              <a:ea typeface="+mn-lt"/>
              <a:cs typeface="+mn-lt"/>
            </a:endParaRPr>
          </a:p>
          <a:p>
            <a:r>
              <a:rPr lang="en-GB" sz="1400">
                <a:ea typeface="+mn-lt"/>
                <a:cs typeface="+mn-lt"/>
                <a:hlinkClick r:id="rId3"/>
              </a:rPr>
              <a:t>https://en.wikipedia.org/wiki/Structure_of_Earth</a:t>
            </a:r>
            <a:endParaRPr lang="en-GB" sz="1400">
              <a:ea typeface="+mn-lt"/>
              <a:cs typeface="+mn-lt"/>
            </a:endParaRPr>
          </a:p>
          <a:p>
            <a:r>
              <a:rPr lang="en-GB" sz="1400">
                <a:ea typeface="+mn-lt"/>
                <a:cs typeface="+mn-lt"/>
                <a:hlinkClick r:id="rId4"/>
              </a:rPr>
              <a:t>https://en.wikipedia.org/wiki/Silicate_mineral</a:t>
            </a:r>
            <a:endParaRPr lang="en-GB" sz="1400">
              <a:ea typeface="+mn-lt"/>
              <a:cs typeface="+mn-lt"/>
            </a:endParaRPr>
          </a:p>
          <a:p>
            <a:r>
              <a:rPr lang="en-GB" sz="1400">
                <a:ea typeface="+mn-lt"/>
                <a:cs typeface="+mn-lt"/>
                <a:hlinkClick r:id="rId5"/>
              </a:rPr>
              <a:t>https://en.wikipedia.org/wiki/Phanerozoic</a:t>
            </a:r>
            <a:endParaRPr lang="en-GB" sz="1400">
              <a:ea typeface="+mn-lt"/>
              <a:cs typeface="+mn-lt"/>
            </a:endParaRPr>
          </a:p>
          <a:p>
            <a:r>
              <a:rPr lang="en-GB" sz="1400">
                <a:ea typeface="+mn-lt"/>
                <a:cs typeface="+mn-lt"/>
                <a:hlinkClick r:id="rId6"/>
              </a:rPr>
              <a:t>https://en.wikipedia.org/wiki/History_of_Earth</a:t>
            </a:r>
            <a:endParaRPr lang="en-GB" sz="1400">
              <a:ea typeface="+mn-lt"/>
              <a:cs typeface="+mn-lt"/>
            </a:endParaRPr>
          </a:p>
          <a:p>
            <a:r>
              <a:rPr lang="en-GB" sz="1400">
                <a:ea typeface="+mn-lt"/>
                <a:cs typeface="+mn-lt"/>
                <a:hlinkClick r:id="rId7"/>
              </a:rPr>
              <a:t>https://en.wikipedia.org/wiki/Proterozoic</a:t>
            </a:r>
            <a:endParaRPr lang="en-GB" sz="1400">
              <a:ea typeface="+mn-lt"/>
              <a:cs typeface="+mn-lt"/>
            </a:endParaRPr>
          </a:p>
          <a:p>
            <a:r>
              <a:rPr lang="en-GB" sz="1400">
                <a:ea typeface="+mn-lt"/>
                <a:cs typeface="+mn-lt"/>
                <a:hlinkClick r:id="rId8"/>
              </a:rPr>
              <a:t>https://en.wikipedia.org/wiki/Paleozoic</a:t>
            </a:r>
            <a:endParaRPr lang="en-GB" sz="1400">
              <a:ea typeface="+mn-lt"/>
              <a:cs typeface="+mn-lt"/>
            </a:endParaRPr>
          </a:p>
          <a:p>
            <a:r>
              <a:rPr lang="en-GB" sz="1400">
                <a:ea typeface="+mn-lt"/>
                <a:cs typeface="+mn-lt"/>
                <a:hlinkClick r:id="rId9"/>
              </a:rPr>
              <a:t>https://en.wikipedia.org/wiki/Cryogenian</a:t>
            </a:r>
            <a:endParaRPr lang="en-GB" sz="1400">
              <a:ea typeface="+mn-lt"/>
              <a:cs typeface="+mn-lt"/>
            </a:endParaRPr>
          </a:p>
          <a:p>
            <a:r>
              <a:rPr lang="en-GB" sz="1400">
                <a:ea typeface="+mn-lt"/>
                <a:cs typeface="+mn-lt"/>
                <a:hlinkClick r:id="rId10"/>
              </a:rPr>
              <a:t>https://en.wikipedia.org/wiki/Mesoproterozoic</a:t>
            </a:r>
            <a:endParaRPr lang="en-GB" sz="1400">
              <a:ea typeface="+mn-lt"/>
              <a:cs typeface="+mn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D550E6-F69F-0CF4-8CE6-842C993EA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GB" sz="1400">
                <a:cs typeface="Calibri"/>
                <a:hlinkClick r:id="rId11"/>
              </a:rPr>
              <a:t>https://en.wikipedia.org/wiki/Great_Oxidation_Event</a:t>
            </a:r>
            <a:endParaRPr lang="en-GB" sz="1400">
              <a:ea typeface="+mn-lt"/>
              <a:cs typeface="+mn-lt"/>
            </a:endParaRPr>
          </a:p>
          <a:p>
            <a:r>
              <a:rPr lang="en-GB" sz="1400">
                <a:cs typeface="Calibri"/>
                <a:hlinkClick r:id="rId12"/>
              </a:rPr>
              <a:t>https://en.wikipedia.org/wiki/Archean</a:t>
            </a:r>
            <a:endParaRPr lang="en-GB" sz="1400">
              <a:ea typeface="+mn-lt"/>
              <a:cs typeface="+mn-lt"/>
            </a:endParaRPr>
          </a:p>
          <a:p>
            <a:r>
              <a:rPr lang="en-GB" sz="1400">
                <a:cs typeface="Calibri"/>
                <a:hlinkClick r:id="rId13"/>
              </a:rPr>
              <a:t>https://en.wikipedia.org/wiki/Earliest_known_life_forms</a:t>
            </a:r>
            <a:endParaRPr lang="en-GB" sz="1400">
              <a:ea typeface="+mn-lt"/>
              <a:cs typeface="+mn-lt"/>
            </a:endParaRPr>
          </a:p>
          <a:p>
            <a:r>
              <a:rPr lang="en-GB" sz="1400">
                <a:cs typeface="Calibri"/>
                <a:hlinkClick r:id="rId14"/>
              </a:rPr>
              <a:t>https://en.wikipedia.org/wiki/Hadean</a:t>
            </a:r>
            <a:endParaRPr lang="en-GB" sz="1400">
              <a:ea typeface="+mn-lt"/>
              <a:cs typeface="+mn-lt"/>
            </a:endParaRPr>
          </a:p>
          <a:p>
            <a:r>
              <a:rPr lang="en-GB" sz="1400">
                <a:cs typeface="Calibri"/>
                <a:hlinkClick r:id="rId15"/>
              </a:rPr>
              <a:t>https://en.wikipedia.org/wiki/Timeline_of_the_evolutionary_history_of_life</a:t>
            </a:r>
            <a:endParaRPr lang="en-GB" sz="1400">
              <a:ea typeface="+mn-lt"/>
              <a:cs typeface="+mn-lt"/>
            </a:endParaRPr>
          </a:p>
          <a:p>
            <a:r>
              <a:rPr lang="en-GB" sz="1400">
                <a:cs typeface="Calibri"/>
                <a:hlinkClick r:id="rId16"/>
              </a:rPr>
              <a:t>https://en.wikipedia.org/wiki/Iron_catastrophe</a:t>
            </a:r>
            <a:endParaRPr lang="en-GB" sz="1400">
              <a:ea typeface="+mn-lt"/>
              <a:cs typeface="+mn-lt"/>
            </a:endParaRPr>
          </a:p>
          <a:p>
            <a:r>
              <a:rPr lang="en-GB" sz="1400">
                <a:cs typeface="Calibri"/>
                <a:hlinkClick r:id="rId17"/>
              </a:rPr>
              <a:t>https://en.wikipedia.org/wiki/Formation_and_evolution_of_the_Solar_System#Formation_of_the_planets</a:t>
            </a:r>
            <a:endParaRPr lang="en-GB" sz="1400">
              <a:ea typeface="+mn-lt"/>
              <a:cs typeface="+mn-lt"/>
            </a:endParaRPr>
          </a:p>
          <a:p>
            <a:r>
              <a:rPr lang="en-GB" sz="1400">
                <a:cs typeface="Calibri"/>
                <a:hlinkClick r:id="rId18"/>
              </a:rPr>
              <a:t>https://en.wikipedia.org/wiki/Last_universal_common_ancestor</a:t>
            </a:r>
            <a:endParaRPr lang="sk-SK" sz="1400">
              <a:cs typeface="Calibri"/>
            </a:endParaRPr>
          </a:p>
          <a:p>
            <a:r>
              <a:rPr lang="sk-SK" sz="1400"/>
              <a:t>Snívalo sa mi.</a:t>
            </a:r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497082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C58E43-AE1F-23B9-0B63-F5058EE84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Ďakujem za pozornosť</a:t>
            </a:r>
          </a:p>
        </p:txBody>
      </p:sp>
    </p:spTree>
    <p:extLst>
      <p:ext uri="{BB962C8B-B14F-4D97-AF65-F5344CB8AC3E}">
        <p14:creationId xmlns:p14="http://schemas.microsoft.com/office/powerpoint/2010/main" val="777006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6A4DDE0-F7C0-E397-C849-E076018DF2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1228" b="2252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GB" dirty="0" err="1">
                <a:solidFill>
                  <a:srgbClr val="FFFFFF"/>
                </a:solidFill>
                <a:cs typeface="Calibri Light"/>
              </a:rPr>
              <a:t>Drž</a:t>
            </a:r>
            <a:r>
              <a:rPr lang="en-GB" dirty="0">
                <a:solidFill>
                  <a:srgbClr val="FFFFFF"/>
                </a:solidFill>
                <a:cs typeface="Calibri Light"/>
              </a:rPr>
              <a:t> </a:t>
            </a:r>
            <a:r>
              <a:rPr lang="en-GB" dirty="0" err="1">
                <a:solidFill>
                  <a:srgbClr val="FFFFFF"/>
                </a:solidFill>
                <a:cs typeface="Calibri Light"/>
              </a:rPr>
              <a:t>hubu</a:t>
            </a:r>
            <a:r>
              <a:rPr lang="en-GB" dirty="0">
                <a:solidFill>
                  <a:srgbClr val="FFFFFF"/>
                </a:solidFill>
                <a:cs typeface="Calibri Light"/>
              </a:rPr>
              <a:t>, Tomáš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3261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7F8769-4F7A-54CB-0873-DA0BB4267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FFFFFF"/>
                </a:solidFill>
                <a:ea typeface="Calibri Light"/>
                <a:cs typeface="Calibri Light"/>
              </a:rPr>
              <a:t>Obsah</a:t>
            </a:r>
            <a:endParaRPr lang="en-GB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11CEB-0EB6-728B-B6D3-E826B3932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1700">
                <a:ea typeface="Calibri"/>
                <a:cs typeface="Calibri"/>
              </a:rPr>
              <a:t>Základné informácie</a:t>
            </a:r>
          </a:p>
          <a:p>
            <a:r>
              <a:rPr lang="en-GB" sz="1700">
                <a:ea typeface="Calibri"/>
                <a:cs typeface="Calibri"/>
              </a:rPr>
              <a:t>Utvorenie Zeme</a:t>
            </a:r>
          </a:p>
          <a:p>
            <a:r>
              <a:rPr lang="en-GB" sz="1700">
                <a:ea typeface="Calibri"/>
                <a:cs typeface="Calibri"/>
              </a:rPr>
              <a:t>Hadean</a:t>
            </a:r>
          </a:p>
          <a:p>
            <a:r>
              <a:rPr lang="en-GB" sz="1700">
                <a:ea typeface="Calibri"/>
                <a:cs typeface="Calibri"/>
              </a:rPr>
              <a:t>Archean</a:t>
            </a:r>
          </a:p>
          <a:p>
            <a:r>
              <a:rPr lang="en-GB" sz="1700">
                <a:ea typeface="Calibri"/>
                <a:cs typeface="Calibri"/>
              </a:rPr>
              <a:t>Protozoikum</a:t>
            </a:r>
          </a:p>
          <a:p>
            <a:r>
              <a:rPr lang="en-GB" sz="1700">
                <a:ea typeface="+mn-lt"/>
                <a:cs typeface="+mn-lt"/>
              </a:rPr>
              <a:t>Fanerozoikum</a:t>
            </a:r>
          </a:p>
          <a:p>
            <a:r>
              <a:rPr lang="en-GB" sz="1700">
                <a:ea typeface="Calibri"/>
                <a:cs typeface="Calibri"/>
              </a:rPr>
              <a:t>Zloženie Zeme</a:t>
            </a:r>
          </a:p>
          <a:p>
            <a:r>
              <a:rPr lang="en-GB" sz="1700">
                <a:ea typeface="Calibri"/>
                <a:cs typeface="Calibri"/>
              </a:rPr>
              <a:t>Rotácia</a:t>
            </a:r>
          </a:p>
          <a:p>
            <a:r>
              <a:rPr lang="en-GB" sz="1700">
                <a:ea typeface="Calibri"/>
                <a:cs typeface="Calibri"/>
              </a:rPr>
              <a:t>Orbita</a:t>
            </a:r>
          </a:p>
          <a:p>
            <a:r>
              <a:rPr lang="en-GB" sz="1700">
                <a:ea typeface="Calibri"/>
                <a:cs typeface="Calibri"/>
              </a:rPr>
              <a:t>Zdroje</a:t>
            </a:r>
          </a:p>
        </p:txBody>
      </p:sp>
    </p:spTree>
    <p:extLst>
      <p:ext uri="{BB962C8B-B14F-4D97-AF65-F5344CB8AC3E}">
        <p14:creationId xmlns:p14="http://schemas.microsoft.com/office/powerpoint/2010/main" val="3239139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EFB17A-5BB6-A5FC-F1B3-CFA8FAA9A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FFFFFF"/>
                </a:solidFill>
                <a:ea typeface="Calibri Light"/>
                <a:cs typeface="Calibri Light"/>
              </a:rPr>
              <a:t>Základné informácie</a:t>
            </a:r>
            <a:endParaRPr lang="en-GB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7A0EF-37A8-92FE-0755-93E60CA9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000" dirty="0">
                <a:ea typeface="Calibri"/>
                <a:cs typeface="Calibri"/>
              </a:rPr>
              <a:t>Zem </a:t>
            </a:r>
            <a:r>
              <a:rPr lang="en-GB" sz="2000" dirty="0" err="1">
                <a:ea typeface="Calibri"/>
                <a:cs typeface="Calibri"/>
              </a:rPr>
              <a:t>má</a:t>
            </a:r>
            <a:r>
              <a:rPr lang="en-GB" sz="2000" dirty="0">
                <a:ea typeface="Calibri"/>
                <a:cs typeface="Calibri"/>
              </a:rPr>
              <a:t> </a:t>
            </a:r>
            <a:r>
              <a:rPr lang="en-GB" sz="2000" dirty="0" err="1">
                <a:ea typeface="Calibri"/>
                <a:cs typeface="Calibri"/>
              </a:rPr>
              <a:t>hmotnosť</a:t>
            </a:r>
            <a:r>
              <a:rPr lang="en-GB" sz="2000" dirty="0">
                <a:ea typeface="Calibri"/>
                <a:cs typeface="Calibri"/>
              </a:rPr>
              <a:t> </a:t>
            </a:r>
            <a:r>
              <a:rPr lang="en-GB" sz="2000" dirty="0" err="1">
                <a:ea typeface="Calibri"/>
                <a:cs typeface="Calibri"/>
              </a:rPr>
              <a:t>približne</a:t>
            </a:r>
            <a:r>
              <a:rPr lang="en-GB" sz="2000" dirty="0">
                <a:ea typeface="Calibri"/>
                <a:cs typeface="Calibri"/>
              </a:rPr>
              <a:t> </a:t>
            </a:r>
            <a:r>
              <a:rPr lang="en-GB" sz="2000" dirty="0">
                <a:ea typeface="+mn-lt"/>
                <a:cs typeface="+mn-lt"/>
              </a:rPr>
              <a:t>5.97×10</a:t>
            </a:r>
            <a:r>
              <a:rPr lang="en-GB" sz="2000" baseline="30000" dirty="0">
                <a:ea typeface="+mn-lt"/>
                <a:cs typeface="+mn-lt"/>
              </a:rPr>
              <a:t>24</a:t>
            </a:r>
            <a:r>
              <a:rPr lang="en-GB" sz="2000" dirty="0">
                <a:ea typeface="+mn-lt"/>
                <a:cs typeface="+mn-lt"/>
              </a:rPr>
              <a:t> kg.</a:t>
            </a:r>
            <a:endParaRPr lang="en-US" sz="2000" dirty="0"/>
          </a:p>
          <a:p>
            <a:r>
              <a:rPr lang="en-GB" sz="2000" dirty="0" err="1">
                <a:ea typeface="+mn-lt"/>
                <a:cs typeface="+mn-lt"/>
              </a:rPr>
              <a:t>Tretia</a:t>
            </a:r>
            <a:r>
              <a:rPr lang="en-GB" sz="2000" dirty="0">
                <a:ea typeface="+mn-lt"/>
                <a:cs typeface="+mn-lt"/>
              </a:rPr>
              <a:t> </a:t>
            </a:r>
            <a:r>
              <a:rPr lang="en-GB" sz="2000" dirty="0" err="1">
                <a:ea typeface="+mn-lt"/>
                <a:cs typeface="+mn-lt"/>
              </a:rPr>
              <a:t>planéta</a:t>
            </a:r>
            <a:r>
              <a:rPr lang="en-GB" sz="2000" dirty="0">
                <a:ea typeface="+mn-lt"/>
                <a:cs typeface="+mn-lt"/>
              </a:rPr>
              <a:t> </a:t>
            </a:r>
            <a:r>
              <a:rPr lang="en-GB" sz="2000" dirty="0" err="1">
                <a:ea typeface="+mn-lt"/>
                <a:cs typeface="+mn-lt"/>
              </a:rPr>
              <a:t>Slnečnej</a:t>
            </a:r>
            <a:r>
              <a:rPr lang="en-GB" sz="2000" dirty="0">
                <a:ea typeface="+mn-lt"/>
                <a:cs typeface="+mn-lt"/>
              </a:rPr>
              <a:t> </a:t>
            </a:r>
            <a:r>
              <a:rPr lang="en-GB" sz="2000" dirty="0" err="1">
                <a:ea typeface="+mn-lt"/>
                <a:cs typeface="+mn-lt"/>
              </a:rPr>
              <a:t>sústavy</a:t>
            </a:r>
            <a:r>
              <a:rPr lang="en-GB" sz="2000" dirty="0">
                <a:ea typeface="+mn-lt"/>
                <a:cs typeface="+mn-lt"/>
              </a:rPr>
              <a:t>.</a:t>
            </a:r>
          </a:p>
          <a:p>
            <a:r>
              <a:rPr lang="en-US" sz="2000" dirty="0">
                <a:ea typeface="+mn-lt"/>
                <a:cs typeface="+mn-lt"/>
              </a:rPr>
              <a:t>Má </a:t>
            </a:r>
            <a:r>
              <a:rPr lang="en-US" sz="2000" dirty="0" err="1">
                <a:ea typeface="+mn-lt"/>
                <a:cs typeface="+mn-lt"/>
              </a:rPr>
              <a:t>tvar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geoidu</a:t>
            </a:r>
            <a:r>
              <a:rPr lang="en-US" sz="2000" dirty="0">
                <a:ea typeface="+mn-lt"/>
                <a:cs typeface="+mn-lt"/>
              </a:rPr>
              <a:t> (</a:t>
            </a:r>
            <a:r>
              <a:rPr lang="en-US" sz="2000" dirty="0" err="1">
                <a:ea typeface="+mn-lt"/>
                <a:cs typeface="+mn-lt"/>
              </a:rPr>
              <a:t>splošteného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sféroidu</a:t>
            </a:r>
            <a:r>
              <a:rPr lang="en-US" sz="2000" dirty="0">
                <a:ea typeface="+mn-lt"/>
                <a:cs typeface="+mn-lt"/>
              </a:rPr>
              <a:t>).</a:t>
            </a:r>
          </a:p>
          <a:p>
            <a:r>
              <a:rPr lang="en-GB" sz="2000" dirty="0">
                <a:ea typeface="+mn-lt"/>
                <a:cs typeface="+mn-lt"/>
              </a:rPr>
              <a:t>Má 1 </a:t>
            </a:r>
            <a:r>
              <a:rPr lang="en-GB" sz="2000" dirty="0" err="1">
                <a:ea typeface="+mn-lt"/>
                <a:cs typeface="+mn-lt"/>
              </a:rPr>
              <a:t>prirodzený</a:t>
            </a:r>
            <a:r>
              <a:rPr lang="en-GB" sz="2000" dirty="0">
                <a:ea typeface="+mn-lt"/>
                <a:cs typeface="+mn-lt"/>
              </a:rPr>
              <a:t> </a:t>
            </a:r>
            <a:r>
              <a:rPr lang="en-GB" sz="2000" dirty="0" err="1">
                <a:ea typeface="+mn-lt"/>
                <a:cs typeface="+mn-lt"/>
              </a:rPr>
              <a:t>satelit</a:t>
            </a:r>
            <a:r>
              <a:rPr lang="en-GB" sz="2000" dirty="0">
                <a:ea typeface="+mn-lt"/>
                <a:cs typeface="+mn-lt"/>
              </a:rPr>
              <a:t>, 5 </a:t>
            </a:r>
            <a:r>
              <a:rPr lang="en-GB" sz="2000" dirty="0" err="1">
                <a:ea typeface="+mn-lt"/>
                <a:cs typeface="+mn-lt"/>
              </a:rPr>
              <a:t>kvázi</a:t>
            </a:r>
            <a:r>
              <a:rPr lang="en-GB" sz="2000" dirty="0">
                <a:ea typeface="+mn-lt"/>
                <a:cs typeface="+mn-lt"/>
              </a:rPr>
              <a:t> </a:t>
            </a:r>
            <a:r>
              <a:rPr lang="en-GB" sz="2000" dirty="0" err="1">
                <a:ea typeface="+mn-lt"/>
                <a:cs typeface="+mn-lt"/>
              </a:rPr>
              <a:t>satelitov</a:t>
            </a:r>
            <a:r>
              <a:rPr lang="en-GB" sz="2000" dirty="0">
                <a:ea typeface="+mn-lt"/>
                <a:cs typeface="+mn-lt"/>
              </a:rPr>
              <a:t> a </a:t>
            </a:r>
            <a:r>
              <a:rPr lang="en-GB" sz="2000" dirty="0" err="1">
                <a:ea typeface="+mn-lt"/>
                <a:cs typeface="+mn-lt"/>
              </a:rPr>
              <a:t>viac</a:t>
            </a:r>
            <a:r>
              <a:rPr lang="en-GB" sz="2000" dirty="0">
                <a:ea typeface="+mn-lt"/>
                <a:cs typeface="+mn-lt"/>
              </a:rPr>
              <a:t> </a:t>
            </a:r>
            <a:r>
              <a:rPr lang="en-GB" sz="2000" dirty="0" err="1">
                <a:ea typeface="+mn-lt"/>
                <a:cs typeface="+mn-lt"/>
              </a:rPr>
              <a:t>ako</a:t>
            </a:r>
            <a:r>
              <a:rPr lang="en-GB" sz="2000" dirty="0">
                <a:ea typeface="+mn-lt"/>
                <a:cs typeface="+mn-lt"/>
              </a:rPr>
              <a:t> 4500 </a:t>
            </a:r>
            <a:r>
              <a:rPr lang="en-GB" sz="2000" dirty="0" err="1">
                <a:ea typeface="+mn-lt"/>
                <a:cs typeface="+mn-lt"/>
              </a:rPr>
              <a:t>umelých</a:t>
            </a:r>
            <a:r>
              <a:rPr lang="en-GB" sz="2000" dirty="0">
                <a:ea typeface="+mn-lt"/>
                <a:cs typeface="+mn-lt"/>
              </a:rPr>
              <a:t> </a:t>
            </a:r>
            <a:r>
              <a:rPr lang="en-GB" sz="2000" dirty="0" err="1">
                <a:ea typeface="+mn-lt"/>
                <a:cs typeface="+mn-lt"/>
              </a:rPr>
              <a:t>satelitov</a:t>
            </a:r>
            <a:r>
              <a:rPr lang="en-GB" sz="2000" dirty="0">
                <a:ea typeface="+mn-lt"/>
                <a:cs typeface="+mn-lt"/>
              </a:rPr>
              <a:t>.</a:t>
            </a:r>
          </a:p>
          <a:p>
            <a:r>
              <a:rPr lang="en-GB" sz="2000" dirty="0" err="1">
                <a:ea typeface="+mn-lt"/>
                <a:cs typeface="+mn-lt"/>
              </a:rPr>
              <a:t>Rovníkový</a:t>
            </a:r>
            <a:r>
              <a:rPr lang="en-GB" sz="2000" dirty="0">
                <a:ea typeface="+mn-lt"/>
                <a:cs typeface="+mn-lt"/>
              </a:rPr>
              <a:t> </a:t>
            </a:r>
            <a:r>
              <a:rPr lang="en-GB" sz="2000" dirty="0" err="1">
                <a:ea typeface="+mn-lt"/>
                <a:cs typeface="+mn-lt"/>
              </a:rPr>
              <a:t>priemer</a:t>
            </a:r>
            <a:r>
              <a:rPr lang="en-GB" sz="2000" dirty="0">
                <a:ea typeface="+mn-lt"/>
                <a:cs typeface="+mn-lt"/>
              </a:rPr>
              <a:t> (6378.137 km) je o 43 km </a:t>
            </a:r>
            <a:r>
              <a:rPr lang="en-GB" sz="2000" dirty="0" err="1">
                <a:ea typeface="+mn-lt"/>
                <a:cs typeface="+mn-lt"/>
              </a:rPr>
              <a:t>dlhší</a:t>
            </a:r>
            <a:r>
              <a:rPr lang="en-GB" sz="2000" dirty="0">
                <a:ea typeface="+mn-lt"/>
                <a:cs typeface="+mn-lt"/>
              </a:rPr>
              <a:t> </a:t>
            </a:r>
            <a:r>
              <a:rPr lang="en-GB" sz="2000" dirty="0" err="1">
                <a:ea typeface="+mn-lt"/>
                <a:cs typeface="+mn-lt"/>
              </a:rPr>
              <a:t>ako</a:t>
            </a:r>
            <a:r>
              <a:rPr lang="en-GB" sz="2000" dirty="0">
                <a:ea typeface="+mn-lt"/>
                <a:cs typeface="+mn-lt"/>
              </a:rPr>
              <a:t> </a:t>
            </a:r>
            <a:r>
              <a:rPr lang="en-GB" sz="2000" dirty="0" err="1">
                <a:ea typeface="+mn-lt"/>
                <a:cs typeface="+mn-lt"/>
              </a:rPr>
              <a:t>polárny</a:t>
            </a:r>
            <a:r>
              <a:rPr lang="en-GB" sz="2000" dirty="0">
                <a:ea typeface="+mn-lt"/>
                <a:cs typeface="+mn-lt"/>
              </a:rPr>
              <a:t> </a:t>
            </a:r>
            <a:r>
              <a:rPr lang="en-GB" sz="2000" dirty="0" err="1">
                <a:ea typeface="+mn-lt"/>
                <a:cs typeface="+mn-lt"/>
              </a:rPr>
              <a:t>priemer</a:t>
            </a:r>
            <a:r>
              <a:rPr lang="en-GB" sz="2000" dirty="0">
                <a:ea typeface="+mn-lt"/>
                <a:cs typeface="+mn-lt"/>
              </a:rPr>
              <a:t> (6356.752 km)</a:t>
            </a:r>
          </a:p>
          <a:p>
            <a:r>
              <a:rPr lang="en-GB" sz="2000" dirty="0" err="1">
                <a:ea typeface="+mn-lt"/>
                <a:cs typeface="+mn-lt"/>
              </a:rPr>
              <a:t>Jediná</a:t>
            </a:r>
            <a:r>
              <a:rPr lang="en-GB" sz="2000" dirty="0">
                <a:ea typeface="+mn-lt"/>
                <a:cs typeface="+mn-lt"/>
              </a:rPr>
              <a:t> </a:t>
            </a:r>
            <a:r>
              <a:rPr lang="en-GB" sz="2000" dirty="0" err="1">
                <a:ea typeface="+mn-lt"/>
                <a:cs typeface="+mn-lt"/>
              </a:rPr>
              <a:t>planéta</a:t>
            </a:r>
            <a:r>
              <a:rPr lang="en-GB" sz="2000" dirty="0">
                <a:ea typeface="+mn-lt"/>
                <a:cs typeface="+mn-lt"/>
              </a:rPr>
              <a:t>, </a:t>
            </a:r>
            <a:r>
              <a:rPr lang="en-GB" sz="2000" dirty="0" err="1">
                <a:ea typeface="+mn-lt"/>
                <a:cs typeface="+mn-lt"/>
              </a:rPr>
              <a:t>na</a:t>
            </a:r>
            <a:r>
              <a:rPr lang="en-GB" sz="2000" dirty="0">
                <a:ea typeface="+mn-lt"/>
                <a:cs typeface="+mn-lt"/>
              </a:rPr>
              <a:t> </a:t>
            </a:r>
            <a:r>
              <a:rPr lang="en-GB" sz="2000" dirty="0" err="1">
                <a:ea typeface="+mn-lt"/>
                <a:cs typeface="+mn-lt"/>
              </a:rPr>
              <a:t>ktorej</a:t>
            </a:r>
            <a:r>
              <a:rPr lang="en-GB" sz="2000" dirty="0">
                <a:ea typeface="+mn-lt"/>
                <a:cs typeface="+mn-lt"/>
              </a:rPr>
              <a:t> je </a:t>
            </a:r>
            <a:r>
              <a:rPr lang="en-GB" sz="2000" dirty="0" err="1">
                <a:ea typeface="+mn-lt"/>
                <a:cs typeface="+mn-lt"/>
              </a:rPr>
              <a:t>potvrdený</a:t>
            </a:r>
            <a:r>
              <a:rPr lang="en-GB" sz="2000" dirty="0">
                <a:ea typeface="+mn-lt"/>
                <a:cs typeface="+mn-lt"/>
              </a:rPr>
              <a:t> </a:t>
            </a:r>
            <a:r>
              <a:rPr lang="en-GB" sz="2000" dirty="0" err="1">
                <a:ea typeface="+mn-lt"/>
                <a:cs typeface="+mn-lt"/>
              </a:rPr>
              <a:t>život</a:t>
            </a:r>
            <a:r>
              <a:rPr lang="en-GB" sz="2000" dirty="0">
                <a:ea typeface="+mn-lt"/>
                <a:cs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81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E5B132-CA48-8CBE-F602-B1F1CF1B3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FFFFFF"/>
                </a:solidFill>
                <a:ea typeface="Calibri Light"/>
                <a:cs typeface="Calibri Light"/>
              </a:rPr>
              <a:t>Utvorenie Zeme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48976-79B1-E9CE-940F-B29900267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000">
                <a:ea typeface="Calibri"/>
                <a:cs typeface="Calibri"/>
              </a:rPr>
              <a:t>Štandardný model pre vznik Slnečnej sústavy je Hmlovinová hypotéza.</a:t>
            </a:r>
          </a:p>
          <a:p>
            <a:pPr lvl="1"/>
            <a:r>
              <a:rPr lang="en-GB" sz="2000">
                <a:ea typeface="Calibri"/>
                <a:cs typeface="Calibri"/>
              </a:rPr>
              <a:t>Slnečná sústava vznikla z rotujúcej Solárnej hmloviny tvorenej héliom a vodíkom v strede ktorej vzniklo Slnko.</a:t>
            </a:r>
          </a:p>
          <a:p>
            <a:pPr lvl="1"/>
            <a:r>
              <a:rPr lang="en-GB" sz="2000">
                <a:ea typeface="Calibri"/>
                <a:cs typeface="Calibri"/>
              </a:rPr>
              <a:t>Zem sa utvorila ako zhluk hmoty okolo odchýlky hustoty na vonkajšej časti hmloviny.</a:t>
            </a:r>
          </a:p>
          <a:p>
            <a:r>
              <a:rPr lang="en-GB" sz="2000">
                <a:ea typeface="Calibri"/>
                <a:cs typeface="Calibri"/>
              </a:rPr>
              <a:t>Zem vznikla približne pred </a:t>
            </a:r>
            <a:r>
              <a:rPr lang="en-GB" sz="2000">
                <a:ea typeface="+mn-lt"/>
                <a:cs typeface="+mn-lt"/>
              </a:rPr>
              <a:t>4.54±0.04 Ga.</a:t>
            </a:r>
            <a:endParaRPr lang="en-GB" sz="2000"/>
          </a:p>
          <a:p>
            <a:r>
              <a:rPr lang="en-GB" sz="2000">
                <a:ea typeface="Calibri" panose="020F0502020204030204"/>
                <a:cs typeface="Calibri" panose="020F0502020204030204"/>
              </a:rPr>
              <a:t>Magnetické pole Zeme vzniklo ako dôsledok utvorenia kovového jadra Zeme. Vzniká atmosféra.</a:t>
            </a:r>
          </a:p>
        </p:txBody>
      </p:sp>
    </p:spTree>
    <p:extLst>
      <p:ext uri="{BB962C8B-B14F-4D97-AF65-F5344CB8AC3E}">
        <p14:creationId xmlns:p14="http://schemas.microsoft.com/office/powerpoint/2010/main" val="383656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EDDF53-0851-48D4-A466-6FE0DCE91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2" cy="1576446"/>
            <a:chOff x="0" y="0"/>
            <a:chExt cx="12192002" cy="157644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074D04C-85E8-4A3E-90D7-86A10AE048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97020A-86B6-43BD-A2AA-66AE72CA31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0C6C743-32FE-4E24-AA22-45D3B1C7C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03BF63-885B-6710-512C-645F89BB1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7695"/>
            <a:ext cx="9724030" cy="834251"/>
          </a:xfrm>
        </p:spPr>
        <p:txBody>
          <a:bodyPr anchor="ctr">
            <a:normAutofit/>
          </a:bodyPr>
          <a:lstStyle/>
          <a:p>
            <a:r>
              <a:rPr lang="en-GB" sz="4000">
                <a:solidFill>
                  <a:srgbClr val="FFFFFF"/>
                </a:solidFill>
                <a:ea typeface="Calibri Light"/>
                <a:cs typeface="Calibri Light"/>
              </a:rPr>
              <a:t>Hadean</a:t>
            </a:r>
            <a:endParaRPr lang="en-GB" sz="4000">
              <a:solidFill>
                <a:srgbClr val="FFFFFF"/>
              </a:solidFill>
            </a:endParaRPr>
          </a:p>
        </p:txBody>
      </p:sp>
      <p:pic>
        <p:nvPicPr>
          <p:cNvPr id="6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9E8BBB37-DD62-CC7E-60E6-1324086CC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37" y="1824678"/>
            <a:ext cx="4752825" cy="260048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90F71F9-DBC3-E579-7704-FDA7282D5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297" y="2200459"/>
            <a:ext cx="2133001" cy="2133001"/>
          </a:xfrm>
          <a:prstGeom prst="rect">
            <a:avLst/>
          </a:prstGeom>
        </p:spPr>
      </p:pic>
      <p:pic>
        <p:nvPicPr>
          <p:cNvPr id="4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DB77CE8D-CE1B-FBC8-4DA9-CD2E1388B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295" y="2200459"/>
            <a:ext cx="3061813" cy="16457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10841-8ADF-3D93-D9DB-CA27976EA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4786744"/>
            <a:ext cx="9448800" cy="144263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2000">
                <a:ea typeface="Calibri"/>
                <a:cs typeface="Calibri"/>
              </a:rPr>
              <a:t>Najstaršie obdobie existencie Zeme. (od vzniku až po 3.8 Ga)</a:t>
            </a:r>
          </a:p>
          <a:p>
            <a:r>
              <a:rPr lang="en-GB" sz="2000">
                <a:ea typeface="Calibri"/>
                <a:cs typeface="Calibri"/>
              </a:rPr>
              <a:t>Predpokladané obdobie vzniku posledného univerzálneho spoločného predka (</a:t>
            </a:r>
            <a:r>
              <a:rPr lang="en-GB" sz="2000">
                <a:ea typeface="+mn-lt"/>
                <a:cs typeface="+mn-lt"/>
              </a:rPr>
              <a:t>LUCA).</a:t>
            </a:r>
          </a:p>
          <a:p>
            <a:r>
              <a:rPr lang="en-GB" sz="2000">
                <a:ea typeface="Calibri"/>
                <a:cs typeface="Calibri"/>
              </a:rPr>
              <a:t>Utvorenie Mesiaca.</a:t>
            </a:r>
          </a:p>
        </p:txBody>
      </p:sp>
    </p:spTree>
    <p:extLst>
      <p:ext uri="{BB962C8B-B14F-4D97-AF65-F5344CB8AC3E}">
        <p14:creationId xmlns:p14="http://schemas.microsoft.com/office/powerpoint/2010/main" val="2201440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B62A3-C883-CE41-3EAB-DBC1F8A9D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FFFFFF"/>
                </a:solidFill>
                <a:ea typeface="Calibri Light"/>
                <a:cs typeface="Calibri Light"/>
              </a:rPr>
              <a:t>Archean</a:t>
            </a:r>
            <a:endParaRPr lang="en-GB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5185F-8A72-14A9-1723-F52A40515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000">
                <a:ea typeface="Calibri"/>
                <a:cs typeface="Calibri"/>
              </a:rPr>
              <a:t>Obdobie trvahúce od 3.8 Ga do 2.5 Ga.</a:t>
            </a:r>
          </a:p>
          <a:p>
            <a:r>
              <a:rPr lang="en-GB" sz="2000">
                <a:ea typeface="Calibri"/>
                <a:cs typeface="Calibri"/>
              </a:rPr>
              <a:t>Počas tejto epochy sa zemská kôra začala ochladzovať.</a:t>
            </a:r>
          </a:p>
          <a:p>
            <a:r>
              <a:rPr lang="en-GB" sz="2000">
                <a:ea typeface="Calibri"/>
                <a:cs typeface="Calibri"/>
              </a:rPr>
              <a:t>Začínajú sa formovať prvé mikroorganizmi.</a:t>
            </a:r>
          </a:p>
          <a:p>
            <a:r>
              <a:rPr lang="en-GB" sz="2000">
                <a:ea typeface="Calibri"/>
                <a:cs typeface="Calibri"/>
              </a:rPr>
              <a:t>V atmosfére sa nenachádza voľný kyslík.</a:t>
            </a:r>
          </a:p>
          <a:p>
            <a:r>
              <a:rPr lang="en-GB" sz="2000">
                <a:ea typeface="Calibri"/>
                <a:cs typeface="Calibri"/>
              </a:rPr>
              <a:t>Formujú sa kontinenty.</a:t>
            </a:r>
          </a:p>
        </p:txBody>
      </p:sp>
      <p:pic>
        <p:nvPicPr>
          <p:cNvPr id="4" name="Picture 4" descr="A picture containing nature, mountain, spring&#10;&#10;Description automatically generated">
            <a:extLst>
              <a:ext uri="{FF2B5EF4-FFF2-40B4-BE49-F238E27FC236}">
                <a16:creationId xmlns:a16="http://schemas.microsoft.com/office/drawing/2014/main" id="{E9888630-6723-DD97-A88B-880A23797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249" y="4223816"/>
            <a:ext cx="4872624" cy="217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00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73C281-60F9-757B-268F-BF840CE70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FFFFFF"/>
                </a:solidFill>
                <a:ea typeface="Calibri Light"/>
                <a:cs typeface="Calibri Light"/>
              </a:rPr>
              <a:t>Proteozoikum/starohory</a:t>
            </a:r>
            <a:endParaRPr lang="en-GB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731D9-248F-9CB1-4638-566809BFB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000">
                <a:ea typeface="Calibri"/>
                <a:cs typeface="Calibri"/>
              </a:rPr>
              <a:t>Interval v rozsahu od 2.5 Ga po 538.8 miliónov rokov.</a:t>
            </a:r>
          </a:p>
          <a:p>
            <a:r>
              <a:rPr lang="en-GB" sz="2000">
                <a:ea typeface="Calibri"/>
                <a:cs typeface="Calibri"/>
              </a:rPr>
              <a:t>Delenie:</a:t>
            </a:r>
          </a:p>
          <a:p>
            <a:pPr lvl="1"/>
            <a:r>
              <a:rPr lang="en-GB" sz="2000">
                <a:ea typeface="Calibri"/>
                <a:cs typeface="Calibri"/>
              </a:rPr>
              <a:t>1. Paleoproterozoikum - okysličenie atmosféry, vznik eukaryotických organizmov</a:t>
            </a:r>
          </a:p>
          <a:p>
            <a:pPr lvl="1"/>
            <a:r>
              <a:rPr lang="en-GB" sz="2000">
                <a:ea typeface="Calibri"/>
                <a:cs typeface="Calibri"/>
              </a:rPr>
              <a:t>2. </a:t>
            </a:r>
            <a:r>
              <a:rPr lang="en-GB" sz="2000"/>
              <a:t>Mesoproterozoikum</a:t>
            </a:r>
          </a:p>
          <a:p>
            <a:pPr lvl="1"/>
            <a:r>
              <a:rPr lang="en-GB" sz="2000">
                <a:ea typeface="Calibri"/>
                <a:cs typeface="Calibri"/>
              </a:rPr>
              <a:t>3. Neoproteozikum - Glaciácia Zeme</a:t>
            </a:r>
          </a:p>
          <a:p>
            <a:r>
              <a:rPr lang="en-GB" sz="2000">
                <a:ea typeface="Calibri"/>
                <a:cs typeface="Calibri"/>
              </a:rPr>
              <a:t>Prvé mnohobunkové organizmy.</a:t>
            </a:r>
          </a:p>
          <a:p>
            <a:r>
              <a:rPr lang="en-GB" sz="2000">
                <a:ea typeface="Calibri"/>
                <a:cs typeface="Calibri"/>
              </a:rPr>
              <a:t>Tvoria sa superkontinenty.</a:t>
            </a:r>
          </a:p>
        </p:txBody>
      </p:sp>
      <p:pic>
        <p:nvPicPr>
          <p:cNvPr id="4" name="Picture 4" descr="A picture containing several&#10;&#10;Description automatically generated">
            <a:extLst>
              <a:ext uri="{FF2B5EF4-FFF2-40B4-BE49-F238E27FC236}">
                <a16:creationId xmlns:a16="http://schemas.microsoft.com/office/drawing/2014/main" id="{A3274C13-A476-093C-0AD0-7BAEC6E01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852" y="4164217"/>
            <a:ext cx="3567830" cy="236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82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A59790-AE17-E94C-AEAA-A72E222F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FFFFFF"/>
                </a:solidFill>
              </a:rPr>
              <a:t>Fanerozoikum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F8BD1-A5BA-DFAF-BD04-DE3346FF7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000">
                <a:ea typeface="Calibri"/>
                <a:cs typeface="Calibri"/>
              </a:rPr>
              <a:t>Dnešná éra.</a:t>
            </a:r>
          </a:p>
          <a:p>
            <a:r>
              <a:rPr lang="en-GB" sz="2000">
                <a:ea typeface="Calibri"/>
                <a:cs typeface="Calibri"/>
              </a:rPr>
              <a:t>Vývoj rastlín a živočíchov.</a:t>
            </a:r>
          </a:p>
          <a:p>
            <a:r>
              <a:rPr lang="en-GB" sz="2000">
                <a:ea typeface="Calibri"/>
                <a:cs typeface="Calibri"/>
              </a:rPr>
              <a:t>Vytvára sa a rozpadá posledný superkontinent (Pangea).</a:t>
            </a:r>
          </a:p>
          <a:p>
            <a:r>
              <a:rPr lang="en-GB" sz="2000">
                <a:ea typeface="Calibri"/>
                <a:cs typeface="Calibri"/>
              </a:rPr>
              <a:t>"Pozorovateľná" história.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E2614A3-9B02-7F53-D38D-621B4B1B8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430" y="1599652"/>
            <a:ext cx="5835425" cy="597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47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Zem</vt:lpstr>
      <vt:lpstr>Drž hubu, Tomáš</vt:lpstr>
      <vt:lpstr>Obsah</vt:lpstr>
      <vt:lpstr>Základné informácie</vt:lpstr>
      <vt:lpstr>Utvorenie Zeme</vt:lpstr>
      <vt:lpstr>Hadean</vt:lpstr>
      <vt:lpstr>Archean</vt:lpstr>
      <vt:lpstr>Proteozoikum/starohory</vt:lpstr>
      <vt:lpstr>Fanerozoikum</vt:lpstr>
      <vt:lpstr>Zloženie Zeme</vt:lpstr>
      <vt:lpstr>Zloženie Zeme</vt:lpstr>
      <vt:lpstr>Orbita</vt:lpstr>
      <vt:lpstr>Rotácia</vt:lpstr>
      <vt:lpstr>Magnetické pole Zeme</vt:lpstr>
      <vt:lpstr>Zdroje</vt:lpstr>
      <vt:lpstr>Ďakujem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</dc:title>
  <dc:creator/>
  <cp:lastModifiedBy>I P</cp:lastModifiedBy>
  <cp:revision>519</cp:revision>
  <dcterms:created xsi:type="dcterms:W3CDTF">2022-05-16T17:41:53Z</dcterms:created>
  <dcterms:modified xsi:type="dcterms:W3CDTF">2022-11-30T09:04:36Z</dcterms:modified>
</cp:coreProperties>
</file>