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8" r:id="rId11"/>
    <p:sldId id="266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734" autoAdjust="0"/>
  </p:normalViewPr>
  <p:slideViewPr>
    <p:cSldViewPr snapToGrid="0">
      <p:cViewPr varScale="1">
        <p:scale>
          <a:sx n="95" d="100"/>
          <a:sy n="95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DD8BF-C587-4848-81E5-54A0A358FFB4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29F04-AD97-45AD-924E-8CD89ABF3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4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5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sk-SK" dirty="0"/>
              <a:t>Rudolf Diesel</a:t>
            </a:r>
          </a:p>
          <a:p>
            <a:pPr marL="228600" indent="-228600">
              <a:buAutoNum type="arabicPeriod"/>
            </a:pPr>
            <a:r>
              <a:rPr lang="sk-SK" dirty="0"/>
              <a:t>Boxer</a:t>
            </a:r>
          </a:p>
          <a:p>
            <a:pPr marL="228600" indent="-228600">
              <a:buAutoNum type="arabicPeriod"/>
            </a:pPr>
            <a:r>
              <a:rPr lang="sk-SK" dirty="0"/>
              <a:t>Olej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092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6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Vznetový – bez zapaľovacej sviečky, naftový</a:t>
            </a:r>
          </a:p>
          <a:p>
            <a:r>
              <a:rPr lang="sk-SK" dirty="0"/>
              <a:t>CNG – stlačený zemný plyn (</a:t>
            </a:r>
            <a:r>
              <a:rPr lang="sk-SK" dirty="0" err="1"/>
              <a:t>Compressed</a:t>
            </a:r>
            <a:r>
              <a:rPr lang="sk-SK" dirty="0"/>
              <a:t> </a:t>
            </a:r>
            <a:r>
              <a:rPr lang="sk-SK" dirty="0" err="1"/>
              <a:t>Natural</a:t>
            </a:r>
            <a:r>
              <a:rPr lang="sk-SK" dirty="0"/>
              <a:t> </a:t>
            </a:r>
            <a:r>
              <a:rPr lang="sk-SK" dirty="0" err="1"/>
              <a:t>Gas</a:t>
            </a:r>
            <a:r>
              <a:rPr lang="sk-SK" dirty="0"/>
              <a:t>)</a:t>
            </a:r>
          </a:p>
          <a:p>
            <a:r>
              <a:rPr lang="sk-SK" dirty="0"/>
              <a:t>LPG – skvapalnený ropný plyn (</a:t>
            </a:r>
            <a:r>
              <a:rPr lang="sk-SK" dirty="0" err="1"/>
              <a:t>Liquefied</a:t>
            </a:r>
            <a:r>
              <a:rPr lang="sk-SK" dirty="0"/>
              <a:t> Petroleum </a:t>
            </a:r>
            <a:r>
              <a:rPr lang="sk-SK" dirty="0" err="1"/>
              <a:t>Gas</a:t>
            </a:r>
            <a:r>
              <a:rPr lang="sk-SK" dirty="0"/>
              <a:t>)</a:t>
            </a:r>
          </a:p>
          <a:p>
            <a:r>
              <a:rPr lang="sk-SK" dirty="0"/>
              <a:t>Vonkajšie spaľovanie – parný stroj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763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Daimler nemal prvý štvortakt, ale mal prvý štvortakt dnešných štandardov s vysokými otáčkami. Podľa neho je pomenovaná spoločnosť Daimler (Mercedes-</a:t>
            </a:r>
            <a:r>
              <a:rPr lang="sk-SK" dirty="0" err="1"/>
              <a:t>Benz</a:t>
            </a:r>
            <a:r>
              <a:rPr lang="sk-SK" dirty="0"/>
              <a:t>).</a:t>
            </a:r>
          </a:p>
          <a:p>
            <a:r>
              <a:rPr lang="sk-SK" dirty="0"/>
              <a:t>Podľa Rudolfa Diesela je pomenované aj palivo do naftového motora – diesel (po slovensky nafta).</a:t>
            </a:r>
          </a:p>
          <a:p>
            <a:r>
              <a:rPr lang="sk-SK" dirty="0"/>
              <a:t>Ford v roku 1908 začal, ako prvý, sériovo vyrábať autá so spaľovacím motorom (Ford Model T).</a:t>
            </a:r>
          </a:p>
          <a:p>
            <a:r>
              <a:rPr lang="sk-SK" dirty="0"/>
              <a:t>Parný stroj patrí ku motorom s vonkajším spaľovaním, lebo pracovná tekutina je oddelená od spaľovanej zmesi. Zdokonalil ho James Watt v roku 1765.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35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niektorých prípadoch má nasávací ventil.</a:t>
            </a:r>
          </a:p>
          <a:p>
            <a:r>
              <a:rPr lang="sk-SK" dirty="0"/>
              <a:t>Nasávanie a kompresia fungujú súčasne, podobne aj spaľovanie a výfuk.</a:t>
            </a:r>
          </a:p>
          <a:p>
            <a:r>
              <a:rPr lang="sk-SK" dirty="0"/>
              <a:t>Palivo sa dostáva ku ložiskám a nedostatočne ich maže, preto treba dodávať do paliva olej (cca 2-2,5%).</a:t>
            </a:r>
          </a:p>
          <a:p>
            <a:r>
              <a:rPr lang="sk-SK" dirty="0"/>
              <a:t>Spaľovanie každú otáčku kľukového hriadeľa.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/>
              <a:t>Údržba jednoduchšia, ako pri dvojdobom motore</a:t>
            </a:r>
            <a:endParaRPr lang="en-GB" dirty="0"/>
          </a:p>
          <a:p>
            <a:r>
              <a:rPr lang="sk-SK" dirty="0"/>
              <a:t>Nasáva sa zmes vzduchu a paliva cez karburátor, pri motoroch s priamym vstrekovaním (v automobiloch GDI, TSI, TDI, ...) sa nasáva iba vzduch, palivo sa priamo vstrekuje do motora.</a:t>
            </a:r>
          </a:p>
          <a:p>
            <a:r>
              <a:rPr lang="sk-SK" dirty="0"/>
              <a:t>Je spoľahlivejší, ako dvojdobé motory, preto sa používa oveľa častejšie.</a:t>
            </a:r>
          </a:p>
          <a:p>
            <a:r>
              <a:rPr lang="sk-SK" dirty="0"/>
              <a:t>Spaľovanie každé dve otáčky kľukového hriadeľa.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8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100" dirty="0"/>
              <a:t>Wankelov motor bol vyvinutý v Nemecku, ale najviac využívaný bol automobilkou Mazda.</a:t>
            </a:r>
          </a:p>
          <a:p>
            <a:r>
              <a:rPr lang="sk-SK" sz="1100" smtClean="0"/>
              <a:t>Neodporúča </a:t>
            </a:r>
            <a:r>
              <a:rPr lang="sk-SK" sz="1100" dirty="0"/>
              <a:t>sa používať denne na krátke vzdialenosti, lebo mu dlho trvá, kým sa zohreje na ideálnu pracovnú teplotu.</a:t>
            </a:r>
          </a:p>
          <a:p>
            <a:r>
              <a:rPr lang="sk-SK" sz="1100" dirty="0"/>
              <a:t>Slabý pri nízkych otáčkach.</a:t>
            </a:r>
          </a:p>
          <a:p>
            <a:r>
              <a:rPr lang="sk-SK" sz="1100" dirty="0"/>
              <a:t>Fanatici.</a:t>
            </a:r>
            <a:endParaRPr lang="en-GB" sz="11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24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Cez kompresor sa vzduch nasáva do spaľovacej komory, kde sa vstriekne palivo, ktoré sa následne spáli a na lopatkách sa mení kinetická a tepelná na mechanickú energiu.</a:t>
            </a:r>
          </a:p>
          <a:p>
            <a:r>
              <a:rPr lang="sk-SK" dirty="0"/>
              <a:t>Používa sa v lietadlách, lodiach tankoch a v minulosti aj v autách. (1963 Chrysler Turbine)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528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Boxer využívaný v chrobákovi, Porsche. Výhodou je, že motor je priamo nad zadnou nápravou a svojou váhou zabezpečuje, že sa kolesá nepretočia. Vidlicové (do V; V6, V8,...) sú veľmi populárne v športových autách, lebo dokáže dostať veľa valcov do malého priestoru. Hviezdicové sú používané v lietadlách, majú nepárny počet valcov. Trojuholníkový motor vyvinul David Napier v Británii (nazýva sa aj Napier </a:t>
            </a:r>
            <a:r>
              <a:rPr lang="sk-SK" dirty="0" err="1"/>
              <a:t>Deltic</a:t>
            </a:r>
            <a:r>
              <a:rPr lang="sk-SK" dirty="0"/>
              <a:t>). Pozostáva s troch valcov, v ktorých sú 3 páry protibežných piestov. Používa sa v lodiach a lokomotívach (v minulosti aj v autách).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672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sk-SK" b="0" i="0" dirty="0">
                <a:solidFill>
                  <a:srgbClr val="000000"/>
                </a:solidFill>
                <a:effectLst/>
                <a:latin typeface="Montserrat"/>
              </a:rPr>
              <a:t>Štvorvalec Volkswagen s objemom 1,2 litra a výkonom 36 konských síl.</a:t>
            </a:r>
          </a:p>
          <a:p>
            <a:pPr marL="228600" indent="-228600">
              <a:buAutoNum type="arabicPeriod"/>
            </a:pPr>
            <a:r>
              <a:rPr lang="sk-SK" b="0" i="0" dirty="0">
                <a:solidFill>
                  <a:srgbClr val="000000"/>
                </a:solidFill>
                <a:effectLst/>
                <a:latin typeface="Montserrat"/>
              </a:rPr>
              <a:t>Dva trojuholníkové motory s výkonom 1650 konských síl na motor. Dokopy je to 3300 koní.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29F04-AD97-45AD-924E-8CD89ABF3D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79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8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9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77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746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3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192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095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304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55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0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28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6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35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32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0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2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8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46C47E2-778D-4CE8-A84E-5E31C7A6AE38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3078930-8588-4A27-8A29-8628FB94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974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oept6V_Nm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hyperlink" Target="https://www.youtube.com/watch?v=JSfdyaugLe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mechanicalgifs.com/mechanicalgifs/radial-engine" TargetMode="External"/><Relationship Id="rId7" Type="http://schemas.openxmlformats.org/officeDocument/2006/relationships/hyperlink" Target="https://www.youtube.com/watch?v=JSfdyaugLe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Aoept6V_NmY" TargetMode="External"/><Relationship Id="rId5" Type="http://schemas.openxmlformats.org/officeDocument/2006/relationships/hyperlink" Target="https://oldmachinepress.com/2019/09/05/napier-deltic-opposed-piston-diesel-engine/" TargetMode="External"/><Relationship Id="rId4" Type="http://schemas.openxmlformats.org/officeDocument/2006/relationships/hyperlink" Target="https://en.wikipedia.org/wiki/Wankel_engine" TargetMode="Externa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slide" Target="slide2.xml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6C0BF-5CB4-46A0-8B83-EEA92C898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/>
              <a:t>Spaľovacie motory</a:t>
            </a:r>
            <a:endParaRPr lang="en-GB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83B8F3-CFF1-4DD5-B1D6-A5F7F2804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5023" y="3685809"/>
            <a:ext cx="9144000" cy="1655762"/>
          </a:xfrm>
        </p:spPr>
        <p:txBody>
          <a:bodyPr/>
          <a:lstStyle/>
          <a:p>
            <a:r>
              <a:rPr lang="sk-SK" dirty="0"/>
              <a:t>Matej Pramník 2.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4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06E18-C0AA-4937-9FF5-93A942CB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Videá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D97BAC-B965-4B57-B67A-3E984425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Zvuk motora volkswagena chrobáka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Štartovanie trojuholníkového motora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2" descr="Engine icon - Free download on Iconfinder">
            <a:hlinkClick r:id="rId5" action="ppaction://hlinksldjump"/>
            <a:extLst>
              <a:ext uri="{FF2B5EF4-FFF2-40B4-BE49-F238E27FC236}">
                <a16:creationId xmlns:a16="http://schemas.microsoft.com/office/drawing/2014/main" id="{F1BC92C2-2DF8-47C1-B42A-950524A0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938CF-2C62-47AD-AF6A-D02ADADB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Otázky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C828D1-949E-4D2D-84CB-9B31D9326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1. Kto vyrobil prvý naftový motor?</a:t>
            </a:r>
          </a:p>
          <a:p>
            <a:r>
              <a:rPr lang="sk-SK" dirty="0"/>
              <a:t>2. Ako sa inak nazýva motor s protiľahlými valcami?</a:t>
            </a:r>
          </a:p>
          <a:p>
            <a:r>
              <a:rPr lang="sk-SK" dirty="0"/>
              <a:t>3. Čo sa musí dolievať do dvojdobého motora spolu s palivom?</a:t>
            </a:r>
          </a:p>
          <a:p>
            <a:endParaRPr lang="en-GB" dirty="0"/>
          </a:p>
        </p:txBody>
      </p:sp>
      <p:pic>
        <p:nvPicPr>
          <p:cNvPr id="4" name="Picture 2" descr="Engine icon - Free download on Iconfinder">
            <a:hlinkClick r:id="rId3" action="ppaction://hlinksldjump"/>
            <a:extLst>
              <a:ext uri="{FF2B5EF4-FFF2-40B4-BE49-F238E27FC236}">
                <a16:creationId xmlns:a16="http://schemas.microsoft.com/office/drawing/2014/main" id="{F14F1E39-38C7-4143-858F-6172702B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9370B-ACBD-4B64-8D0B-8AB69D36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Zdroje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832FB9-C21E-4F04-A27D-CD272695E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https://mechanicalgifs.com/mechanicalgifs/radial-engine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https://en.wikipedia.org/wiki/Wankel_engine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https://oldmachinepress.com/2019/09/05/napier-deltic-opposed-piston-diesel-engine/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https://www.youtube.com/watch?v=Aoept6V_NmY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https://www.youtube.com/watch?v=JSfdyaugLeA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2" descr="Engine icon - Free download on Iconfinder">
            <a:hlinkClick r:id="rId8" action="ppaction://hlinksldjump"/>
            <a:extLst>
              <a:ext uri="{FF2B5EF4-FFF2-40B4-BE49-F238E27FC236}">
                <a16:creationId xmlns:a16="http://schemas.microsoft.com/office/drawing/2014/main" id="{4C25A289-B912-470B-97AD-E3599A81D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097F-6361-4330-B6BC-D969717B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593" y="2476500"/>
            <a:ext cx="7174814" cy="1905000"/>
          </a:xfrm>
        </p:spPr>
        <p:txBody>
          <a:bodyPr>
            <a:normAutofit/>
          </a:bodyPr>
          <a:lstStyle/>
          <a:p>
            <a:r>
              <a:rPr lang="sk-SK" sz="4400" b="1" dirty="0"/>
              <a:t>Ďakujem za pozornosť!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41555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A4C69-2F73-4B94-8A3A-24C8D9CD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Obsah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ADA22A-4BAC-4682-BE69-065EC4254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514600"/>
            <a:ext cx="3862666" cy="4341780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Charakteristika a rozdelenie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História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Dvojdobý motor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Štvordobý motor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>
                <a:solidFill>
                  <a:schemeClr val="tx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Wankelov motor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/>
          </a:p>
          <a:p>
            <a:endParaRPr lang="en-GB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C527708-276C-4443-A3DF-5197FF059F70}"/>
              </a:ext>
            </a:extLst>
          </p:cNvPr>
          <p:cNvSpPr txBox="1"/>
          <p:nvPr/>
        </p:nvSpPr>
        <p:spPr>
          <a:xfrm>
            <a:off x="6194057" y="3089844"/>
            <a:ext cx="4521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Spaľovacia turbína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Iné druhy motorov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Videá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Otázky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Zdroje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7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6D637-9C2B-4414-9B07-F2AE02B9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Charakteristika a rozdelenie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E1AAA3A-1177-4FAA-84D5-6F787FB6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581401"/>
          </a:xfrm>
        </p:spPr>
        <p:txBody>
          <a:bodyPr/>
          <a:lstStyle/>
          <a:p>
            <a:r>
              <a:rPr lang="sk-SK" dirty="0"/>
              <a:t>Vytvárajú mechanickú prácu, uvoľňuje sa teplo</a:t>
            </a:r>
          </a:p>
          <a:p>
            <a:r>
              <a:rPr lang="sk-SK" dirty="0"/>
              <a:t>Nepretržitý (spaľovacia turbína) alebo prerušovaný cyklus (2/4 dobý motor)</a:t>
            </a:r>
          </a:p>
          <a:p>
            <a:r>
              <a:rPr lang="sk-SK" dirty="0"/>
              <a:t>Zmiešanie paliva so vzduchom, následné zapálenie zmesi</a:t>
            </a:r>
          </a:p>
          <a:p>
            <a:r>
              <a:rPr lang="sk-SK" dirty="0"/>
              <a:t>Zážihový alebo vznetový</a:t>
            </a:r>
          </a:p>
          <a:p>
            <a:r>
              <a:rPr lang="sk-SK" dirty="0"/>
              <a:t>Palivá – benzín, nafta, cng, lpg, alkoholy</a:t>
            </a:r>
          </a:p>
          <a:p>
            <a:r>
              <a:rPr lang="sk-SK" dirty="0"/>
              <a:t>Vnútorné a vonkajšie spaľovanie</a:t>
            </a:r>
          </a:p>
        </p:txBody>
      </p:sp>
      <p:pic>
        <p:nvPicPr>
          <p:cNvPr id="1026" name="Picture 2" descr="Engine icon - Free download on Iconfinder">
            <a:hlinkClick r:id="rId3" action="ppaction://hlinksldjump"/>
            <a:extLst>
              <a:ext uri="{FF2B5EF4-FFF2-40B4-BE49-F238E27FC236}">
                <a16:creationId xmlns:a16="http://schemas.microsoft.com/office/drawing/2014/main" id="{2550097B-16CB-44B3-9EBE-867DE99F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95798-5E6A-45C9-A868-9534A462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História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555F95-F822-421B-8033-D6CEBB3E1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358" y="2514600"/>
            <a:ext cx="6416842" cy="3059629"/>
          </a:xfrm>
        </p:spPr>
        <p:txBody>
          <a:bodyPr>
            <a:normAutofit/>
          </a:bodyPr>
          <a:lstStyle/>
          <a:p>
            <a:r>
              <a:rPr lang="sk-SK" sz="2050" dirty="0"/>
              <a:t>Prvý štvordobý motor – </a:t>
            </a:r>
            <a:r>
              <a:rPr lang="sk-SK" sz="2050" dirty="0" err="1"/>
              <a:t>Gottlieb</a:t>
            </a:r>
            <a:r>
              <a:rPr lang="sk-SK" sz="2050" dirty="0"/>
              <a:t> Daimler (1884)</a:t>
            </a:r>
          </a:p>
          <a:p>
            <a:r>
              <a:rPr lang="sk-SK" sz="2050" dirty="0"/>
              <a:t>Naftový motor – Rudolf Diesel (1873)</a:t>
            </a:r>
          </a:p>
          <a:p>
            <a:r>
              <a:rPr lang="sk-SK" sz="2050" dirty="0"/>
              <a:t>Ford model T (1908)</a:t>
            </a:r>
          </a:p>
          <a:p>
            <a:r>
              <a:rPr lang="sk-SK" sz="2050" dirty="0"/>
              <a:t>Parný stroj – James Watt (1765)</a:t>
            </a:r>
            <a:endParaRPr lang="en-GB" sz="2050" dirty="0"/>
          </a:p>
        </p:txBody>
      </p:sp>
      <p:pic>
        <p:nvPicPr>
          <p:cNvPr id="2050" name="Picture 2" descr="Car Ford Model T 1915 for sale - PreWarCar">
            <a:extLst>
              <a:ext uri="{FF2B5EF4-FFF2-40B4-BE49-F238E27FC236}">
                <a16:creationId xmlns:a16="http://schemas.microsoft.com/office/drawing/2014/main" id="{38CC2D1E-D7C9-4B5C-B567-955576BC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22" y="1306192"/>
            <a:ext cx="3222421" cy="241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ngine icon - Free download on Iconfinder">
            <a:hlinkClick r:id="rId4" action="ppaction://hlinksldjump"/>
            <a:extLst>
              <a:ext uri="{FF2B5EF4-FFF2-40B4-BE49-F238E27FC236}">
                <a16:creationId xmlns:a16="http://schemas.microsoft.com/office/drawing/2014/main" id="{65E31BA3-891F-40FF-B2AF-0E92F8A2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ames Watt - steam engine | Industrial revolution, Steam engine, Industrial  revolution facts">
            <a:extLst>
              <a:ext uri="{FF2B5EF4-FFF2-40B4-BE49-F238E27FC236}">
                <a16:creationId xmlns:a16="http://schemas.microsoft.com/office/drawing/2014/main" id="{307F8FD3-D354-4D46-BFAC-DFFE2B0A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22" y="4049940"/>
            <a:ext cx="3219869" cy="21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6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99FE5-0A91-4AA8-9A74-684DF967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Dvojdobý motor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1BE3B0-2DD5-4232-8A4D-FEED5FCE3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400301"/>
            <a:ext cx="9905998" cy="3390900"/>
          </a:xfrm>
        </p:spPr>
        <p:txBody>
          <a:bodyPr/>
          <a:lstStyle/>
          <a:p>
            <a:r>
              <a:rPr lang="sk-SK" dirty="0"/>
              <a:t>Nazývaný aj dvojtakt</a:t>
            </a:r>
          </a:p>
          <a:p>
            <a:r>
              <a:rPr lang="sk-SK" dirty="0"/>
              <a:t>1. nasávanie/kompresia, 2. spaľovanie/výfuk</a:t>
            </a:r>
          </a:p>
          <a:p>
            <a:r>
              <a:rPr lang="sk-SK" dirty="0"/>
              <a:t>Použitie v ručných krovinorezoch a kosačkách</a:t>
            </a:r>
          </a:p>
          <a:p>
            <a:r>
              <a:rPr lang="sk-SK" dirty="0"/>
              <a:t>Zážihový alebo vznetový</a:t>
            </a:r>
          </a:p>
          <a:p>
            <a:r>
              <a:rPr lang="sk-SK" dirty="0"/>
              <a:t>Nemá ventily</a:t>
            </a:r>
          </a:p>
          <a:p>
            <a:r>
              <a:rPr lang="sk-SK" dirty="0"/>
              <a:t>Do paliva sa musí dolievať olej</a:t>
            </a:r>
          </a:p>
          <a:p>
            <a:r>
              <a:rPr lang="sk-SK" dirty="0"/>
              <a:t>Spaľovanie každých 360°</a:t>
            </a: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6" name="Picture 2" descr="Oleje pre motory ::">
            <a:extLst>
              <a:ext uri="{FF2B5EF4-FFF2-40B4-BE49-F238E27FC236}">
                <a16:creationId xmlns:a16="http://schemas.microsoft.com/office/drawing/2014/main" id="{32A3267B-870F-485D-A3F9-92C152C82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37" y="1876759"/>
            <a:ext cx="2612851" cy="339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ngine icon - Free download on Iconfinder">
            <a:hlinkClick r:id="rId4" action="ppaction://hlinksldjump"/>
            <a:extLst>
              <a:ext uri="{FF2B5EF4-FFF2-40B4-BE49-F238E27FC236}">
                <a16:creationId xmlns:a16="http://schemas.microsoft.com/office/drawing/2014/main" id="{6DCD98D6-04B1-4917-AA62-155814051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0DEC0-2075-476A-9844-F72F50B1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Štvordobý motor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B3BD639-8432-4A3C-8339-A78450BFC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510" y="3407813"/>
            <a:ext cx="9905998" cy="2878687"/>
          </a:xfrm>
        </p:spPr>
        <p:txBody>
          <a:bodyPr/>
          <a:lstStyle/>
          <a:p>
            <a:r>
              <a:rPr lang="sk-SK" dirty="0"/>
              <a:t>Štvortakt</a:t>
            </a:r>
          </a:p>
          <a:p>
            <a:r>
              <a:rPr lang="sk-SK" dirty="0"/>
              <a:t>1. nasávanie, 2. kompresia, 3. spaľovanie a expanzia, 4. výfuk</a:t>
            </a:r>
          </a:p>
          <a:p>
            <a:r>
              <a:rPr lang="sk-SK" dirty="0"/>
              <a:t>Benzínový variant v autách a kosačkách</a:t>
            </a:r>
          </a:p>
          <a:p>
            <a:r>
              <a:rPr lang="sk-SK" dirty="0"/>
              <a:t>Naftový variant tiež v autách, ale hlavne v nákladných automobiloch</a:t>
            </a:r>
          </a:p>
          <a:p>
            <a:r>
              <a:rPr lang="sk-SK" dirty="0"/>
              <a:t>Spaľovanie každých 720°</a:t>
            </a:r>
          </a:p>
        </p:txBody>
      </p:sp>
      <p:pic>
        <p:nvPicPr>
          <p:cNvPr id="2050" name="Picture 2" descr="IHMC Public Cmaps">
            <a:extLst>
              <a:ext uri="{FF2B5EF4-FFF2-40B4-BE49-F238E27FC236}">
                <a16:creationId xmlns:a16="http://schemas.microsoft.com/office/drawing/2014/main" id="{D4DED238-7DCA-419E-872C-7864B6D6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53" y="354623"/>
            <a:ext cx="1796929" cy="29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znětový motor - Vysvětlení pojmů, technické informace, slovník pojmů, Audi  Klub">
            <a:extLst>
              <a:ext uri="{FF2B5EF4-FFF2-40B4-BE49-F238E27FC236}">
                <a16:creationId xmlns:a16="http://schemas.microsoft.com/office/drawing/2014/main" id="{58A140BE-47F8-433E-B4F8-BEDC9D9761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32" y="706370"/>
            <a:ext cx="1601298" cy="25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6CEBA6F-049F-4993-9FA6-C5E5DBDE8160}"/>
              </a:ext>
            </a:extLst>
          </p:cNvPr>
          <p:cNvSpPr txBox="1"/>
          <p:nvPr/>
        </p:nvSpPr>
        <p:spPr>
          <a:xfrm>
            <a:off x="6682154" y="3429000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/>
              <a:t>Zážihový                              Vznetový</a:t>
            </a:r>
            <a:endParaRPr lang="en-GB" i="1" dirty="0"/>
          </a:p>
        </p:txBody>
      </p:sp>
      <p:pic>
        <p:nvPicPr>
          <p:cNvPr id="7" name="Picture 2" descr="Engine icon - Free download on Iconfinder">
            <a:hlinkClick r:id="rId5" action="ppaction://hlinksldjump"/>
            <a:extLst>
              <a:ext uri="{FF2B5EF4-FFF2-40B4-BE49-F238E27FC236}">
                <a16:creationId xmlns:a16="http://schemas.microsoft.com/office/drawing/2014/main" id="{EB964951-BC61-4378-ABB8-70B6866B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2072AB-E372-473E-9487-107E3D7F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Wankelov Motor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705261-1576-4151-9DA3-7DDC0F021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4361734" cy="3124201"/>
          </a:xfrm>
        </p:spPr>
        <p:txBody>
          <a:bodyPr/>
          <a:lstStyle/>
          <a:p>
            <a:r>
              <a:rPr lang="sk-SK" dirty="0"/>
              <a:t>Štvordobý motor</a:t>
            </a:r>
          </a:p>
          <a:p>
            <a:r>
              <a:rPr lang="sk-SK" dirty="0"/>
              <a:t>Spaľovanie každých 120°</a:t>
            </a:r>
          </a:p>
          <a:p>
            <a:r>
              <a:rPr lang="sk-SK" dirty="0"/>
              <a:t>Veľký výkon z malého objemu</a:t>
            </a:r>
          </a:p>
          <a:p>
            <a:r>
              <a:rPr lang="sk-SK" dirty="0"/>
              <a:t>Problémový</a:t>
            </a:r>
            <a:endParaRPr lang="en-GB" dirty="0"/>
          </a:p>
        </p:txBody>
      </p:sp>
      <p:pic>
        <p:nvPicPr>
          <p:cNvPr id="2050" name="Picture 2" descr="Wankel Engine Gif GIFs | Tenor">
            <a:extLst>
              <a:ext uri="{FF2B5EF4-FFF2-40B4-BE49-F238E27FC236}">
                <a16:creationId xmlns:a16="http://schemas.microsoft.com/office/drawing/2014/main" id="{F4A18CFC-B697-4C6A-8B53-D0E2DA67A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54" y="955960"/>
            <a:ext cx="4214183" cy="236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002ABD6-5E03-4EFE-BEFF-6A693636BF8A}"/>
              </a:ext>
            </a:extLst>
          </p:cNvPr>
          <p:cNvSpPr txBox="1"/>
          <p:nvPr/>
        </p:nvSpPr>
        <p:spPr>
          <a:xfrm>
            <a:off x="7083805" y="5902040"/>
            <a:ext cx="409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/>
              <a:t>Mazda RX-8 s rotačným motorom</a:t>
            </a:r>
            <a:endParaRPr lang="en-GB" sz="1600" i="1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08027FFC-5E12-4773-B0AE-6DB9851829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54" y="3325380"/>
            <a:ext cx="3852586" cy="3037468"/>
          </a:xfrm>
          <a:prstGeom prst="rect">
            <a:avLst/>
          </a:prstGeom>
        </p:spPr>
      </p:pic>
      <p:pic>
        <p:nvPicPr>
          <p:cNvPr id="7" name="Picture 2" descr="Engine icon - Free download on Iconfinder">
            <a:hlinkClick r:id="rId5" action="ppaction://hlinksldjump"/>
            <a:extLst>
              <a:ext uri="{FF2B5EF4-FFF2-40B4-BE49-F238E27FC236}">
                <a16:creationId xmlns:a16="http://schemas.microsoft.com/office/drawing/2014/main" id="{5F5FB700-0E13-440B-9F7B-FBF9789B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80A4D-26C2-4015-984F-7D1BBB43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Spaľovacia Turbína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1AAA55-92B8-4E48-8396-E7777ADE2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Nepretržité spaľovanie</a:t>
            </a:r>
          </a:p>
          <a:p>
            <a:r>
              <a:rPr lang="sk-SK" dirty="0"/>
              <a:t>Patrí medzi vznetové motory</a:t>
            </a:r>
          </a:p>
          <a:p>
            <a:r>
              <a:rPr lang="sk-SK" dirty="0"/>
              <a:t>Lietadlá</a:t>
            </a:r>
            <a:endParaRPr lang="en-GB" dirty="0"/>
          </a:p>
        </p:txBody>
      </p:sp>
      <p:pic>
        <p:nvPicPr>
          <p:cNvPr id="1026" name="Picture 2" descr="Оценка срока эксплуатации | Sulzer">
            <a:extLst>
              <a:ext uri="{FF2B5EF4-FFF2-40B4-BE49-F238E27FC236}">
                <a16:creationId xmlns:a16="http://schemas.microsoft.com/office/drawing/2014/main" id="{D617AC1A-F5E1-422C-910D-1B915846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89381" l="7979" r="95567">
                        <a14:foregroundMark x1="10816" y1="26549" x2="8156" y2="26549"/>
                        <a14:foregroundMark x1="88121" y1="32743" x2="91312" y2="34956"/>
                        <a14:foregroundMark x1="88121" y1="46018" x2="90780" y2="46018"/>
                        <a14:foregroundMark x1="85638" y1="60177" x2="92199" y2="58850"/>
                        <a14:foregroundMark x1="87766" y1="27434" x2="93440" y2="36283"/>
                        <a14:foregroundMark x1="92553" y1="31858" x2="95567" y2="38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78" y="1682429"/>
            <a:ext cx="5681478" cy="22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ngine icon - Free download on Iconfinder">
            <a:hlinkClick r:id="rId5" action="ppaction://hlinksldjump"/>
            <a:extLst>
              <a:ext uri="{FF2B5EF4-FFF2-40B4-BE49-F238E27FC236}">
                <a16:creationId xmlns:a16="http://schemas.microsoft.com/office/drawing/2014/main" id="{02139B9C-1EDA-4C03-8AA6-9F6FC4C4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ever Happened to the Chrysler Turbine Car?">
            <a:extLst>
              <a:ext uri="{FF2B5EF4-FFF2-40B4-BE49-F238E27FC236}">
                <a16:creationId xmlns:a16="http://schemas.microsoft.com/office/drawing/2014/main" id="{38391F80-16CA-461C-AEAF-D189DDAD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111" y1="71096" x2="34889" y2="72259"/>
                        <a14:foregroundMark x1="55111" y1="73754" x2="57000" y2="80565"/>
                        <a14:foregroundMark x1="63667" y1="68771" x2="79111" y2="56977"/>
                        <a14:foregroundMark x1="78778" y1="57309" x2="80000" y2="63123"/>
                        <a14:foregroundMark x1="63333" y1="32724" x2="55444" y2="31561"/>
                        <a14:backgroundMark x1="27000" y1="75914" x2="48778" y2="82392"/>
                        <a14:backgroundMark x1="66111" y1="73588" x2="74889" y2="65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55" y="3614027"/>
            <a:ext cx="3860869" cy="258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F7395F01-8B1F-4310-8373-6FC42AA1EA88}"/>
              </a:ext>
            </a:extLst>
          </p:cNvPr>
          <p:cNvSpPr txBox="1"/>
          <p:nvPr/>
        </p:nvSpPr>
        <p:spPr>
          <a:xfrm>
            <a:off x="7940488" y="5774322"/>
            <a:ext cx="1971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/>
              <a:t>Chrysler Turbine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5063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C77B2-08AA-4839-8947-F1523510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2165"/>
            <a:ext cx="9905998" cy="1905000"/>
          </a:xfrm>
        </p:spPr>
        <p:txBody>
          <a:bodyPr/>
          <a:lstStyle/>
          <a:p>
            <a:r>
              <a:rPr lang="sk-SK" b="1" dirty="0"/>
              <a:t>Iné Druhy Motorov</a:t>
            </a:r>
            <a:endParaRPr lang="en-GB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130A6D5-7BCD-4486-98E3-7D9151B6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2628498"/>
            <a:ext cx="9905998" cy="3124201"/>
          </a:xfrm>
        </p:spPr>
        <p:txBody>
          <a:bodyPr/>
          <a:lstStyle/>
          <a:p>
            <a:r>
              <a:rPr lang="sk-SK" dirty="0"/>
              <a:t>Trojuholníkové s protibežnými piestami</a:t>
            </a:r>
          </a:p>
          <a:p>
            <a:r>
              <a:rPr lang="sk-SK" dirty="0"/>
              <a:t>S protiľahlými valcami (boxer)</a:t>
            </a:r>
          </a:p>
          <a:p>
            <a:r>
              <a:rPr lang="sk-SK" dirty="0"/>
              <a:t>Vidlicové</a:t>
            </a:r>
          </a:p>
          <a:p>
            <a:r>
              <a:rPr lang="sk-SK" dirty="0"/>
              <a:t>Hviezdicové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BA4D282-714C-4088-B2E5-FB25AF8160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Valach Motors VM R5-420 radial engine, 4.496,00 €">
            <a:extLst>
              <a:ext uri="{FF2B5EF4-FFF2-40B4-BE49-F238E27FC236}">
                <a16:creationId xmlns:a16="http://schemas.microsoft.com/office/drawing/2014/main" id="{DA3586F1-7A04-4BC3-BB92-79706A3B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3" b="90000" l="8786" r="90000">
                        <a14:foregroundMark x1="10929" y1="38786" x2="8786" y2="39429"/>
                        <a14:foregroundMark x1="45429" y1="14786" x2="42429" y2="6143"/>
                        <a14:foregroundMark x1="54143" y1="9571" x2="53071" y2="4643"/>
                        <a14:backgroundMark x1="48000" y1="67500" x2="48143" y2="6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66" y="3186361"/>
            <a:ext cx="3227671" cy="32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W Beetle Flat-Four Boxer Engine Kit – With Visible Working Internals">
            <a:extLst>
              <a:ext uri="{FF2B5EF4-FFF2-40B4-BE49-F238E27FC236}">
                <a16:creationId xmlns:a16="http://schemas.microsoft.com/office/drawing/2014/main" id="{7CACAA4C-0E91-4426-999A-5D5F4F21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0" b="90500" l="10000" r="90000">
                        <a14:foregroundMark x1="43333" y1="12063" x2="43708" y2="9250"/>
                        <a14:foregroundMark x1="49208" y1="19813" x2="56417" y2="20750"/>
                        <a14:foregroundMark x1="54375" y1="21875" x2="51542" y2="18813"/>
                        <a14:foregroundMark x1="51292" y1="18813" x2="49417" y2="18500"/>
                        <a14:foregroundMark x1="38833" y1="30062" x2="42292" y2="22188"/>
                        <a14:foregroundMark x1="30583" y1="72250" x2="30042" y2="66375"/>
                        <a14:foregroundMark x1="29083" y1="39438" x2="28458" y2="40563"/>
                        <a14:foregroundMark x1="29375" y1="39438" x2="30792" y2="38625"/>
                        <a14:foregroundMark x1="27875" y1="42250" x2="28458" y2="40813"/>
                        <a14:foregroundMark x1="48375" y1="90500" x2="48958" y2="90375"/>
                        <a14:foregroundMark x1="65583" y1="81000" x2="73167" y2="71000"/>
                        <a14:backgroundMark x1="29750" y1="40125" x2="31625" y2="39438"/>
                        <a14:backgroundMark x1="26000" y1="85063" x2="40333" y2="88563"/>
                        <a14:backgroundMark x1="61583" y1="91625" x2="53250" y2="88250"/>
                        <a14:backgroundMark x1="39125" y1="85500" x2="47333" y2="86750"/>
                        <a14:backgroundMark x1="45292" y1="87875" x2="48083" y2="86625"/>
                        <a14:backgroundMark x1="29208" y1="69063" x2="30333" y2="68625"/>
                        <a14:backgroundMark x1="30958" y1="69063" x2="29833" y2="67375"/>
                        <a14:backgroundMark x1="30708" y1="68375" x2="30208" y2="66938"/>
                        <a14:backgroundMark x1="34542" y1="71438" x2="36042" y2="71188"/>
                        <a14:backgroundMark x1="32750" y1="67250" x2="33125" y2="67500"/>
                        <a14:backgroundMark x1="62208" y1="75625" x2="65208" y2="76500"/>
                        <a14:backgroundMark x1="62792" y1="75250" x2="60833" y2="7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39" y="564879"/>
            <a:ext cx="4122020" cy="27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skUs: Why are V8 Engines so sought after? Why are they special? |  KickassFacts.com">
            <a:extLst>
              <a:ext uri="{FF2B5EF4-FFF2-40B4-BE49-F238E27FC236}">
                <a16:creationId xmlns:a16="http://schemas.microsoft.com/office/drawing/2014/main" id="{5270B654-80EC-4453-BAAB-E0CAC473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82" b="94848" l="10000" r="90000">
                        <a14:foregroundMark x1="40000" y1="17273" x2="55806" y2="8182"/>
                        <a14:foregroundMark x1="66613" y1="52727" x2="69677" y2="68182"/>
                        <a14:foregroundMark x1="54839" y1="82424" x2="51290" y2="81212"/>
                        <a14:foregroundMark x1="45000" y1="85152" x2="51129" y2="88182"/>
                        <a14:foregroundMark x1="49516" y1="94848" x2="29032" y2="83939"/>
                        <a14:foregroundMark x1="29355" y1="83939" x2="28226" y2="63030"/>
                        <a14:foregroundMark x1="33065" y1="57273" x2="28387" y2="48788"/>
                        <a14:foregroundMark x1="32258" y1="58485" x2="27097" y2="4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9" y="3627524"/>
            <a:ext cx="3992753" cy="212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pier Deltic Opposed-Piston Diesel Engine | Old Machine Press">
            <a:extLst>
              <a:ext uri="{FF2B5EF4-FFF2-40B4-BE49-F238E27FC236}">
                <a16:creationId xmlns:a16="http://schemas.microsoft.com/office/drawing/2014/main" id="{3ACDA9EB-57F4-43E5-9F01-F6DA5001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95" b="96387" l="5333" r="100000">
                        <a14:foregroundMark x1="11417" y1="62598" x2="13083" y2="41504"/>
                        <a14:foregroundMark x1="16167" y1="47754" x2="10833" y2="38770"/>
                        <a14:foregroundMark x1="7833" y1="41504" x2="5917" y2="42383"/>
                        <a14:foregroundMark x1="7417" y1="45215" x2="6167" y2="40527"/>
                        <a14:foregroundMark x1="8167" y1="39063" x2="4833" y2="41016"/>
                        <a14:foregroundMark x1="39750" y1="14551" x2="52000" y2="5762"/>
                        <a14:foregroundMark x1="54750" y1="14453" x2="68917" y2="2637"/>
                        <a14:foregroundMark x1="70000" y1="10059" x2="69583" y2="2344"/>
                        <a14:foregroundMark x1="72333" y1="6152" x2="70667" y2="2148"/>
                        <a14:foregroundMark x1="78750" y1="26953" x2="85667" y2="17969"/>
                        <a14:foregroundMark x1="83500" y1="17969" x2="88083" y2="16992"/>
                        <a14:foregroundMark x1="89500" y1="18066" x2="93833" y2="24609"/>
                        <a14:foregroundMark x1="88917" y1="16797" x2="91250" y2="17676"/>
                        <a14:foregroundMark x1="87917" y1="68164" x2="91083" y2="70215"/>
                        <a14:foregroundMark x1="41583" y1="82129" x2="38750" y2="76660"/>
                        <a14:foregroundMark x1="57250" y1="88672" x2="77500" y2="96582"/>
                        <a14:foregroundMark x1="52000" y1="7324" x2="51667" y2="4492"/>
                        <a14:foregroundMark x1="9333" y1="47754" x2="5333" y2="42090"/>
                        <a14:foregroundMark x1="14417" y1="36230" x2="11167" y2="27344"/>
                        <a14:foregroundMark x1="10583" y1="27637" x2="15083" y2="2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64" y="758392"/>
            <a:ext cx="2676585" cy="22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ngine icon - Free download on Iconfinder">
            <a:hlinkClick r:id="rId11" action="ppaction://hlinksldjump"/>
            <a:extLst>
              <a:ext uri="{FF2B5EF4-FFF2-40B4-BE49-F238E27FC236}">
                <a16:creationId xmlns:a16="http://schemas.microsoft.com/office/drawing/2014/main" id="{8A34ED25-48A0-4791-A611-3112D219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1" y="5791200"/>
            <a:ext cx="810638" cy="8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ieť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eť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TM03457485[[fn=Sieťka]]</Template>
  <TotalTime>347</TotalTime>
  <Words>755</Words>
  <Application>Microsoft Office PowerPoint</Application>
  <PresentationFormat>Širokouhlá</PresentationFormat>
  <Paragraphs>109</Paragraphs>
  <Slides>13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Montserrat</vt:lpstr>
      <vt:lpstr>Sieťka</vt:lpstr>
      <vt:lpstr>Spaľovacie motory</vt:lpstr>
      <vt:lpstr>Obsah</vt:lpstr>
      <vt:lpstr>Charakteristika a rozdelenie</vt:lpstr>
      <vt:lpstr>História</vt:lpstr>
      <vt:lpstr>Dvojdobý motor</vt:lpstr>
      <vt:lpstr>Štvordobý motor</vt:lpstr>
      <vt:lpstr>Wankelov Motor</vt:lpstr>
      <vt:lpstr>Spaľovacia Turbína</vt:lpstr>
      <vt:lpstr>Iné Druhy Motorov</vt:lpstr>
      <vt:lpstr>Videá</vt:lpstr>
      <vt:lpstr>Otázky</vt:lpstr>
      <vt:lpstr>Zdroje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Spaľovacie motory</dc:title>
  <dc:creator>Matej Pramník</dc:creator>
  <cp:lastModifiedBy>Používateľ systému Windows</cp:lastModifiedBy>
  <cp:revision>72</cp:revision>
  <dcterms:created xsi:type="dcterms:W3CDTF">2020-10-29T17:21:52Z</dcterms:created>
  <dcterms:modified xsi:type="dcterms:W3CDTF">2022-11-26T15:33:32Z</dcterms:modified>
</cp:coreProperties>
</file>