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74" r:id="rId44"/>
  </p:sldIdLst>
  <p:sldSz cx="18288000" cy="10287000"/>
  <p:notesSz cx="6858000" cy="9144000"/>
  <p:embeddedFontLst>
    <p:embeddedFont>
      <p:font typeface="Source Sans Pro" charset="1" panose="020B0503030403020204"/>
      <p:regular r:id="rId6"/>
    </p:embeddedFont>
    <p:embeddedFont>
      <p:font typeface="Source Sans Pro Bold" charset="1" panose="020B0703030403020204"/>
      <p:regular r:id="rId7"/>
    </p:embeddedFont>
    <p:embeddedFont>
      <p:font typeface="Source Sans Pro Italics" charset="1" panose="020B0503030403090204"/>
      <p:regular r:id="rId8"/>
    </p:embeddedFont>
    <p:embeddedFont>
      <p:font typeface="Source Sans Pro Bold Italics" charset="1" panose="020B0703030403090204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Livvic" charset="1" panose="00000000000000000000"/>
      <p:regular r:id="rId14"/>
    </p:embeddedFont>
    <p:embeddedFont>
      <p:font typeface="Livvic Bold" charset="1" panose="00000000000000000000"/>
      <p:regular r:id="rId15"/>
    </p:embeddedFont>
    <p:embeddedFont>
      <p:font typeface="Livvic Italics" charset="1" panose="00000000000000000000"/>
      <p:regular r:id="rId16"/>
    </p:embeddedFont>
    <p:embeddedFont>
      <p:font typeface="Livvic Bold Italics" charset="1" panose="00000000000000000000"/>
      <p:regular r:id="rId17"/>
    </p:embeddedFont>
    <p:embeddedFont>
      <p:font typeface="Livvic Thin" charset="1" panose="00000000000000000000"/>
      <p:regular r:id="rId18"/>
    </p:embeddedFont>
    <p:embeddedFont>
      <p:font typeface="Livvic Thin Italics" charset="1" panose="00000000000000000000"/>
      <p:regular r:id="rId19"/>
    </p:embeddedFont>
    <p:embeddedFont>
      <p:font typeface="Livvic Medium" charset="1" panose="00000000000000000000"/>
      <p:regular r:id="rId20"/>
    </p:embeddedFont>
    <p:embeddedFont>
      <p:font typeface="Livvic Medium Italics" charset="1" panose="00000000000000000000"/>
      <p:regular r:id="rId21"/>
    </p:embeddedFont>
    <p:embeddedFont>
      <p:font typeface="Livvic Semi-Bold" charset="1" panose="00000000000000000000"/>
      <p:regular r:id="rId22"/>
    </p:embeddedFont>
    <p:embeddedFont>
      <p:font typeface="Livvic Semi-Bold Italics" charset="1" panose="00000000000000000000"/>
      <p:regular r:id="rId23"/>
    </p:embeddedFont>
    <p:embeddedFont>
      <p:font typeface="Livvic Heavy" charset="1" panose="00000000000000000000"/>
      <p:regular r:id="rId24"/>
    </p:embeddedFont>
    <p:embeddedFont>
      <p:font typeface="Livvic Heavy Italics" charset="1" panose="000000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slides/slide1.xml" Type="http://schemas.openxmlformats.org/officeDocument/2006/relationships/slide"/><Relationship Id="rId27" Target="slides/slide2.xml" Type="http://schemas.openxmlformats.org/officeDocument/2006/relationships/slide"/><Relationship Id="rId28" Target="slides/slide3.xml" Type="http://schemas.openxmlformats.org/officeDocument/2006/relationships/slide"/><Relationship Id="rId29" Target="slides/slide4.xml" Type="http://schemas.openxmlformats.org/officeDocument/2006/relationships/slide"/><Relationship Id="rId3" Target="viewProps.xml" Type="http://schemas.openxmlformats.org/officeDocument/2006/relationships/viewProps"/><Relationship Id="rId30" Target="slides/slide5.xml" Type="http://schemas.openxmlformats.org/officeDocument/2006/relationships/slide"/><Relationship Id="rId31" Target="slides/slide6.xml" Type="http://schemas.openxmlformats.org/officeDocument/2006/relationships/slide"/><Relationship Id="rId32" Target="slides/slide7.xml" Type="http://schemas.openxmlformats.org/officeDocument/2006/relationships/slide"/><Relationship Id="rId33" Target="slides/slide8.xml" Type="http://schemas.openxmlformats.org/officeDocument/2006/relationships/slide"/><Relationship Id="rId34" Target="slides/slide9.xml" Type="http://schemas.openxmlformats.org/officeDocument/2006/relationships/slide"/><Relationship Id="rId35" Target="slides/slide10.xml" Type="http://schemas.openxmlformats.org/officeDocument/2006/relationships/slide"/><Relationship Id="rId36" Target="slides/slide11.xml" Type="http://schemas.openxmlformats.org/officeDocument/2006/relationships/slide"/><Relationship Id="rId37" Target="slides/slide12.xml" Type="http://schemas.openxmlformats.org/officeDocument/2006/relationships/slide"/><Relationship Id="rId38" Target="slides/slide13.xml" Type="http://schemas.openxmlformats.org/officeDocument/2006/relationships/slide"/><Relationship Id="rId39" Target="slides/slide14.xml" Type="http://schemas.openxmlformats.org/officeDocument/2006/relationships/slide"/><Relationship Id="rId4" Target="theme/theme1.xml" Type="http://schemas.openxmlformats.org/officeDocument/2006/relationships/theme"/><Relationship Id="rId40" Target="slides/slide15.xml" Type="http://schemas.openxmlformats.org/officeDocument/2006/relationships/slide"/><Relationship Id="rId41" Target="slides/slide16.xml" Type="http://schemas.openxmlformats.org/officeDocument/2006/relationships/slide"/><Relationship Id="rId42" Target="slides/slide17.xml" Type="http://schemas.openxmlformats.org/officeDocument/2006/relationships/slide"/><Relationship Id="rId43" Target="slides/slide18.xml" Type="http://schemas.openxmlformats.org/officeDocument/2006/relationships/slide"/><Relationship Id="rId44" Target="slides/slide19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Relationship Id="rId4" Target="../media/image35.jpeg" Type="http://schemas.openxmlformats.org/officeDocument/2006/relationships/image"/><Relationship Id="rId5" Target="../media/image36.jpeg" Type="http://schemas.openxmlformats.org/officeDocument/2006/relationships/image"/><Relationship Id="rId6" Target="../media/image37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jpeg" Type="http://schemas.openxmlformats.org/officeDocument/2006/relationships/image"/><Relationship Id="rId11" Target="../media/image45.jpe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38.jpeg" Type="http://schemas.openxmlformats.org/officeDocument/2006/relationships/image"/><Relationship Id="rId5" Target="../media/image39.jpeg" Type="http://schemas.openxmlformats.org/officeDocument/2006/relationships/image"/><Relationship Id="rId6" Target="../media/image40.jpeg" Type="http://schemas.openxmlformats.org/officeDocument/2006/relationships/image"/><Relationship Id="rId7" Target="../media/image41.jpeg" Type="http://schemas.openxmlformats.org/officeDocument/2006/relationships/image"/><Relationship Id="rId8" Target="../media/image42.jpeg" Type="http://schemas.openxmlformats.org/officeDocument/2006/relationships/image"/><Relationship Id="rId9" Target="../media/image4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jpeg" Type="http://schemas.openxmlformats.org/officeDocument/2006/relationships/image"/><Relationship Id="rId11" Target="../media/image53.jpe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46.png" Type="http://schemas.openxmlformats.org/officeDocument/2006/relationships/image"/><Relationship Id="rId5" Target="../media/image47.svg" Type="http://schemas.openxmlformats.org/officeDocument/2006/relationships/image"/><Relationship Id="rId6" Target="../media/image48.png" Type="http://schemas.openxmlformats.org/officeDocument/2006/relationships/image"/><Relationship Id="rId7" Target="../media/image49.svg" Type="http://schemas.openxmlformats.org/officeDocument/2006/relationships/image"/><Relationship Id="rId8" Target="../media/image50.png" Type="http://schemas.openxmlformats.org/officeDocument/2006/relationships/image"/><Relationship Id="rId9" Target="../media/image51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54.jpeg" Type="http://schemas.openxmlformats.org/officeDocument/2006/relationships/image"/><Relationship Id="rId7" Target="../media/image55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56.jpeg" Type="http://schemas.openxmlformats.org/officeDocument/2006/relationships/image"/><Relationship Id="rId5" Target="../media/image57.jpeg" Type="http://schemas.openxmlformats.org/officeDocument/2006/relationships/image"/><Relationship Id="rId6" Target="../media/image58.jpeg" Type="http://schemas.openxmlformats.org/officeDocument/2006/relationships/image"/><Relationship Id="rId7" Target="../media/image59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60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jpeg" Type="http://schemas.openxmlformats.org/officeDocument/2006/relationships/image"/><Relationship Id="rId5" Target="../media/image8.jpeg" Type="http://schemas.openxmlformats.org/officeDocument/2006/relationships/image"/><Relationship Id="rId6" Target="../media/image9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0.jpeg" Type="http://schemas.openxmlformats.org/officeDocument/2006/relationships/image"/><Relationship Id="rId5" Target="../media/image11.jpeg" Type="http://schemas.openxmlformats.org/officeDocument/2006/relationships/image"/><Relationship Id="rId6" Target="../media/image12.jpeg" Type="http://schemas.openxmlformats.org/officeDocument/2006/relationships/image"/><Relationship Id="rId7" Target="../media/image1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4.jpeg" Type="http://schemas.openxmlformats.org/officeDocument/2006/relationships/image"/><Relationship Id="rId5" Target="../media/image15.jpeg" Type="http://schemas.openxmlformats.org/officeDocument/2006/relationships/image"/><Relationship Id="rId6" Target="../media/image16.jpeg" Type="http://schemas.openxmlformats.org/officeDocument/2006/relationships/image"/><Relationship Id="rId7" Target="../media/image17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8.jpeg" Type="http://schemas.openxmlformats.org/officeDocument/2006/relationships/image"/><Relationship Id="rId5" Target="../media/image19.jpeg" Type="http://schemas.openxmlformats.org/officeDocument/2006/relationships/image"/><Relationship Id="rId6" Target="../media/image20.jpeg" Type="http://schemas.openxmlformats.org/officeDocument/2006/relationships/image"/><Relationship Id="rId7" Target="../media/image21.jpeg" Type="http://schemas.openxmlformats.org/officeDocument/2006/relationships/image"/><Relationship Id="rId8" Target="../media/image22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3.jpeg" Type="http://schemas.openxmlformats.org/officeDocument/2006/relationships/image"/><Relationship Id="rId5" Target="../media/image24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7.jpeg" Type="http://schemas.openxmlformats.org/officeDocument/2006/relationships/image"/><Relationship Id="rId5" Target="../media/image28.jpeg" Type="http://schemas.openxmlformats.org/officeDocument/2006/relationships/image"/><Relationship Id="rId6" Target="../media/image29.jpeg" Type="http://schemas.openxmlformats.org/officeDocument/2006/relationships/image"/><Relationship Id="rId7" Target="../media/image30.jpeg" Type="http://schemas.openxmlformats.org/officeDocument/2006/relationships/image"/><Relationship Id="rId8" Target="../media/image31.jpeg" Type="http://schemas.openxmlformats.org/officeDocument/2006/relationships/image"/><Relationship Id="rId9" Target="../media/image3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40557" y="0"/>
            <a:ext cx="10324062" cy="10361741"/>
          </a:xfrm>
          <a:custGeom>
            <a:avLst/>
            <a:gdLst/>
            <a:ahLst/>
            <a:cxnLst/>
            <a:rect r="r" b="b" t="t" l="l"/>
            <a:pathLst>
              <a:path h="10361741" w="10324062">
                <a:moveTo>
                  <a:pt x="0" y="0"/>
                </a:moveTo>
                <a:lnTo>
                  <a:pt x="10324062" y="0"/>
                </a:lnTo>
                <a:lnTo>
                  <a:pt x="10324062" y="10361741"/>
                </a:lnTo>
                <a:lnTo>
                  <a:pt x="0" y="103617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64549" y="4161487"/>
            <a:ext cx="6254271" cy="2173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348"/>
              </a:lnSpc>
            </a:pPr>
            <a:r>
              <a:rPr lang="en-US" sz="8787">
                <a:solidFill>
                  <a:srgbClr val="000000"/>
                </a:solidFill>
                <a:latin typeface="Livvic Heavy"/>
              </a:rPr>
              <a:t>KVET</a:t>
            </a:r>
          </a:p>
          <a:p>
            <a:pPr>
              <a:lnSpc>
                <a:spcPts val="8348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8551188"/>
            <a:ext cx="7982374" cy="500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00"/>
              </a:lnSpc>
            </a:pPr>
            <a:r>
              <a:rPr lang="en-US" sz="2929">
                <a:solidFill>
                  <a:srgbClr val="A9D5A6"/>
                </a:solidFill>
                <a:latin typeface="Livvic Heavy"/>
              </a:rPr>
              <a:t>DAMIÁN KAPIŠOVSKÝ A MATÚŠ LEHET II. 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5792273" y="-250281"/>
            <a:ext cx="10539388" cy="10535174"/>
          </a:xfrm>
          <a:custGeom>
            <a:avLst/>
            <a:gdLst/>
            <a:ahLst/>
            <a:cxnLst/>
            <a:rect r="r" b="b" t="t" l="l"/>
            <a:pathLst>
              <a:path h="10535174" w="10539388">
                <a:moveTo>
                  <a:pt x="0" y="0"/>
                </a:moveTo>
                <a:lnTo>
                  <a:pt x="10539388" y="0"/>
                </a:lnTo>
                <a:lnTo>
                  <a:pt x="10539388" y="10535174"/>
                </a:lnTo>
                <a:lnTo>
                  <a:pt x="0" y="105351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67532" y="7290319"/>
            <a:ext cx="347091" cy="263789"/>
          </a:xfrm>
          <a:custGeom>
            <a:avLst/>
            <a:gdLst/>
            <a:ahLst/>
            <a:cxnLst/>
            <a:rect r="r" b="b" t="t" l="l"/>
            <a:pathLst>
              <a:path h="263789" w="347091">
                <a:moveTo>
                  <a:pt x="0" y="0"/>
                </a:moveTo>
                <a:lnTo>
                  <a:pt x="347092" y="0"/>
                </a:lnTo>
                <a:lnTo>
                  <a:pt x="347092" y="263789"/>
                </a:lnTo>
                <a:lnTo>
                  <a:pt x="0" y="263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7197075" y="8357337"/>
            <a:ext cx="347091" cy="263789"/>
          </a:xfrm>
          <a:custGeom>
            <a:avLst/>
            <a:gdLst/>
            <a:ahLst/>
            <a:cxnLst/>
            <a:rect r="r" b="b" t="t" l="l"/>
            <a:pathLst>
              <a:path h="263789" w="347091">
                <a:moveTo>
                  <a:pt x="347092" y="263789"/>
                </a:moveTo>
                <a:lnTo>
                  <a:pt x="0" y="263789"/>
                </a:lnTo>
                <a:lnTo>
                  <a:pt x="0" y="0"/>
                </a:lnTo>
                <a:lnTo>
                  <a:pt x="347092" y="0"/>
                </a:lnTo>
                <a:lnTo>
                  <a:pt x="347092" y="26378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96795" y="522182"/>
            <a:ext cx="11409370" cy="789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53"/>
              </a:lnSpc>
            </a:pPr>
            <a:r>
              <a:rPr lang="en-US" sz="6161">
                <a:solidFill>
                  <a:srgbClr val="4DAC9D"/>
                </a:solidFill>
                <a:latin typeface="Livvic Heavy"/>
              </a:rPr>
              <a:t>STRAPCOVITÉ SÚKVETIE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96795" y="2308230"/>
            <a:ext cx="15308172" cy="654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17737" indent="-308869" lvl="1">
              <a:lnSpc>
                <a:spcPts val="4005"/>
              </a:lnSpc>
              <a:buFont typeface="Arial"/>
              <a:buChar char="•"/>
            </a:pPr>
            <a:r>
              <a:rPr lang="en-US" sz="2861">
                <a:solidFill>
                  <a:srgbClr val="1B512D"/>
                </a:solidFill>
                <a:latin typeface="Source Sans Pro Bold"/>
              </a:rPr>
              <a:t>metlina (panicula)</a:t>
            </a:r>
            <a:r>
              <a:rPr lang="en-US" sz="2861">
                <a:solidFill>
                  <a:srgbClr val="000000"/>
                </a:solidFill>
                <a:latin typeface="Source Sans Pro"/>
              </a:rPr>
              <a:t> - rozkonárené súkvetie a s rôzne usporiadanými konármi (vinič, vtáčí zob)</a:t>
            </a:r>
          </a:p>
          <a:p>
            <a:pPr marL="617737" indent="-308869" lvl="1">
              <a:lnSpc>
                <a:spcPts val="4005"/>
              </a:lnSpc>
              <a:buFont typeface="Arial"/>
              <a:buChar char="•"/>
            </a:pPr>
            <a:r>
              <a:rPr lang="en-US" sz="2861">
                <a:solidFill>
                  <a:srgbClr val="1B512D"/>
                </a:solidFill>
                <a:latin typeface="Source Sans Pro Bold"/>
              </a:rPr>
              <a:t>hlávka (capitulum)</a:t>
            </a:r>
            <a:r>
              <a:rPr lang="en-US" sz="2861">
                <a:solidFill>
                  <a:srgbClr val="000000"/>
                </a:solidFill>
                <a:latin typeface="Source Sans Pro"/>
              </a:rPr>
              <a:t> - kvety vyrastajú nahusto a tvoria guľovitú, polguľovitú alebo vajcovitú hlavu, súbor listeňov vonkajších kvetov hlávky vytvára tzv. </a:t>
            </a:r>
            <a:r>
              <a:rPr lang="en-US" sz="2861">
                <a:solidFill>
                  <a:srgbClr val="1B512D"/>
                </a:solidFill>
                <a:latin typeface="Source Sans Pro Bold"/>
              </a:rPr>
              <a:t>zákrov</a:t>
            </a:r>
            <a:r>
              <a:rPr lang="en-US" sz="2861">
                <a:solidFill>
                  <a:srgbClr val="000000"/>
                </a:solidFill>
                <a:latin typeface="Source Sans Pro"/>
              </a:rPr>
              <a:t> (ďatelina)</a:t>
            </a:r>
          </a:p>
          <a:p>
            <a:pPr marL="617737" indent="-308869" lvl="1">
              <a:lnSpc>
                <a:spcPts val="4005"/>
              </a:lnSpc>
              <a:buFont typeface="Arial"/>
              <a:buChar char="•"/>
            </a:pPr>
            <a:r>
              <a:rPr lang="en-US" sz="2861">
                <a:solidFill>
                  <a:srgbClr val="1B512D"/>
                </a:solidFill>
                <a:latin typeface="Source Sans Pro Bold"/>
              </a:rPr>
              <a:t>úbor (anthodium)</a:t>
            </a:r>
            <a:r>
              <a:rPr lang="en-US" sz="2861">
                <a:solidFill>
                  <a:srgbClr val="000000"/>
                </a:solidFill>
                <a:latin typeface="Source Sans Pro"/>
              </a:rPr>
              <a:t> -  kvety sú </a:t>
            </a:r>
            <a:r>
              <a:rPr lang="en-US" sz="2861">
                <a:solidFill>
                  <a:srgbClr val="1B512D"/>
                </a:solidFill>
                <a:latin typeface="Source Sans Pro Bold"/>
              </a:rPr>
              <a:t>dvoch druhov</a:t>
            </a:r>
            <a:r>
              <a:rPr lang="en-US" sz="2861">
                <a:solidFill>
                  <a:srgbClr val="000000"/>
                </a:solidFill>
                <a:latin typeface="Source Sans Pro"/>
              </a:rPr>
              <a:t> - </a:t>
            </a:r>
            <a:r>
              <a:rPr lang="en-US" sz="2861">
                <a:solidFill>
                  <a:srgbClr val="1B512D"/>
                </a:solidFill>
                <a:latin typeface="Source Sans Pro Bold"/>
              </a:rPr>
              <a:t>stred tvoria rúrkovité aktinomorfné kvety (terč)</a:t>
            </a:r>
            <a:r>
              <a:rPr lang="en-US" sz="2861">
                <a:solidFill>
                  <a:srgbClr val="000000"/>
                </a:solidFill>
                <a:latin typeface="Source Sans Pro"/>
              </a:rPr>
              <a:t>, </a:t>
            </a:r>
            <a:r>
              <a:rPr lang="en-US" sz="2861">
                <a:solidFill>
                  <a:srgbClr val="1B512D"/>
                </a:solidFill>
                <a:latin typeface="Source Sans Pro Bold"/>
              </a:rPr>
              <a:t>okraj je tvorený súmernými jazykovitými kvetmi </a:t>
            </a:r>
            <a:r>
              <a:rPr lang="en-US" sz="2861">
                <a:solidFill>
                  <a:srgbClr val="000000"/>
                </a:solidFill>
                <a:latin typeface="Source Sans Pro"/>
              </a:rPr>
              <a:t>so zrastenou korunou (lúč), listene vonkajších kvetov vytvárajú zákrov, </a:t>
            </a:r>
            <a:r>
              <a:rPr lang="en-US" sz="2861">
                <a:solidFill>
                  <a:srgbClr val="1B512D"/>
                </a:solidFill>
                <a:latin typeface="Source Sans Pro Bold"/>
              </a:rPr>
              <a:t>listene vnútorných kvetov sa nazývajú plievky (astrovité)</a:t>
            </a:r>
          </a:p>
          <a:p>
            <a:pPr marL="617737" indent="-308869" lvl="1">
              <a:lnSpc>
                <a:spcPts val="4005"/>
              </a:lnSpc>
              <a:buFont typeface="Arial"/>
              <a:buChar char="•"/>
            </a:pPr>
            <a:r>
              <a:rPr lang="en-US" sz="2861">
                <a:solidFill>
                  <a:srgbClr val="1B512D"/>
                </a:solidFill>
                <a:latin typeface="Source Sans Pro Bold"/>
              </a:rPr>
              <a:t>cenantium</a:t>
            </a:r>
            <a:r>
              <a:rPr lang="en-US" sz="2861">
                <a:solidFill>
                  <a:srgbClr val="000000"/>
                </a:solidFill>
                <a:latin typeface="Source Sans Pro"/>
              </a:rPr>
              <a:t> - hlávka s mäsitým alebo dužnatým lôžkom, na ktorom sedia alebo sú v ňom vnorené kvety, počas dozrievania sa zväčšuje a dužnatie a vytvára napr. súplodie morušovitých</a:t>
            </a:r>
          </a:p>
          <a:p>
            <a:pPr marL="617737" indent="-308869" lvl="1">
              <a:lnSpc>
                <a:spcPts val="4005"/>
              </a:lnSpc>
              <a:buFont typeface="Arial"/>
              <a:buChar char="•"/>
            </a:pPr>
            <a:r>
              <a:rPr lang="en-US" sz="2861">
                <a:solidFill>
                  <a:srgbClr val="1B512D"/>
                </a:solidFill>
                <a:latin typeface="Source Sans Pro Bold"/>
              </a:rPr>
              <a:t>šiška (strobilus)</a:t>
            </a:r>
            <a:r>
              <a:rPr lang="en-US" sz="2861">
                <a:solidFill>
                  <a:srgbClr val="000000"/>
                </a:solidFill>
                <a:latin typeface="Source Sans Pro"/>
              </a:rPr>
              <a:t> - jednopohlavné súkvetie nahosemenných rastlín s drevnatejúcim vretenom aj semennými šupinami (smrek, borovica)</a:t>
            </a:r>
          </a:p>
          <a:p>
            <a:pPr marL="617737" indent="-308869" lvl="1">
              <a:lnSpc>
                <a:spcPts val="4005"/>
              </a:lnSpc>
              <a:buFont typeface="Arial"/>
              <a:buChar char="•"/>
            </a:pPr>
            <a:r>
              <a:rPr lang="en-US" sz="2861">
                <a:solidFill>
                  <a:srgbClr val="1B512D"/>
                </a:solidFill>
                <a:latin typeface="Source Sans Pro Bold"/>
              </a:rPr>
              <a:t>šištica (strobilus) </a:t>
            </a:r>
            <a:r>
              <a:rPr lang="en-US" sz="2861">
                <a:solidFill>
                  <a:srgbClr val="000000"/>
                </a:solidFill>
                <a:latin typeface="Source Sans Pro"/>
              </a:rPr>
              <a:t>- rovnakým odborným termínom sa označuje aj súkvetie výtrusných rastlín nesúce špirálovito usporiadané sporofyly s výtrusnicami (plavúň, praslička)</a:t>
            </a:r>
          </a:p>
          <a:p>
            <a:pPr>
              <a:lnSpc>
                <a:spcPts val="4005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46331" y="-990597"/>
            <a:ext cx="5214933" cy="6953243"/>
          </a:xfrm>
          <a:custGeom>
            <a:avLst/>
            <a:gdLst/>
            <a:ahLst/>
            <a:cxnLst/>
            <a:rect r="r" b="b" t="t" l="l"/>
            <a:pathLst>
              <a:path h="6953243" w="5214933">
                <a:moveTo>
                  <a:pt x="0" y="0"/>
                </a:moveTo>
                <a:lnTo>
                  <a:pt x="5214932" y="0"/>
                </a:lnTo>
                <a:lnTo>
                  <a:pt x="5214932" y="6953244"/>
                </a:lnTo>
                <a:lnTo>
                  <a:pt x="0" y="69532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23307" y="0"/>
            <a:ext cx="6523023" cy="5687465"/>
          </a:xfrm>
          <a:custGeom>
            <a:avLst/>
            <a:gdLst/>
            <a:ahLst/>
            <a:cxnLst/>
            <a:rect r="r" b="b" t="t" l="l"/>
            <a:pathLst>
              <a:path h="5687465" w="6523023">
                <a:moveTo>
                  <a:pt x="0" y="0"/>
                </a:moveTo>
                <a:lnTo>
                  <a:pt x="6523024" y="0"/>
                </a:lnTo>
                <a:lnTo>
                  <a:pt x="6523024" y="5687465"/>
                </a:lnTo>
                <a:lnTo>
                  <a:pt x="0" y="5687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6460" r="0" b="-264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5270080"/>
            <a:ext cx="8599449" cy="6299568"/>
          </a:xfrm>
          <a:custGeom>
            <a:avLst/>
            <a:gdLst/>
            <a:ahLst/>
            <a:cxnLst/>
            <a:rect r="r" b="b" t="t" l="l"/>
            <a:pathLst>
              <a:path h="6299568" w="8599449">
                <a:moveTo>
                  <a:pt x="0" y="0"/>
                </a:moveTo>
                <a:lnTo>
                  <a:pt x="8599449" y="0"/>
                </a:lnTo>
                <a:lnTo>
                  <a:pt x="8599449" y="6299568"/>
                </a:lnTo>
                <a:lnTo>
                  <a:pt x="0" y="6299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90" r="0" b="-119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6723307" cy="5270080"/>
          </a:xfrm>
          <a:custGeom>
            <a:avLst/>
            <a:gdLst/>
            <a:ahLst/>
            <a:cxnLst/>
            <a:rect r="r" b="b" t="t" l="l"/>
            <a:pathLst>
              <a:path h="5270080" w="6723307">
                <a:moveTo>
                  <a:pt x="0" y="0"/>
                </a:moveTo>
                <a:lnTo>
                  <a:pt x="6723307" y="0"/>
                </a:lnTo>
                <a:lnTo>
                  <a:pt x="6723307" y="5270080"/>
                </a:lnTo>
                <a:lnTo>
                  <a:pt x="0" y="52700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7306" r="0" b="-1730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485830" y="5270080"/>
            <a:ext cx="9975433" cy="5970671"/>
          </a:xfrm>
          <a:custGeom>
            <a:avLst/>
            <a:gdLst/>
            <a:ahLst/>
            <a:cxnLst/>
            <a:rect r="r" b="b" t="t" l="l"/>
            <a:pathLst>
              <a:path h="5970671" w="9975433">
                <a:moveTo>
                  <a:pt x="0" y="0"/>
                </a:moveTo>
                <a:lnTo>
                  <a:pt x="9975433" y="0"/>
                </a:lnTo>
                <a:lnTo>
                  <a:pt x="9975433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2652" r="0" b="-12652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69611" y="4625662"/>
            <a:ext cx="16329183" cy="17341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2"/>
              </a:lnSpc>
            </a:pPr>
            <a:r>
              <a:rPr lang="en-US" sz="2494">
                <a:solidFill>
                  <a:srgbClr val="FFFFFF"/>
                </a:solidFill>
                <a:latin typeface="Source Sans Pro Bold"/>
              </a:rPr>
              <a:t>Úbor</a:t>
            </a:r>
            <a:r>
              <a:rPr lang="en-US" sz="2494">
                <a:solidFill>
                  <a:srgbClr val="FFFFFF"/>
                </a:solidFill>
                <a:latin typeface="Source Sans Pro"/>
              </a:rPr>
              <a:t>                                                                                                  </a:t>
            </a:r>
            <a:r>
              <a:rPr lang="en-US" sz="2494">
                <a:solidFill>
                  <a:srgbClr val="FFFFFF"/>
                </a:solidFill>
                <a:latin typeface="Source Sans Pro Bold"/>
              </a:rPr>
              <a:t>Šištica</a:t>
            </a:r>
            <a:r>
              <a:rPr lang="en-US" sz="2494">
                <a:solidFill>
                  <a:srgbClr val="FFFFFF"/>
                </a:solidFill>
                <a:latin typeface="Source Sans Pro"/>
              </a:rPr>
              <a:t>                                                                                                      </a:t>
            </a:r>
            <a:r>
              <a:rPr lang="en-US" sz="2494">
                <a:solidFill>
                  <a:srgbClr val="FFFFFF"/>
                </a:solidFill>
                <a:latin typeface="Source Sans Pro Bold"/>
              </a:rPr>
              <a:t>Metlina</a:t>
            </a:r>
          </a:p>
          <a:p>
            <a:pPr>
              <a:lnSpc>
                <a:spcPts val="3352"/>
              </a:lnSpc>
            </a:pPr>
          </a:p>
          <a:p>
            <a:pPr>
              <a:lnSpc>
                <a:spcPts val="3352"/>
              </a:lnSpc>
            </a:pPr>
          </a:p>
          <a:p>
            <a:pPr>
              <a:lnSpc>
                <a:spcPts val="3789"/>
              </a:lnSpc>
            </a:pPr>
            <a:r>
              <a:rPr lang="en-US" sz="2707">
                <a:solidFill>
                  <a:srgbClr val="FFFFFF"/>
                </a:solidFill>
                <a:latin typeface="Source Sans Pro Bold"/>
              </a:rPr>
              <a:t>Hlávka</a:t>
            </a:r>
            <a:r>
              <a:rPr lang="en-US" sz="2707">
                <a:solidFill>
                  <a:srgbClr val="FFFFFF"/>
                </a:solidFill>
                <a:latin typeface="Source Sans Pro"/>
              </a:rPr>
              <a:t>                                                                                                                                               </a:t>
            </a:r>
            <a:r>
              <a:rPr lang="en-US" sz="2707">
                <a:solidFill>
                  <a:srgbClr val="FFFFFF"/>
                </a:solidFill>
                <a:latin typeface="Source Sans Pro Bold"/>
              </a:rPr>
              <a:t>Strobilus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3777737" y="-124087"/>
            <a:ext cx="10539388" cy="10535174"/>
          </a:xfrm>
          <a:custGeom>
            <a:avLst/>
            <a:gdLst/>
            <a:ahLst/>
            <a:cxnLst/>
            <a:rect r="r" b="b" t="t" l="l"/>
            <a:pathLst>
              <a:path h="10535174" w="10539388">
                <a:moveTo>
                  <a:pt x="0" y="0"/>
                </a:moveTo>
                <a:lnTo>
                  <a:pt x="10539388" y="0"/>
                </a:lnTo>
                <a:lnTo>
                  <a:pt x="10539388" y="10535174"/>
                </a:lnTo>
                <a:lnTo>
                  <a:pt x="0" y="105351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67532" y="7290319"/>
            <a:ext cx="347091" cy="263789"/>
          </a:xfrm>
          <a:custGeom>
            <a:avLst/>
            <a:gdLst/>
            <a:ahLst/>
            <a:cxnLst/>
            <a:rect r="r" b="b" t="t" l="l"/>
            <a:pathLst>
              <a:path h="263789" w="347091">
                <a:moveTo>
                  <a:pt x="0" y="0"/>
                </a:moveTo>
                <a:lnTo>
                  <a:pt x="347092" y="0"/>
                </a:lnTo>
                <a:lnTo>
                  <a:pt x="347092" y="263789"/>
                </a:lnTo>
                <a:lnTo>
                  <a:pt x="0" y="263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7197075" y="8357337"/>
            <a:ext cx="347091" cy="263789"/>
          </a:xfrm>
          <a:custGeom>
            <a:avLst/>
            <a:gdLst/>
            <a:ahLst/>
            <a:cxnLst/>
            <a:rect r="r" b="b" t="t" l="l"/>
            <a:pathLst>
              <a:path h="263789" w="347091">
                <a:moveTo>
                  <a:pt x="347092" y="263789"/>
                </a:moveTo>
                <a:lnTo>
                  <a:pt x="0" y="263789"/>
                </a:lnTo>
                <a:lnTo>
                  <a:pt x="0" y="0"/>
                </a:lnTo>
                <a:lnTo>
                  <a:pt x="347092" y="0"/>
                </a:lnTo>
                <a:lnTo>
                  <a:pt x="347092" y="26378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96795" y="522182"/>
            <a:ext cx="11409370" cy="789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53"/>
              </a:lnSpc>
            </a:pPr>
            <a:r>
              <a:rPr lang="en-US" sz="6161">
                <a:solidFill>
                  <a:srgbClr val="4DAC9D"/>
                </a:solidFill>
                <a:latin typeface="Livvic Heavy"/>
              </a:rPr>
              <a:t>VRCHOLÍKOVITÉ SÚKVETIE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96795" y="1438752"/>
            <a:ext cx="14144888" cy="8848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01"/>
              </a:lnSpc>
            </a:pPr>
            <a:r>
              <a:rPr lang="en-US" sz="2643">
                <a:solidFill>
                  <a:srgbClr val="000000"/>
                </a:solidFill>
                <a:latin typeface="Source Sans Pro"/>
              </a:rPr>
              <a:t>1. </a:t>
            </a:r>
            <a:r>
              <a:rPr lang="en-US" sz="2643">
                <a:solidFill>
                  <a:srgbClr val="4DAC9D"/>
                </a:solidFill>
                <a:latin typeface="Source Sans Pro Bold"/>
              </a:rPr>
              <a:t>mnohoramenný vrcholík</a:t>
            </a:r>
            <a:r>
              <a:rPr lang="en-US" sz="2643">
                <a:solidFill>
                  <a:srgbClr val="4DAC9D"/>
                </a:solidFill>
                <a:latin typeface="Source Sans Pro"/>
              </a:rPr>
              <a:t> </a:t>
            </a:r>
            <a:r>
              <a:rPr lang="en-US" sz="2643">
                <a:solidFill>
                  <a:srgbClr val="000000"/>
                </a:solidFill>
                <a:latin typeface="Source Sans Pro"/>
              </a:rPr>
              <a:t>- podobá sa na metlinu</a:t>
            </a:r>
          </a:p>
          <a:p>
            <a:pPr marL="570795" indent="-285398" lvl="1">
              <a:lnSpc>
                <a:spcPts val="3701"/>
              </a:lnSpc>
              <a:buFont typeface="Arial"/>
              <a:buChar char="•"/>
            </a:pPr>
            <a:r>
              <a:rPr lang="en-US" sz="2643">
                <a:solidFill>
                  <a:srgbClr val="1B512D"/>
                </a:solidFill>
                <a:latin typeface="Source Sans Pro Bold"/>
              </a:rPr>
              <a:t>chocholíkatý mnohoramenný vrcholík (baza, svíb)</a:t>
            </a:r>
          </a:p>
          <a:p>
            <a:pPr marL="570795" indent="-285398" lvl="1">
              <a:lnSpc>
                <a:spcPts val="3701"/>
              </a:lnSpc>
              <a:buFont typeface="Arial"/>
              <a:buChar char="•"/>
            </a:pPr>
            <a:r>
              <a:rPr lang="en-US" sz="2643">
                <a:solidFill>
                  <a:srgbClr val="1B512D"/>
                </a:solidFill>
                <a:latin typeface="Source Sans Pro Bold"/>
              </a:rPr>
              <a:t>krážel (sitinovité)</a:t>
            </a:r>
          </a:p>
          <a:p>
            <a:pPr marL="570795" indent="-285398" lvl="1">
              <a:lnSpc>
                <a:spcPts val="3701"/>
              </a:lnSpc>
              <a:buFont typeface="Arial"/>
              <a:buChar char="•"/>
            </a:pPr>
            <a:r>
              <a:rPr lang="en-US" sz="2643">
                <a:solidFill>
                  <a:srgbClr val="1B512D"/>
                </a:solidFill>
                <a:latin typeface="Source Sans Pro Bold"/>
              </a:rPr>
              <a:t>stiahnutý vrcholík</a:t>
            </a:r>
          </a:p>
          <a:p>
            <a:pPr marL="570795" indent="-285398" lvl="1">
              <a:lnSpc>
                <a:spcPts val="3701"/>
              </a:lnSpc>
              <a:buFont typeface="Arial"/>
              <a:buChar char="•"/>
            </a:pPr>
            <a:r>
              <a:rPr lang="en-US" sz="2643">
                <a:solidFill>
                  <a:srgbClr val="1B512D"/>
                </a:solidFill>
                <a:latin typeface="Source Sans Pro Bold"/>
              </a:rPr>
              <a:t>trojramenný vrcholík</a:t>
            </a:r>
          </a:p>
          <a:p>
            <a:pPr>
              <a:lnSpc>
                <a:spcPts val="3701"/>
              </a:lnSpc>
            </a:pPr>
          </a:p>
          <a:p>
            <a:pPr>
              <a:lnSpc>
                <a:spcPts val="3701"/>
              </a:lnSpc>
            </a:pPr>
            <a:r>
              <a:rPr lang="en-US" sz="2643">
                <a:solidFill>
                  <a:srgbClr val="000000"/>
                </a:solidFill>
                <a:latin typeface="Source Sans Pro"/>
              </a:rPr>
              <a:t>2</a:t>
            </a:r>
            <a:r>
              <a:rPr lang="en-US" sz="2643">
                <a:solidFill>
                  <a:srgbClr val="1B512D"/>
                </a:solidFill>
                <a:latin typeface="Source Sans Pro Bold"/>
              </a:rPr>
              <a:t>. </a:t>
            </a:r>
            <a:r>
              <a:rPr lang="en-US" sz="2643">
                <a:solidFill>
                  <a:srgbClr val="4DAC9D"/>
                </a:solidFill>
                <a:latin typeface="Source Sans Pro Bold"/>
              </a:rPr>
              <a:t>dvojramenný vrcholík, vidlica</a:t>
            </a:r>
            <a:r>
              <a:rPr lang="en-US" sz="2643">
                <a:solidFill>
                  <a:srgbClr val="1B512D"/>
                </a:solidFill>
                <a:latin typeface="Source Sans Pro Bold"/>
              </a:rPr>
              <a:t> </a:t>
            </a:r>
            <a:r>
              <a:rPr lang="en-US" sz="2643">
                <a:solidFill>
                  <a:srgbClr val="000000"/>
                </a:solidFill>
                <a:latin typeface="Source Sans Pro"/>
              </a:rPr>
              <a:t>- vrcholík s krížmo protistojnými konármi, často viacnásobne rozkonárenými</a:t>
            </a:r>
          </a:p>
          <a:p>
            <a:pPr marL="570795" indent="-285398" lvl="1">
              <a:lnSpc>
                <a:spcPts val="3701"/>
              </a:lnSpc>
              <a:buFont typeface="Arial"/>
              <a:buChar char="•"/>
            </a:pPr>
            <a:r>
              <a:rPr lang="en-US" sz="2643">
                <a:solidFill>
                  <a:srgbClr val="1B512D"/>
                </a:solidFill>
                <a:latin typeface="Source Sans Pro Bold"/>
              </a:rPr>
              <a:t>papraslen (hluchavkovité)</a:t>
            </a:r>
          </a:p>
          <a:p>
            <a:pPr marL="570795" indent="-285398" lvl="1">
              <a:lnSpc>
                <a:spcPts val="3701"/>
              </a:lnSpc>
              <a:buFont typeface="Arial"/>
              <a:buChar char="•"/>
            </a:pPr>
            <a:r>
              <a:rPr lang="en-US" sz="2643">
                <a:solidFill>
                  <a:srgbClr val="1B512D"/>
                </a:solidFill>
                <a:latin typeface="Source Sans Pro Bold"/>
              </a:rPr>
              <a:t>zväzoček (klinček)</a:t>
            </a:r>
          </a:p>
          <a:p>
            <a:pPr marL="570795" indent="-285398" lvl="1">
              <a:lnSpc>
                <a:spcPts val="3701"/>
              </a:lnSpc>
              <a:buFont typeface="Arial"/>
              <a:buChar char="•"/>
            </a:pPr>
            <a:r>
              <a:rPr lang="en-US" sz="2643">
                <a:solidFill>
                  <a:srgbClr val="1B512D"/>
                </a:solidFill>
                <a:latin typeface="Source Sans Pro Bold"/>
              </a:rPr>
              <a:t>klbko (mrlíkovité)</a:t>
            </a:r>
          </a:p>
          <a:p>
            <a:pPr>
              <a:lnSpc>
                <a:spcPts val="3701"/>
              </a:lnSpc>
            </a:pPr>
          </a:p>
          <a:p>
            <a:pPr>
              <a:lnSpc>
                <a:spcPts val="3701"/>
              </a:lnSpc>
            </a:pPr>
            <a:r>
              <a:rPr lang="en-US" sz="2643">
                <a:solidFill>
                  <a:srgbClr val="000000"/>
                </a:solidFill>
                <a:latin typeface="Source Sans Pro"/>
              </a:rPr>
              <a:t>3. </a:t>
            </a:r>
            <a:r>
              <a:rPr lang="en-US" sz="2643">
                <a:solidFill>
                  <a:srgbClr val="4DAC9D"/>
                </a:solidFill>
                <a:latin typeface="Source Sans Pro Bold"/>
              </a:rPr>
              <a:t>jednoramenný vrcholík</a:t>
            </a:r>
            <a:r>
              <a:rPr lang="en-US" sz="2643">
                <a:solidFill>
                  <a:srgbClr val="4DAC9D"/>
                </a:solidFill>
                <a:latin typeface="Source Sans Pro"/>
              </a:rPr>
              <a:t> </a:t>
            </a:r>
            <a:r>
              <a:rPr lang="en-US" sz="2643">
                <a:solidFill>
                  <a:srgbClr val="000000"/>
                </a:solidFill>
                <a:latin typeface="Source Sans Pro"/>
              </a:rPr>
              <a:t>- odvodený od vidlice, v ktorej sa vyvíja len jeden z párov konárov, zdanlivo pripomína strapec</a:t>
            </a:r>
          </a:p>
          <a:p>
            <a:pPr marL="570795" indent="-285398" lvl="1">
              <a:lnSpc>
                <a:spcPts val="3701"/>
              </a:lnSpc>
              <a:buFont typeface="Arial"/>
              <a:buChar char="•"/>
            </a:pPr>
            <a:r>
              <a:rPr lang="en-US" sz="2643">
                <a:solidFill>
                  <a:srgbClr val="1B512D"/>
                </a:solidFill>
                <a:latin typeface="Source Sans Pro Bold"/>
              </a:rPr>
              <a:t>skrutec (ľaliovka)</a:t>
            </a:r>
          </a:p>
          <a:p>
            <a:pPr marL="570795" indent="-285398" lvl="1">
              <a:lnSpc>
                <a:spcPts val="3701"/>
              </a:lnSpc>
              <a:buFont typeface="Arial"/>
              <a:buChar char="•"/>
            </a:pPr>
            <a:r>
              <a:rPr lang="en-US" sz="2643">
                <a:solidFill>
                  <a:srgbClr val="1B512D"/>
                </a:solidFill>
                <a:latin typeface="Source Sans Pro Bold"/>
              </a:rPr>
              <a:t>závinok (rajčiak)</a:t>
            </a:r>
          </a:p>
          <a:p>
            <a:pPr marL="570795" indent="-285398" lvl="1">
              <a:lnSpc>
                <a:spcPts val="3701"/>
              </a:lnSpc>
              <a:buFont typeface="Arial"/>
              <a:buChar char="•"/>
            </a:pPr>
            <a:r>
              <a:rPr lang="en-US" sz="2643">
                <a:solidFill>
                  <a:srgbClr val="1B512D"/>
                </a:solidFill>
                <a:latin typeface="Source Sans Pro Bold"/>
              </a:rPr>
              <a:t>ruka (banánovník)</a:t>
            </a:r>
          </a:p>
          <a:p>
            <a:pPr>
              <a:lnSpc>
                <a:spcPts val="3701"/>
              </a:lnSpc>
            </a:pPr>
          </a:p>
          <a:p>
            <a:pPr>
              <a:lnSpc>
                <a:spcPts val="3701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47115" y="0"/>
            <a:ext cx="10291115" cy="10287000"/>
          </a:xfrm>
          <a:custGeom>
            <a:avLst/>
            <a:gdLst/>
            <a:ahLst/>
            <a:cxnLst/>
            <a:rect r="r" b="b" t="t" l="l"/>
            <a:pathLst>
              <a:path h="10287000" w="10291115">
                <a:moveTo>
                  <a:pt x="0" y="0"/>
                </a:moveTo>
                <a:lnTo>
                  <a:pt x="10291115" y="0"/>
                </a:lnTo>
                <a:lnTo>
                  <a:pt x="102911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0"/>
            <a:ext cx="10291115" cy="10287000"/>
          </a:xfrm>
          <a:custGeom>
            <a:avLst/>
            <a:gdLst/>
            <a:ahLst/>
            <a:cxnLst/>
            <a:rect r="r" b="b" t="t" l="l"/>
            <a:pathLst>
              <a:path h="10287000" w="10291115">
                <a:moveTo>
                  <a:pt x="0" y="0"/>
                </a:moveTo>
                <a:lnTo>
                  <a:pt x="10291115" y="0"/>
                </a:lnTo>
                <a:lnTo>
                  <a:pt x="102911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397470" y="-24673"/>
            <a:ext cx="5037645" cy="6716860"/>
          </a:xfrm>
          <a:custGeom>
            <a:avLst/>
            <a:gdLst/>
            <a:ahLst/>
            <a:cxnLst/>
            <a:rect r="r" b="b" t="t" l="l"/>
            <a:pathLst>
              <a:path h="6716860" w="5037645">
                <a:moveTo>
                  <a:pt x="0" y="0"/>
                </a:moveTo>
                <a:lnTo>
                  <a:pt x="5037645" y="0"/>
                </a:lnTo>
                <a:lnTo>
                  <a:pt x="5037645" y="6716859"/>
                </a:lnTo>
                <a:lnTo>
                  <a:pt x="0" y="671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085657" y="-772243"/>
            <a:ext cx="5209138" cy="6953243"/>
          </a:xfrm>
          <a:custGeom>
            <a:avLst/>
            <a:gdLst/>
            <a:ahLst/>
            <a:cxnLst/>
            <a:rect r="r" b="b" t="t" l="l"/>
            <a:pathLst>
              <a:path h="6953243" w="5209138">
                <a:moveTo>
                  <a:pt x="0" y="0"/>
                </a:moveTo>
                <a:lnTo>
                  <a:pt x="5209139" y="0"/>
                </a:lnTo>
                <a:lnTo>
                  <a:pt x="5209139" y="6953244"/>
                </a:lnTo>
                <a:lnTo>
                  <a:pt x="0" y="6953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999525" y="5127734"/>
            <a:ext cx="8031275" cy="5354183"/>
          </a:xfrm>
          <a:custGeom>
            <a:avLst/>
            <a:gdLst/>
            <a:ahLst/>
            <a:cxnLst/>
            <a:rect r="r" b="b" t="t" l="l"/>
            <a:pathLst>
              <a:path h="5354183" w="8031275">
                <a:moveTo>
                  <a:pt x="0" y="0"/>
                </a:moveTo>
                <a:lnTo>
                  <a:pt x="8031275" y="0"/>
                </a:lnTo>
                <a:lnTo>
                  <a:pt x="8031275" y="5354183"/>
                </a:lnTo>
                <a:lnTo>
                  <a:pt x="0" y="5354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012851" y="-40432"/>
            <a:ext cx="6869317" cy="4944782"/>
          </a:xfrm>
          <a:custGeom>
            <a:avLst/>
            <a:gdLst/>
            <a:ahLst/>
            <a:cxnLst/>
            <a:rect r="r" b="b" t="t" l="l"/>
            <a:pathLst>
              <a:path h="4944782" w="6869317">
                <a:moveTo>
                  <a:pt x="0" y="0"/>
                </a:moveTo>
                <a:lnTo>
                  <a:pt x="6869317" y="0"/>
                </a:lnTo>
                <a:lnTo>
                  <a:pt x="6869317" y="4944782"/>
                </a:lnTo>
                <a:lnTo>
                  <a:pt x="0" y="49447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041" t="0" r="-4041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514350" y="4904350"/>
            <a:ext cx="5156254" cy="6872990"/>
          </a:xfrm>
          <a:custGeom>
            <a:avLst/>
            <a:gdLst/>
            <a:ahLst/>
            <a:cxnLst/>
            <a:rect r="r" b="b" t="t" l="l"/>
            <a:pathLst>
              <a:path h="6872990" w="5156254">
                <a:moveTo>
                  <a:pt x="0" y="0"/>
                </a:moveTo>
                <a:lnTo>
                  <a:pt x="5156254" y="0"/>
                </a:lnTo>
                <a:lnTo>
                  <a:pt x="5156254" y="6872990"/>
                </a:lnTo>
                <a:lnTo>
                  <a:pt x="0" y="68729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284716" y="0"/>
            <a:ext cx="5925370" cy="5663753"/>
          </a:xfrm>
          <a:custGeom>
            <a:avLst/>
            <a:gdLst/>
            <a:ahLst/>
            <a:cxnLst/>
            <a:rect r="r" b="b" t="t" l="l"/>
            <a:pathLst>
              <a:path h="5663753" w="5925370">
                <a:moveTo>
                  <a:pt x="0" y="0"/>
                </a:moveTo>
                <a:lnTo>
                  <a:pt x="5925370" y="0"/>
                </a:lnTo>
                <a:lnTo>
                  <a:pt x="5925370" y="5663753"/>
                </a:lnTo>
                <a:lnTo>
                  <a:pt x="0" y="566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3723" t="0" r="-1372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334018" y="5663753"/>
            <a:ext cx="6960778" cy="4818163"/>
          </a:xfrm>
          <a:custGeom>
            <a:avLst/>
            <a:gdLst/>
            <a:ahLst/>
            <a:cxnLst/>
            <a:rect r="r" b="b" t="t" l="l"/>
            <a:pathLst>
              <a:path h="4818163" w="6960778">
                <a:moveTo>
                  <a:pt x="0" y="0"/>
                </a:moveTo>
                <a:lnTo>
                  <a:pt x="6960778" y="0"/>
                </a:lnTo>
                <a:lnTo>
                  <a:pt x="6960778" y="4818164"/>
                </a:lnTo>
                <a:lnTo>
                  <a:pt x="0" y="4818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681107" y="5663753"/>
            <a:ext cx="6420879" cy="4818163"/>
          </a:xfrm>
          <a:custGeom>
            <a:avLst/>
            <a:gdLst/>
            <a:ahLst/>
            <a:cxnLst/>
            <a:rect r="r" b="b" t="t" l="l"/>
            <a:pathLst>
              <a:path h="4818163" w="6420879">
                <a:moveTo>
                  <a:pt x="0" y="0"/>
                </a:moveTo>
                <a:lnTo>
                  <a:pt x="6420879" y="0"/>
                </a:lnTo>
                <a:lnTo>
                  <a:pt x="6420879" y="4818164"/>
                </a:lnTo>
                <a:lnTo>
                  <a:pt x="0" y="48181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40648" y="4181646"/>
            <a:ext cx="17458293" cy="5989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Source Sans Pro Bold"/>
              </a:rPr>
              <a:t>Klbko</a:t>
            </a:r>
            <a:r>
              <a:rPr lang="en-US" sz="2300">
                <a:solidFill>
                  <a:srgbClr val="FFFFFF"/>
                </a:solidFill>
                <a:latin typeface="Source Sans Pro"/>
              </a:rPr>
              <a:t>                                                                     </a:t>
            </a:r>
            <a:r>
              <a:rPr lang="en-US" sz="2300">
                <a:solidFill>
                  <a:srgbClr val="FFFFFF"/>
                </a:solidFill>
                <a:latin typeface="Source Sans Pro Bold"/>
              </a:rPr>
              <a:t>Vidlica</a:t>
            </a:r>
            <a:r>
              <a:rPr lang="en-US" sz="2300">
                <a:solidFill>
                  <a:srgbClr val="FFFFFF"/>
                </a:solidFill>
                <a:latin typeface="Source Sans Pro"/>
              </a:rPr>
              <a:t>                                                                                    </a:t>
            </a:r>
            <a:r>
              <a:rPr lang="en-US" sz="2300">
                <a:solidFill>
                  <a:srgbClr val="FFFFFF"/>
                </a:solidFill>
                <a:latin typeface="Source Sans Pro Bold"/>
              </a:rPr>
              <a:t>Krážel</a:t>
            </a:r>
            <a:r>
              <a:rPr lang="en-US" sz="2300">
                <a:solidFill>
                  <a:srgbClr val="FFFFFF"/>
                </a:solidFill>
                <a:latin typeface="Source Sans Pro"/>
              </a:rPr>
              <a:t>                                                                  </a:t>
            </a:r>
            <a:r>
              <a:rPr lang="en-US" sz="2300">
                <a:solidFill>
                  <a:srgbClr val="FFFFFF"/>
                </a:solidFill>
                <a:latin typeface="Source Sans Pro Bold"/>
              </a:rPr>
              <a:t>Chocholíkatý</a:t>
            </a:r>
            <a:r>
              <a:rPr lang="en-US" sz="2300">
                <a:solidFill>
                  <a:srgbClr val="FFFFFF"/>
                </a:solidFill>
                <a:latin typeface="Source Sans Pro"/>
              </a:rPr>
              <a:t>                              </a:t>
            </a: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Source Sans Pro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2300">
                <a:solidFill>
                  <a:srgbClr val="FFFFFF"/>
                </a:solidFill>
                <a:latin typeface="Source Sans Pro Bold"/>
              </a:rPr>
              <a:t>mnohoramenný</a:t>
            </a: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Source Sans Pro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2300">
                <a:solidFill>
                  <a:srgbClr val="FFFFFF"/>
                </a:solidFill>
                <a:latin typeface="Source Sans Pro Bold"/>
              </a:rPr>
              <a:t>vrcholík</a:t>
            </a:r>
          </a:p>
          <a:p>
            <a:pPr>
              <a:lnSpc>
                <a:spcPts val="3220"/>
              </a:lnSpc>
            </a:pPr>
          </a:p>
          <a:p>
            <a:pPr>
              <a:lnSpc>
                <a:spcPts val="3220"/>
              </a:lnSpc>
            </a:pPr>
          </a:p>
          <a:p>
            <a:pPr>
              <a:lnSpc>
                <a:spcPts val="3220"/>
              </a:lnSpc>
            </a:pPr>
          </a:p>
          <a:p>
            <a:pPr>
              <a:lnSpc>
                <a:spcPts val="3220"/>
              </a:lnSpc>
            </a:pPr>
          </a:p>
          <a:p>
            <a:pPr>
              <a:lnSpc>
                <a:spcPts val="3220"/>
              </a:lnSpc>
            </a:pPr>
          </a:p>
          <a:p>
            <a:pPr>
              <a:lnSpc>
                <a:spcPts val="3220"/>
              </a:lnSpc>
            </a:pPr>
          </a:p>
          <a:p>
            <a:pPr>
              <a:lnSpc>
                <a:spcPts val="3220"/>
              </a:lnSpc>
            </a:pPr>
          </a:p>
          <a:p>
            <a:pPr>
              <a:lnSpc>
                <a:spcPts val="3220"/>
              </a:lnSpc>
            </a:pPr>
          </a:p>
          <a:p>
            <a:pPr>
              <a:lnSpc>
                <a:spcPts val="3220"/>
              </a:lnSpc>
            </a:pPr>
          </a:p>
          <a:p>
            <a:pPr>
              <a:lnSpc>
                <a:spcPts val="3220"/>
              </a:lnSpc>
            </a:pPr>
          </a:p>
          <a:p>
            <a:pPr>
              <a:lnSpc>
                <a:spcPts val="3220"/>
              </a:lnSpc>
            </a:pPr>
          </a:p>
          <a:p>
            <a:pPr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Source Sans Pro Bold"/>
              </a:rPr>
              <a:t>Papraslen</a:t>
            </a:r>
            <a:r>
              <a:rPr lang="en-US" sz="2300">
                <a:solidFill>
                  <a:srgbClr val="FFFFFF"/>
                </a:solidFill>
                <a:latin typeface="Source Sans Pro"/>
              </a:rPr>
              <a:t>                                                            </a:t>
            </a:r>
            <a:r>
              <a:rPr lang="en-US" sz="2300">
                <a:solidFill>
                  <a:srgbClr val="FFFFFF"/>
                </a:solidFill>
                <a:latin typeface="Source Sans Pro Bold"/>
              </a:rPr>
              <a:t>Zvazoček</a:t>
            </a:r>
            <a:r>
              <a:rPr lang="en-US" sz="2300">
                <a:solidFill>
                  <a:srgbClr val="FFFFFF"/>
                </a:solidFill>
                <a:latin typeface="Source Sans Pro"/>
              </a:rPr>
              <a:t>                                          </a:t>
            </a:r>
            <a:r>
              <a:rPr lang="en-US" sz="2300">
                <a:solidFill>
                  <a:srgbClr val="FFFFFF"/>
                </a:solidFill>
                <a:latin typeface="Source Sans Pro Bold"/>
              </a:rPr>
              <a:t>Závinok</a:t>
            </a:r>
            <a:r>
              <a:rPr lang="en-US" sz="2300">
                <a:solidFill>
                  <a:srgbClr val="FFFFFF"/>
                </a:solidFill>
                <a:latin typeface="Source Sans Pro"/>
              </a:rPr>
              <a:t>                                                                            </a:t>
            </a:r>
            <a:r>
              <a:rPr lang="en-US" sz="2300">
                <a:solidFill>
                  <a:srgbClr val="FFFFFF"/>
                </a:solidFill>
                <a:latin typeface="Source Sans Pro Bold"/>
              </a:rPr>
              <a:t>Ruka</a:t>
            </a:r>
            <a:r>
              <a:rPr lang="en-US" sz="2300">
                <a:solidFill>
                  <a:srgbClr val="FFFFFF"/>
                </a:solidFill>
                <a:latin typeface="Source Sans Pro"/>
              </a:rPr>
              <a:t>                                                                                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47115" y="-135355"/>
            <a:ext cx="10291115" cy="10287000"/>
          </a:xfrm>
          <a:custGeom>
            <a:avLst/>
            <a:gdLst/>
            <a:ahLst/>
            <a:cxnLst/>
            <a:rect r="r" b="b" t="t" l="l"/>
            <a:pathLst>
              <a:path h="10287000" w="10291115">
                <a:moveTo>
                  <a:pt x="0" y="0"/>
                </a:moveTo>
                <a:lnTo>
                  <a:pt x="10291115" y="0"/>
                </a:lnTo>
                <a:lnTo>
                  <a:pt x="102911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778529" y="5808215"/>
            <a:ext cx="100253" cy="668751"/>
          </a:xfrm>
          <a:custGeom>
            <a:avLst/>
            <a:gdLst/>
            <a:ahLst/>
            <a:cxnLst/>
            <a:rect r="r" b="b" t="t" l="l"/>
            <a:pathLst>
              <a:path h="668751" w="100253">
                <a:moveTo>
                  <a:pt x="0" y="0"/>
                </a:moveTo>
                <a:lnTo>
                  <a:pt x="100253" y="0"/>
                </a:lnTo>
                <a:lnTo>
                  <a:pt x="100253" y="668750"/>
                </a:lnTo>
                <a:lnTo>
                  <a:pt x="0" y="668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56706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733502" y="4437548"/>
            <a:ext cx="758805" cy="349050"/>
          </a:xfrm>
          <a:custGeom>
            <a:avLst/>
            <a:gdLst/>
            <a:ahLst/>
            <a:cxnLst/>
            <a:rect r="r" b="b" t="t" l="l"/>
            <a:pathLst>
              <a:path h="349050" w="758805">
                <a:moveTo>
                  <a:pt x="0" y="0"/>
                </a:moveTo>
                <a:lnTo>
                  <a:pt x="758805" y="0"/>
                </a:lnTo>
                <a:lnTo>
                  <a:pt x="758805" y="349050"/>
                </a:lnTo>
                <a:lnTo>
                  <a:pt x="0" y="349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891405" y="7308491"/>
            <a:ext cx="443000" cy="702161"/>
          </a:xfrm>
          <a:custGeom>
            <a:avLst/>
            <a:gdLst/>
            <a:ahLst/>
            <a:cxnLst/>
            <a:rect r="r" b="b" t="t" l="l"/>
            <a:pathLst>
              <a:path h="702161" w="443000">
                <a:moveTo>
                  <a:pt x="0" y="0"/>
                </a:moveTo>
                <a:lnTo>
                  <a:pt x="443000" y="0"/>
                </a:lnTo>
                <a:lnTo>
                  <a:pt x="443000" y="702161"/>
                </a:lnTo>
                <a:lnTo>
                  <a:pt x="0" y="7021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13777" y="127137"/>
            <a:ext cx="6739658" cy="4484936"/>
          </a:xfrm>
          <a:custGeom>
            <a:avLst/>
            <a:gdLst/>
            <a:ahLst/>
            <a:cxnLst/>
            <a:rect r="r" b="b" t="t" l="l"/>
            <a:pathLst>
              <a:path h="4484936" w="6739658">
                <a:moveTo>
                  <a:pt x="0" y="0"/>
                </a:moveTo>
                <a:lnTo>
                  <a:pt x="6739659" y="0"/>
                </a:lnTo>
                <a:lnTo>
                  <a:pt x="6739659" y="4484936"/>
                </a:lnTo>
                <a:lnTo>
                  <a:pt x="0" y="44849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041941" y="5143500"/>
            <a:ext cx="6785079" cy="4755209"/>
          </a:xfrm>
          <a:custGeom>
            <a:avLst/>
            <a:gdLst/>
            <a:ahLst/>
            <a:cxnLst/>
            <a:rect r="r" b="b" t="t" l="l"/>
            <a:pathLst>
              <a:path h="4755209" w="6785079">
                <a:moveTo>
                  <a:pt x="0" y="0"/>
                </a:moveTo>
                <a:lnTo>
                  <a:pt x="6785078" y="0"/>
                </a:lnTo>
                <a:lnTo>
                  <a:pt x="6785078" y="4755209"/>
                </a:lnTo>
                <a:lnTo>
                  <a:pt x="0" y="47552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657415" y="686923"/>
            <a:ext cx="6877847" cy="708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25"/>
              </a:lnSpc>
            </a:pPr>
            <a:r>
              <a:rPr lang="en-US" sz="5500">
                <a:solidFill>
                  <a:srgbClr val="4DAC9D"/>
                </a:solidFill>
                <a:latin typeface="Livvic Heavy"/>
              </a:rPr>
              <a:t>FÁZY KVITNUTIA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657415" y="2190679"/>
            <a:ext cx="7254070" cy="8320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03"/>
              </a:lnSpc>
            </a:pPr>
            <a:r>
              <a:rPr lang="en-US" sz="2502">
                <a:solidFill>
                  <a:srgbClr val="000000"/>
                </a:solidFill>
                <a:latin typeface="Source Sans Pro"/>
              </a:rPr>
              <a:t>1.</a:t>
            </a:r>
            <a:r>
              <a:rPr lang="en-US" sz="2502">
                <a:solidFill>
                  <a:srgbClr val="1B512D"/>
                </a:solidFill>
                <a:latin typeface="Source Sans Pro Bold"/>
              </a:rPr>
              <a:t>Dormácia</a:t>
            </a:r>
            <a:r>
              <a:rPr lang="en-US" sz="2502">
                <a:solidFill>
                  <a:srgbClr val="000000"/>
                </a:solidFill>
                <a:latin typeface="Source Sans Pro"/>
              </a:rPr>
              <a:t> - nekvitne – </a:t>
            </a:r>
            <a:r>
              <a:rPr lang="en-US" sz="2502">
                <a:solidFill>
                  <a:srgbClr val="1B512D"/>
                </a:solidFill>
                <a:latin typeface="Source Sans Pro Bold"/>
              </a:rPr>
              <a:t>nečinnosť kvetu</a:t>
            </a:r>
          </a:p>
          <a:p>
            <a:pPr>
              <a:lnSpc>
                <a:spcPts val="3503"/>
              </a:lnSpc>
            </a:pPr>
            <a:r>
              <a:rPr lang="en-US" sz="2502">
                <a:solidFill>
                  <a:srgbClr val="000000"/>
                </a:solidFill>
                <a:latin typeface="Source Sans Pro"/>
              </a:rPr>
              <a:t>                          - rastlina je menej citlivá na vonkajšie podnety</a:t>
            </a:r>
          </a:p>
          <a:p>
            <a:pPr>
              <a:lnSpc>
                <a:spcPts val="3503"/>
              </a:lnSpc>
            </a:pPr>
            <a:r>
              <a:rPr lang="en-US" sz="2502">
                <a:solidFill>
                  <a:srgbClr val="000000"/>
                </a:solidFill>
                <a:latin typeface="Source Sans Pro"/>
              </a:rPr>
              <a:t>2.</a:t>
            </a:r>
            <a:r>
              <a:rPr lang="en-US" sz="2502">
                <a:solidFill>
                  <a:srgbClr val="1B512D"/>
                </a:solidFill>
                <a:latin typeface="Source Sans Pro Bold"/>
              </a:rPr>
              <a:t>Kvitnutie</a:t>
            </a:r>
            <a:r>
              <a:rPr lang="en-US" sz="2502">
                <a:solidFill>
                  <a:srgbClr val="000000"/>
                </a:solidFill>
                <a:latin typeface="Source Sans Pro"/>
              </a:rPr>
              <a:t>- kvet začína </a:t>
            </a:r>
            <a:r>
              <a:rPr lang="en-US" sz="2502">
                <a:solidFill>
                  <a:srgbClr val="1B512D"/>
                </a:solidFill>
                <a:latin typeface="Source Sans Pro Bold"/>
              </a:rPr>
              <a:t>produkovať peľ a nektár</a:t>
            </a:r>
          </a:p>
          <a:p>
            <a:pPr>
              <a:lnSpc>
                <a:spcPts val="3503"/>
              </a:lnSpc>
            </a:pPr>
            <a:r>
              <a:rPr lang="en-US" sz="2502">
                <a:solidFill>
                  <a:srgbClr val="000000"/>
                </a:solidFill>
                <a:latin typeface="Source Sans Pro"/>
              </a:rPr>
              <a:t>                         - otvára svoje lístky a je </a:t>
            </a:r>
            <a:r>
              <a:rPr lang="en-US" sz="2502">
                <a:solidFill>
                  <a:srgbClr val="1B512D"/>
                </a:solidFill>
                <a:latin typeface="Source Sans Pro Bold"/>
              </a:rPr>
              <a:t>pripravený na opelenie</a:t>
            </a:r>
          </a:p>
          <a:p>
            <a:pPr>
              <a:lnSpc>
                <a:spcPts val="3503"/>
              </a:lnSpc>
            </a:pPr>
            <a:r>
              <a:rPr lang="en-US" sz="2502">
                <a:solidFill>
                  <a:srgbClr val="000000"/>
                </a:solidFill>
                <a:latin typeface="Source Sans Pro"/>
              </a:rPr>
              <a:t>3.</a:t>
            </a:r>
            <a:r>
              <a:rPr lang="en-US" sz="2502">
                <a:solidFill>
                  <a:srgbClr val="1B512D"/>
                </a:solidFill>
                <a:latin typeface="Source Sans Pro Bold"/>
              </a:rPr>
              <a:t>Odkvitnutie</a:t>
            </a:r>
            <a:r>
              <a:rPr lang="en-US" sz="2502">
                <a:solidFill>
                  <a:srgbClr val="000000"/>
                </a:solidFill>
                <a:latin typeface="Source Sans Pro"/>
              </a:rPr>
              <a:t> - po opelení alebo neúspešnom pokuse o opelenie začína odkvitať</a:t>
            </a:r>
          </a:p>
          <a:p>
            <a:pPr>
              <a:lnSpc>
                <a:spcPts val="3503"/>
              </a:lnSpc>
            </a:pPr>
            <a:r>
              <a:rPr lang="en-US" sz="2502">
                <a:solidFill>
                  <a:srgbClr val="000000"/>
                </a:solidFill>
                <a:latin typeface="Source Sans Pro"/>
              </a:rPr>
              <a:t>                               - </a:t>
            </a:r>
            <a:r>
              <a:rPr lang="en-US" sz="2502">
                <a:solidFill>
                  <a:srgbClr val="1B512D"/>
                </a:solidFill>
                <a:latin typeface="Source Sans Pro Bold"/>
              </a:rPr>
              <a:t>lístky sa zmenšujú a postupne odpadávajú</a:t>
            </a:r>
            <a:r>
              <a:rPr lang="en-US" sz="2502">
                <a:solidFill>
                  <a:srgbClr val="000000"/>
                </a:solidFill>
                <a:latin typeface="Source Sans Pro"/>
              </a:rPr>
              <a:t>, zatiaľ čo sa tvoria semená</a:t>
            </a:r>
          </a:p>
          <a:p>
            <a:pPr>
              <a:lnSpc>
                <a:spcPts val="7699"/>
              </a:lnSpc>
            </a:pPr>
            <a:r>
              <a:rPr lang="en-US" sz="5499">
                <a:solidFill>
                  <a:srgbClr val="4DAC9D"/>
                </a:solidFill>
                <a:latin typeface="Livvic Bold"/>
              </a:rPr>
              <a:t>Podmienky potrebné pre kvitnutie:</a:t>
            </a:r>
          </a:p>
          <a:p>
            <a:pPr marL="497145" indent="-248573" lvl="1">
              <a:lnSpc>
                <a:spcPts val="3223"/>
              </a:lnSpc>
              <a:buFont typeface="Arial"/>
              <a:buChar char="•"/>
            </a:pPr>
            <a:r>
              <a:rPr lang="en-US" sz="2302">
                <a:solidFill>
                  <a:srgbClr val="000000"/>
                </a:solidFill>
                <a:latin typeface="Source Sans Pro"/>
              </a:rPr>
              <a:t>s</a:t>
            </a:r>
            <a:r>
              <a:rPr lang="en-US" sz="2302">
                <a:solidFill>
                  <a:srgbClr val="000000"/>
                </a:solidFill>
                <a:latin typeface="Source Sans Pro"/>
              </a:rPr>
              <a:t>vetlo</a:t>
            </a:r>
          </a:p>
          <a:p>
            <a:pPr marL="497145" indent="-248573" lvl="1">
              <a:lnSpc>
                <a:spcPts val="3223"/>
              </a:lnSpc>
              <a:buFont typeface="Arial"/>
              <a:buChar char="•"/>
            </a:pPr>
            <a:r>
              <a:rPr lang="en-US" sz="2302">
                <a:solidFill>
                  <a:srgbClr val="000000"/>
                </a:solidFill>
                <a:latin typeface="Source Sans Pro"/>
              </a:rPr>
              <a:t>op</a:t>
            </a:r>
            <a:r>
              <a:rPr lang="en-US" sz="2302">
                <a:solidFill>
                  <a:srgbClr val="000000"/>
                </a:solidFill>
                <a:latin typeface="Source Sans Pro"/>
              </a:rPr>
              <a:t>timálna teplota</a:t>
            </a:r>
          </a:p>
          <a:p>
            <a:pPr marL="497145" indent="-248573" lvl="1">
              <a:lnSpc>
                <a:spcPts val="3223"/>
              </a:lnSpc>
              <a:buFont typeface="Arial"/>
              <a:buChar char="•"/>
            </a:pPr>
            <a:r>
              <a:rPr lang="en-US" sz="2302">
                <a:solidFill>
                  <a:srgbClr val="000000"/>
                </a:solidFill>
                <a:latin typeface="Source Sans Pro"/>
              </a:rPr>
              <a:t>d</a:t>
            </a:r>
            <a:r>
              <a:rPr lang="en-US" sz="2302">
                <a:solidFill>
                  <a:srgbClr val="000000"/>
                </a:solidFill>
                <a:latin typeface="Source Sans Pro"/>
              </a:rPr>
              <a:t>ostatok vody</a:t>
            </a:r>
          </a:p>
          <a:p>
            <a:pPr marL="497145" indent="-248573" lvl="1">
              <a:lnSpc>
                <a:spcPts val="3223"/>
              </a:lnSpc>
              <a:buFont typeface="Arial"/>
              <a:buChar char="•"/>
            </a:pPr>
            <a:r>
              <a:rPr lang="en-US" sz="2302">
                <a:solidFill>
                  <a:srgbClr val="000000"/>
                </a:solidFill>
                <a:latin typeface="Source Sans Pro"/>
              </a:rPr>
              <a:t>v</a:t>
            </a:r>
            <a:r>
              <a:rPr lang="en-US" sz="2302">
                <a:solidFill>
                  <a:srgbClr val="000000"/>
                </a:solidFill>
                <a:latin typeface="Source Sans Pro"/>
              </a:rPr>
              <a:t>hodná pôda</a:t>
            </a:r>
          </a:p>
          <a:p>
            <a:pPr>
              <a:lnSpc>
                <a:spcPts val="3223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678548" y="0"/>
            <a:ext cx="10291115" cy="10287000"/>
          </a:xfrm>
          <a:custGeom>
            <a:avLst/>
            <a:gdLst/>
            <a:ahLst/>
            <a:cxnLst/>
            <a:rect r="r" b="b" t="t" l="l"/>
            <a:pathLst>
              <a:path h="10287000" w="10291115">
                <a:moveTo>
                  <a:pt x="0" y="0"/>
                </a:moveTo>
                <a:lnTo>
                  <a:pt x="10291115" y="0"/>
                </a:lnTo>
                <a:lnTo>
                  <a:pt x="102911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12998" y="1804279"/>
            <a:ext cx="8618300" cy="887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7396" indent="-358698" lvl="1">
              <a:lnSpc>
                <a:spcPts val="4651"/>
              </a:lnSpc>
              <a:buFont typeface="Arial"/>
              <a:buChar char="•"/>
            </a:pPr>
            <a:r>
              <a:rPr lang="en-US" sz="3322">
                <a:solidFill>
                  <a:srgbClr val="000000"/>
                </a:solidFill>
                <a:latin typeface="Source Sans Pro"/>
              </a:rPr>
              <a:t>kvety je možno opeliť: </a:t>
            </a:r>
            <a:r>
              <a:rPr lang="en-US" sz="3322">
                <a:solidFill>
                  <a:srgbClr val="1B512D"/>
                </a:solidFill>
                <a:latin typeface="Source Sans Pro Bold"/>
              </a:rPr>
              <a:t>vetrom</a:t>
            </a:r>
          </a:p>
          <a:p>
            <a:pPr>
              <a:lnSpc>
                <a:spcPts val="4651"/>
              </a:lnSpc>
            </a:pPr>
            <a:r>
              <a:rPr lang="en-US" sz="3322">
                <a:solidFill>
                  <a:srgbClr val="1B512D"/>
                </a:solidFill>
                <a:latin typeface="Source Sans Pro Bold"/>
              </a:rPr>
              <a:t>                                                        h</a:t>
            </a:r>
            <a:r>
              <a:rPr lang="en-US" sz="3322">
                <a:solidFill>
                  <a:srgbClr val="1B512D"/>
                </a:solidFill>
                <a:latin typeface="Source Sans Pro Bold"/>
              </a:rPr>
              <a:t>myzom</a:t>
            </a:r>
          </a:p>
          <a:p>
            <a:pPr>
              <a:lnSpc>
                <a:spcPts val="4651"/>
              </a:lnSpc>
            </a:pPr>
            <a:r>
              <a:rPr lang="en-US" sz="3322">
                <a:solidFill>
                  <a:srgbClr val="1B512D"/>
                </a:solidFill>
                <a:latin typeface="Source Sans Pro Bold"/>
              </a:rPr>
              <a:t>                                                        v</a:t>
            </a:r>
            <a:r>
              <a:rPr lang="en-US" sz="3322">
                <a:solidFill>
                  <a:srgbClr val="1B512D"/>
                </a:solidFill>
                <a:latin typeface="Source Sans Pro Bold"/>
              </a:rPr>
              <a:t>odou</a:t>
            </a:r>
          </a:p>
          <a:p>
            <a:pPr>
              <a:lnSpc>
                <a:spcPts val="4651"/>
              </a:lnSpc>
            </a:pPr>
            <a:r>
              <a:rPr lang="en-US" sz="3322">
                <a:solidFill>
                  <a:srgbClr val="000000"/>
                </a:solidFill>
                <a:latin typeface="Source Sans Pro"/>
              </a:rPr>
              <a:t></a:t>
            </a:r>
          </a:p>
          <a:p>
            <a:pPr>
              <a:lnSpc>
                <a:spcPts val="5071"/>
              </a:lnSpc>
            </a:pPr>
            <a:r>
              <a:rPr lang="en-US" sz="3622">
                <a:solidFill>
                  <a:srgbClr val="4DAC9D"/>
                </a:solidFill>
                <a:latin typeface="Source Sans Pro Bold"/>
              </a:rPr>
              <a:t>Oplodnenie a tvorba semena:</a:t>
            </a:r>
          </a:p>
          <a:p>
            <a:pPr>
              <a:lnSpc>
                <a:spcPts val="4651"/>
              </a:lnSpc>
            </a:pPr>
            <a:r>
              <a:rPr lang="en-US" sz="3322">
                <a:solidFill>
                  <a:srgbClr val="000000"/>
                </a:solidFill>
                <a:latin typeface="Source Sans Pro"/>
              </a:rPr>
              <a:t>1.	</a:t>
            </a:r>
            <a:r>
              <a:rPr lang="en-US" sz="3322">
                <a:solidFill>
                  <a:srgbClr val="1B512D"/>
                </a:solidFill>
                <a:latin typeface="Source Sans Pro Bold"/>
              </a:rPr>
              <a:t>Opelenie</a:t>
            </a:r>
            <a:r>
              <a:rPr lang="en-US" sz="3322">
                <a:solidFill>
                  <a:srgbClr val="000000"/>
                </a:solidFill>
                <a:latin typeface="Source Sans Pro"/>
              </a:rPr>
              <a:t>: Peľové zrná rastú k vajíčku a vytvárajú trubice, ktorá vedie k vajíčku</a:t>
            </a:r>
          </a:p>
          <a:p>
            <a:pPr>
              <a:lnSpc>
                <a:spcPts val="4651"/>
              </a:lnSpc>
            </a:pPr>
            <a:r>
              <a:rPr lang="en-US" sz="3322">
                <a:solidFill>
                  <a:srgbClr val="000000"/>
                </a:solidFill>
                <a:latin typeface="Source Sans Pro"/>
              </a:rPr>
              <a:t>2.	</a:t>
            </a:r>
            <a:r>
              <a:rPr lang="en-US" sz="3322">
                <a:solidFill>
                  <a:srgbClr val="1B512D"/>
                </a:solidFill>
                <a:latin typeface="Source Sans Pro Bold"/>
              </a:rPr>
              <a:t>Oplodnenie</a:t>
            </a:r>
            <a:r>
              <a:rPr lang="en-US" sz="3322">
                <a:solidFill>
                  <a:srgbClr val="000000"/>
                </a:solidFill>
                <a:latin typeface="Source Sans Pro"/>
              </a:rPr>
              <a:t>: Keď trubica dosiahne vajíčko, z peľového zrnka sa uvoľňuje spermia, ktorá sa spája s vajíčkom – vzniká tak </a:t>
            </a:r>
            <a:r>
              <a:rPr lang="en-US" sz="3322">
                <a:solidFill>
                  <a:srgbClr val="1B512D"/>
                </a:solidFill>
                <a:latin typeface="Source Sans Pro Bold"/>
              </a:rPr>
              <a:t>zygota</a:t>
            </a:r>
            <a:r>
              <a:rPr lang="en-US" sz="3322">
                <a:solidFill>
                  <a:srgbClr val="000000"/>
                </a:solidFill>
                <a:latin typeface="Source Sans Pro"/>
              </a:rPr>
              <a:t></a:t>
            </a:r>
          </a:p>
          <a:p>
            <a:pPr>
              <a:lnSpc>
                <a:spcPts val="4651"/>
              </a:lnSpc>
            </a:pPr>
            <a:r>
              <a:rPr lang="en-US" sz="3322">
                <a:solidFill>
                  <a:srgbClr val="000000"/>
                </a:solidFill>
                <a:latin typeface="Source Sans Pro"/>
              </a:rPr>
              <a:t>3.	</a:t>
            </a:r>
            <a:r>
              <a:rPr lang="en-US" sz="3322">
                <a:solidFill>
                  <a:srgbClr val="1B512D"/>
                </a:solidFill>
                <a:latin typeface="Source Sans Pro Bold"/>
              </a:rPr>
              <a:t>Tvorba semena</a:t>
            </a:r>
            <a:r>
              <a:rPr lang="en-US" sz="3322">
                <a:solidFill>
                  <a:srgbClr val="000000"/>
                </a:solidFill>
                <a:latin typeface="Source Sans Pro"/>
              </a:rPr>
              <a:t>: Po oplodnení sa začne vajíčko vyvíjať do semena. Postupne sa vyvíja v semenníkoch a je pripravené na rozptyl alebo klíčenie.</a:t>
            </a:r>
          </a:p>
          <a:p>
            <a:pPr>
              <a:lnSpc>
                <a:spcPts val="4651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2626130" y="7102626"/>
            <a:ext cx="347091" cy="263789"/>
          </a:xfrm>
          <a:custGeom>
            <a:avLst/>
            <a:gdLst/>
            <a:ahLst/>
            <a:cxnLst/>
            <a:rect r="r" b="b" t="t" l="l"/>
            <a:pathLst>
              <a:path h="263789" w="347091">
                <a:moveTo>
                  <a:pt x="0" y="0"/>
                </a:moveTo>
                <a:lnTo>
                  <a:pt x="347091" y="0"/>
                </a:lnTo>
                <a:lnTo>
                  <a:pt x="347091" y="263790"/>
                </a:lnTo>
                <a:lnTo>
                  <a:pt x="0" y="2637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958279" y="612775"/>
            <a:ext cx="6865827" cy="4922668"/>
          </a:xfrm>
          <a:custGeom>
            <a:avLst/>
            <a:gdLst/>
            <a:ahLst/>
            <a:cxnLst/>
            <a:rect r="r" b="b" t="t" l="l"/>
            <a:pathLst>
              <a:path h="4922668" w="6865827">
                <a:moveTo>
                  <a:pt x="0" y="0"/>
                </a:moveTo>
                <a:lnTo>
                  <a:pt x="6865826" y="0"/>
                </a:lnTo>
                <a:lnTo>
                  <a:pt x="6865826" y="4922668"/>
                </a:lnTo>
                <a:lnTo>
                  <a:pt x="0" y="49226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077463" y="5981398"/>
            <a:ext cx="6713246" cy="3776201"/>
          </a:xfrm>
          <a:custGeom>
            <a:avLst/>
            <a:gdLst/>
            <a:ahLst/>
            <a:cxnLst/>
            <a:rect r="r" b="b" t="t" l="l"/>
            <a:pathLst>
              <a:path h="3776201" w="6713246">
                <a:moveTo>
                  <a:pt x="0" y="0"/>
                </a:moveTo>
                <a:lnTo>
                  <a:pt x="6713246" y="0"/>
                </a:lnTo>
                <a:lnTo>
                  <a:pt x="6713246" y="3776201"/>
                </a:lnTo>
                <a:lnTo>
                  <a:pt x="0" y="37762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73829" y="736600"/>
            <a:ext cx="6385481" cy="708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25"/>
              </a:lnSpc>
            </a:pPr>
            <a:r>
              <a:rPr lang="en-US" sz="5500">
                <a:solidFill>
                  <a:srgbClr val="4DAC9D"/>
                </a:solidFill>
                <a:latin typeface="Livvic Heavy"/>
              </a:rPr>
              <a:t>OPELENIE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027712" y="-2828"/>
            <a:ext cx="10291115" cy="10287000"/>
          </a:xfrm>
          <a:custGeom>
            <a:avLst/>
            <a:gdLst/>
            <a:ahLst/>
            <a:cxnLst/>
            <a:rect r="r" b="b" t="t" l="l"/>
            <a:pathLst>
              <a:path h="10287000" w="10291115">
                <a:moveTo>
                  <a:pt x="0" y="0"/>
                </a:moveTo>
                <a:lnTo>
                  <a:pt x="10291115" y="0"/>
                </a:lnTo>
                <a:lnTo>
                  <a:pt x="102911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555989" y="363438"/>
            <a:ext cx="3784245" cy="5073848"/>
          </a:xfrm>
          <a:custGeom>
            <a:avLst/>
            <a:gdLst/>
            <a:ahLst/>
            <a:cxnLst/>
            <a:rect r="r" b="b" t="t" l="l"/>
            <a:pathLst>
              <a:path h="5073848" w="3784245">
                <a:moveTo>
                  <a:pt x="0" y="0"/>
                </a:moveTo>
                <a:lnTo>
                  <a:pt x="3784245" y="0"/>
                </a:lnTo>
                <a:lnTo>
                  <a:pt x="3784245" y="5073849"/>
                </a:lnTo>
                <a:lnTo>
                  <a:pt x="0" y="50738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83321" y="236676"/>
            <a:ext cx="3551582" cy="5327373"/>
          </a:xfrm>
          <a:custGeom>
            <a:avLst/>
            <a:gdLst/>
            <a:ahLst/>
            <a:cxnLst/>
            <a:rect r="r" b="b" t="t" l="l"/>
            <a:pathLst>
              <a:path h="5327373" w="3551582">
                <a:moveTo>
                  <a:pt x="0" y="0"/>
                </a:moveTo>
                <a:lnTo>
                  <a:pt x="3551582" y="0"/>
                </a:lnTo>
                <a:lnTo>
                  <a:pt x="3551582" y="5327373"/>
                </a:lnTo>
                <a:lnTo>
                  <a:pt x="0" y="53273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550298" y="6065443"/>
            <a:ext cx="5433023" cy="3930710"/>
          </a:xfrm>
          <a:custGeom>
            <a:avLst/>
            <a:gdLst/>
            <a:ahLst/>
            <a:cxnLst/>
            <a:rect r="r" b="b" t="t" l="l"/>
            <a:pathLst>
              <a:path h="3930710" w="5433023">
                <a:moveTo>
                  <a:pt x="0" y="0"/>
                </a:moveTo>
                <a:lnTo>
                  <a:pt x="5433023" y="0"/>
                </a:lnTo>
                <a:lnTo>
                  <a:pt x="5433023" y="3930710"/>
                </a:lnTo>
                <a:lnTo>
                  <a:pt x="0" y="39307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470874" y="6022479"/>
            <a:ext cx="3246782" cy="4016637"/>
          </a:xfrm>
          <a:custGeom>
            <a:avLst/>
            <a:gdLst/>
            <a:ahLst/>
            <a:cxnLst/>
            <a:rect r="r" b="b" t="t" l="l"/>
            <a:pathLst>
              <a:path h="4016637" w="3246782">
                <a:moveTo>
                  <a:pt x="0" y="0"/>
                </a:moveTo>
                <a:lnTo>
                  <a:pt x="3246782" y="0"/>
                </a:lnTo>
                <a:lnTo>
                  <a:pt x="3246782" y="4016637"/>
                </a:lnTo>
                <a:lnTo>
                  <a:pt x="0" y="40166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33262" y="1152525"/>
            <a:ext cx="6370013" cy="136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25"/>
              </a:lnSpc>
            </a:pPr>
            <a:r>
              <a:rPr lang="en-US" sz="5500">
                <a:solidFill>
                  <a:srgbClr val="4DAC9D"/>
                </a:solidFill>
                <a:latin typeface="Livvic Heavy"/>
              </a:rPr>
              <a:t>KVET PODĽA POHLAVIA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88353" y="3179354"/>
            <a:ext cx="7259831" cy="7051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18039" indent="-309019" lvl="1">
              <a:lnSpc>
                <a:spcPts val="4007"/>
              </a:lnSpc>
              <a:buFont typeface="Arial"/>
              <a:buChar char="•"/>
            </a:pPr>
            <a:r>
              <a:rPr lang="en-US" sz="2862">
                <a:solidFill>
                  <a:srgbClr val="1B512D"/>
                </a:solidFill>
                <a:latin typeface="Source Sans Pro Bold"/>
              </a:rPr>
              <a:t>jednopohlavné(diklinické)</a:t>
            </a:r>
            <a:r>
              <a:rPr lang="en-US" sz="2862">
                <a:solidFill>
                  <a:srgbClr val="000000"/>
                </a:solidFill>
                <a:latin typeface="Source Sans Pro"/>
              </a:rPr>
              <a:t>: majú iba piestik alebo tyčinku</a:t>
            </a:r>
          </a:p>
          <a:p>
            <a:pPr marL="618039" indent="-309019" lvl="1">
              <a:lnSpc>
                <a:spcPts val="4007"/>
              </a:lnSpc>
              <a:buFont typeface="Arial"/>
              <a:buChar char="•"/>
            </a:pPr>
            <a:r>
              <a:rPr lang="en-US" sz="2862">
                <a:solidFill>
                  <a:srgbClr val="1B512D"/>
                </a:solidFill>
                <a:latin typeface="Source Sans Pro Bold"/>
              </a:rPr>
              <a:t>o</a:t>
            </a:r>
            <a:r>
              <a:rPr lang="en-US" sz="2862">
                <a:solidFill>
                  <a:srgbClr val="1B512D"/>
                </a:solidFill>
                <a:latin typeface="Source Sans Pro Bold"/>
              </a:rPr>
              <a:t>bojpohlavné(monoklinický)</a:t>
            </a:r>
            <a:r>
              <a:rPr lang="en-US" sz="2862">
                <a:solidFill>
                  <a:srgbClr val="000000"/>
                </a:solidFill>
                <a:latin typeface="Source Sans Pro"/>
              </a:rPr>
              <a:t>: majú piestik aj tyčinku</a:t>
            </a:r>
          </a:p>
          <a:p>
            <a:pPr>
              <a:lnSpc>
                <a:spcPts val="4007"/>
              </a:lnSpc>
            </a:pPr>
          </a:p>
          <a:p>
            <a:pPr marL="618039" indent="-309019" lvl="1">
              <a:lnSpc>
                <a:spcPts val="4007"/>
              </a:lnSpc>
              <a:buFont typeface="Arial"/>
              <a:buChar char="•"/>
            </a:pPr>
            <a:r>
              <a:rPr lang="en-US" sz="2862">
                <a:solidFill>
                  <a:srgbClr val="000000"/>
                </a:solidFill>
                <a:latin typeface="Source Sans Pro"/>
              </a:rPr>
              <a:t>rastlina, ktorá je </a:t>
            </a:r>
            <a:r>
              <a:rPr lang="en-US" sz="2862">
                <a:solidFill>
                  <a:srgbClr val="1B512D"/>
                </a:solidFill>
                <a:latin typeface="Source Sans Pro Bold"/>
              </a:rPr>
              <a:t>jednopohlavná</a:t>
            </a:r>
            <a:r>
              <a:rPr lang="en-US" sz="2862">
                <a:solidFill>
                  <a:srgbClr val="000000"/>
                </a:solidFill>
                <a:latin typeface="Source Sans Pro"/>
              </a:rPr>
              <a:t>, ale obe pohlavia má oddelené je </a:t>
            </a:r>
            <a:r>
              <a:rPr lang="en-US" sz="2862">
                <a:solidFill>
                  <a:srgbClr val="1B512D"/>
                </a:solidFill>
                <a:latin typeface="Source Sans Pro Bold"/>
              </a:rPr>
              <a:t>jednodomá</a:t>
            </a:r>
            <a:r>
              <a:rPr lang="en-US" sz="2862">
                <a:solidFill>
                  <a:srgbClr val="000000"/>
                </a:solidFill>
                <a:latin typeface="Source Sans Pro"/>
              </a:rPr>
              <a:t> (kukurica)</a:t>
            </a:r>
          </a:p>
          <a:p>
            <a:pPr marL="618039" indent="-309019" lvl="1">
              <a:lnSpc>
                <a:spcPts val="4007"/>
              </a:lnSpc>
              <a:buFont typeface="Arial"/>
              <a:buChar char="•"/>
            </a:pPr>
            <a:r>
              <a:rPr lang="en-US" sz="2862">
                <a:solidFill>
                  <a:srgbClr val="000000"/>
                </a:solidFill>
                <a:latin typeface="Source Sans Pro"/>
              </a:rPr>
              <a:t>keď sú </a:t>
            </a:r>
            <a:r>
              <a:rPr lang="en-US" sz="2862">
                <a:solidFill>
                  <a:srgbClr val="1B512D"/>
                </a:solidFill>
                <a:latin typeface="Source Sans Pro Bold"/>
              </a:rPr>
              <a:t>na rôznych jedincoch je dvojdomá</a:t>
            </a:r>
            <a:r>
              <a:rPr lang="en-US" sz="2862">
                <a:solidFill>
                  <a:srgbClr val="000000"/>
                </a:solidFill>
                <a:latin typeface="Source Sans Pro"/>
              </a:rPr>
              <a:t> (vŕba)</a:t>
            </a:r>
          </a:p>
          <a:p>
            <a:pPr marL="618039" indent="-309019" lvl="1">
              <a:lnSpc>
                <a:spcPts val="4007"/>
              </a:lnSpc>
              <a:buFont typeface="Arial"/>
              <a:buChar char="•"/>
            </a:pPr>
            <a:r>
              <a:rPr lang="en-US" sz="2862">
                <a:solidFill>
                  <a:srgbClr val="1B512D"/>
                </a:solidFill>
                <a:latin typeface="Source Sans Pro Bold"/>
              </a:rPr>
              <a:t>polygamické rastliny</a:t>
            </a:r>
            <a:r>
              <a:rPr lang="en-US" sz="2862">
                <a:solidFill>
                  <a:srgbClr val="000000"/>
                </a:solidFill>
                <a:latin typeface="Source Sans Pro"/>
              </a:rPr>
              <a:t> - na jednej rastline sa nachádzajú jednopohlavné aj obojpohlavné kvety (javor mliečny)</a:t>
            </a:r>
          </a:p>
          <a:p>
            <a:pPr>
              <a:lnSpc>
                <a:spcPts val="4007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31018" y="0"/>
            <a:ext cx="10291115" cy="10287000"/>
          </a:xfrm>
          <a:custGeom>
            <a:avLst/>
            <a:gdLst/>
            <a:ahLst/>
            <a:cxnLst/>
            <a:rect r="r" b="b" t="t" l="l"/>
            <a:pathLst>
              <a:path h="10287000" w="10291115">
                <a:moveTo>
                  <a:pt x="0" y="0"/>
                </a:moveTo>
                <a:lnTo>
                  <a:pt x="10291115" y="0"/>
                </a:lnTo>
                <a:lnTo>
                  <a:pt x="102911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5421698" y="8003775"/>
            <a:ext cx="347091" cy="263789"/>
          </a:xfrm>
          <a:custGeom>
            <a:avLst/>
            <a:gdLst/>
            <a:ahLst/>
            <a:cxnLst/>
            <a:rect r="r" b="b" t="t" l="l"/>
            <a:pathLst>
              <a:path h="263789" w="347091">
                <a:moveTo>
                  <a:pt x="347091" y="263789"/>
                </a:moveTo>
                <a:lnTo>
                  <a:pt x="0" y="263789"/>
                </a:lnTo>
                <a:lnTo>
                  <a:pt x="0" y="0"/>
                </a:lnTo>
                <a:lnTo>
                  <a:pt x="347091" y="0"/>
                </a:lnTo>
                <a:lnTo>
                  <a:pt x="347091" y="26378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91184" y="1028700"/>
            <a:ext cx="8065927" cy="8065927"/>
          </a:xfrm>
          <a:custGeom>
            <a:avLst/>
            <a:gdLst/>
            <a:ahLst/>
            <a:cxnLst/>
            <a:rect r="r" b="b" t="t" l="l"/>
            <a:pathLst>
              <a:path h="8065927" w="8065927">
                <a:moveTo>
                  <a:pt x="0" y="0"/>
                </a:moveTo>
                <a:lnTo>
                  <a:pt x="8065927" y="0"/>
                </a:lnTo>
                <a:lnTo>
                  <a:pt x="8065927" y="8065927"/>
                </a:lnTo>
                <a:lnTo>
                  <a:pt x="0" y="80659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144000" y="736600"/>
            <a:ext cx="6916919" cy="708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25"/>
              </a:lnSpc>
            </a:pPr>
            <a:r>
              <a:rPr lang="en-US" sz="5500">
                <a:solidFill>
                  <a:srgbClr val="4DAC9D"/>
                </a:solidFill>
                <a:latin typeface="Livvic Heavy"/>
              </a:rPr>
              <a:t>STAVBA VAJÍČKA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047144" y="1989632"/>
            <a:ext cx="8212156" cy="7520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42182" indent="-421091" lvl="1">
              <a:lnSpc>
                <a:spcPts val="5461"/>
              </a:lnSpc>
              <a:buFont typeface="Arial"/>
              <a:buChar char="•"/>
            </a:pPr>
            <a:r>
              <a:rPr lang="en-US" sz="3900">
                <a:solidFill>
                  <a:srgbClr val="000000"/>
                </a:solidFill>
                <a:latin typeface="Source Sans Pro"/>
              </a:rPr>
              <a:t>útvar zodpovedný</a:t>
            </a:r>
            <a:r>
              <a:rPr lang="en-US" sz="3900">
                <a:solidFill>
                  <a:srgbClr val="1B512D"/>
                </a:solidFill>
                <a:latin typeface="Source Sans Pro Bold"/>
              </a:rPr>
              <a:t> výtrusnici výtrusných rastlín</a:t>
            </a:r>
          </a:p>
          <a:p>
            <a:pPr marL="842182" indent="-421091" lvl="1">
              <a:lnSpc>
                <a:spcPts val="5461"/>
              </a:lnSpc>
              <a:buFont typeface="Arial"/>
              <a:buChar char="•"/>
            </a:pPr>
            <a:r>
              <a:rPr lang="en-US" sz="3900">
                <a:solidFill>
                  <a:srgbClr val="000000"/>
                </a:solidFill>
                <a:latin typeface="Source Sans Pro"/>
              </a:rPr>
              <a:t>na jeho vrchole je otvor nazývaný </a:t>
            </a:r>
            <a:r>
              <a:rPr lang="en-US" sz="3900">
                <a:solidFill>
                  <a:srgbClr val="1B512D"/>
                </a:solidFill>
                <a:latin typeface="Source Sans Pro Bold"/>
              </a:rPr>
              <a:t>peľový vchod</a:t>
            </a:r>
          </a:p>
          <a:p>
            <a:pPr marL="842182" indent="-421091" lvl="1">
              <a:lnSpc>
                <a:spcPts val="5461"/>
              </a:lnSpc>
              <a:buFont typeface="Arial"/>
              <a:buChar char="•"/>
            </a:pPr>
            <a:r>
              <a:rPr lang="en-US" sz="3900">
                <a:solidFill>
                  <a:srgbClr val="000000"/>
                </a:solidFill>
                <a:latin typeface="Source Sans Pro"/>
              </a:rPr>
              <a:t>vnútri sa nachádza zárodočný miešok</a:t>
            </a:r>
          </a:p>
          <a:p>
            <a:pPr marL="842182" indent="-421091" lvl="1">
              <a:lnSpc>
                <a:spcPts val="5461"/>
              </a:lnSpc>
              <a:buFont typeface="Arial"/>
              <a:buChar char="•"/>
            </a:pPr>
            <a:r>
              <a:rPr lang="en-US" sz="3900">
                <a:solidFill>
                  <a:srgbClr val="1B512D"/>
                </a:solidFill>
                <a:latin typeface="Source Sans Pro Bold"/>
              </a:rPr>
              <a:t>v zárodočnom miešku</a:t>
            </a:r>
            <a:r>
              <a:rPr lang="en-US" sz="3900">
                <a:solidFill>
                  <a:srgbClr val="000000"/>
                </a:solidFill>
                <a:latin typeface="Source Sans Pro"/>
              </a:rPr>
              <a:t> sa nachádza </a:t>
            </a:r>
            <a:r>
              <a:rPr lang="en-US" sz="3900">
                <a:solidFill>
                  <a:srgbClr val="1B512D"/>
                </a:solidFill>
                <a:latin typeface="Source Sans Pro Bold"/>
              </a:rPr>
              <a:t>centrálne jadro a samičia pohlavná-vajcová bunka</a:t>
            </a:r>
            <a:r>
              <a:rPr lang="en-US" sz="3900">
                <a:solidFill>
                  <a:srgbClr val="000000"/>
                </a:solidFill>
                <a:latin typeface="Source Sans Pro"/>
              </a:rPr>
              <a:t> = zohráva doležitú úlohu pri </a:t>
            </a:r>
            <a:r>
              <a:rPr lang="en-US" sz="3900">
                <a:solidFill>
                  <a:srgbClr val="1B512D"/>
                </a:solidFill>
                <a:latin typeface="Source Sans Pro Bold"/>
              </a:rPr>
              <a:t>oplodnení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4000" y="-37371"/>
            <a:ext cx="10324062" cy="10361741"/>
          </a:xfrm>
          <a:custGeom>
            <a:avLst/>
            <a:gdLst/>
            <a:ahLst/>
            <a:cxnLst/>
            <a:rect r="r" b="b" t="t" l="l"/>
            <a:pathLst>
              <a:path h="10361741" w="10324062">
                <a:moveTo>
                  <a:pt x="0" y="0"/>
                </a:moveTo>
                <a:lnTo>
                  <a:pt x="10324062" y="0"/>
                </a:lnTo>
                <a:lnTo>
                  <a:pt x="10324062" y="10361742"/>
                </a:lnTo>
                <a:lnTo>
                  <a:pt x="0" y="10361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06337" y="3472042"/>
            <a:ext cx="6785245" cy="2450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53"/>
              </a:lnSpc>
            </a:pPr>
            <a:r>
              <a:rPr lang="en-US" sz="6688">
                <a:solidFill>
                  <a:srgbClr val="000000"/>
                </a:solidFill>
                <a:latin typeface="Livvic Heavy"/>
              </a:rPr>
              <a:t>ĎAKUJEME </a:t>
            </a:r>
          </a:p>
          <a:p>
            <a:pPr algn="ctr">
              <a:lnSpc>
                <a:spcPts val="6353"/>
              </a:lnSpc>
            </a:pPr>
            <a:r>
              <a:rPr lang="en-US" sz="6688">
                <a:solidFill>
                  <a:srgbClr val="000000"/>
                </a:solidFill>
                <a:latin typeface="Livvic Heavy"/>
              </a:rPr>
              <a:t>ZA </a:t>
            </a:r>
          </a:p>
          <a:p>
            <a:pPr algn="ctr">
              <a:lnSpc>
                <a:spcPts val="6353"/>
              </a:lnSpc>
            </a:pPr>
            <a:r>
              <a:rPr lang="en-US" sz="6688">
                <a:solidFill>
                  <a:srgbClr val="000000"/>
                </a:solidFill>
                <a:latin typeface="Livvic Heavy"/>
              </a:rPr>
              <a:t>POZORNOSŤ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55019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670924" y="2502522"/>
            <a:ext cx="7047049" cy="77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94"/>
              </a:lnSpc>
            </a:pPr>
            <a:r>
              <a:rPr lang="en-US" sz="6099">
                <a:solidFill>
                  <a:srgbClr val="000000"/>
                </a:solidFill>
                <a:latin typeface="Livvic Heavy"/>
              </a:rPr>
              <a:t>POUŽITÉ ZDROJE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978219" y="4012347"/>
            <a:ext cx="8940288" cy="5414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43743" indent="-421871" lvl="1">
              <a:lnSpc>
                <a:spcPts val="5471"/>
              </a:lnSpc>
              <a:buFont typeface="Arial"/>
              <a:buChar char="•"/>
            </a:pPr>
            <a:r>
              <a:rPr lang="en-US" sz="3908">
                <a:solidFill>
                  <a:srgbClr val="000000"/>
                </a:solidFill>
                <a:latin typeface="Source Sans Pro"/>
              </a:rPr>
              <a:t>https://biopedia.sk/rastliny/rastlinne-organy</a:t>
            </a:r>
          </a:p>
          <a:p>
            <a:pPr marL="843743" indent="-421871" lvl="1">
              <a:lnSpc>
                <a:spcPts val="5471"/>
              </a:lnSpc>
              <a:buFont typeface="Arial"/>
              <a:buChar char="•"/>
            </a:pPr>
            <a:r>
              <a:rPr lang="en-US" sz="3908">
                <a:solidFill>
                  <a:srgbClr val="000000"/>
                </a:solidFill>
                <a:latin typeface="Source Sans Pro"/>
              </a:rPr>
              <a:t>https://sk.m.wikipedia.org/wiki/Kvet</a:t>
            </a:r>
          </a:p>
          <a:p>
            <a:pPr marL="843743" indent="-421871" lvl="1">
              <a:lnSpc>
                <a:spcPts val="5471"/>
              </a:lnSpc>
              <a:buFont typeface="Arial"/>
              <a:buChar char="•"/>
            </a:pPr>
            <a:r>
              <a:rPr lang="en-US" sz="3908">
                <a:solidFill>
                  <a:srgbClr val="000000"/>
                </a:solidFill>
                <a:latin typeface="Source Sans Pro"/>
              </a:rPr>
              <a:t>https://mreferaty.aktuality.sk/kvet/referat-29074</a:t>
            </a:r>
          </a:p>
          <a:p>
            <a:pPr marL="843743" indent="-421871" lvl="1">
              <a:lnSpc>
                <a:spcPts val="5471"/>
              </a:lnSpc>
              <a:buFont typeface="Arial"/>
              <a:buChar char="•"/>
            </a:pPr>
            <a:r>
              <a:rPr lang="en-US" sz="3908">
                <a:solidFill>
                  <a:srgbClr val="000000"/>
                </a:solidFill>
                <a:latin typeface="Source Sans Pro"/>
              </a:rPr>
              <a:t>naše poznámky</a:t>
            </a:r>
          </a:p>
          <a:p>
            <a:pPr marL="843743" indent="-421871" lvl="1">
              <a:lnSpc>
                <a:spcPts val="5471"/>
              </a:lnSpc>
              <a:buFont typeface="Arial"/>
              <a:buChar char="•"/>
            </a:pPr>
            <a:r>
              <a:rPr lang="en-US" sz="3908">
                <a:solidFill>
                  <a:srgbClr val="000000"/>
                </a:solidFill>
                <a:latin typeface="Source Sans Pro"/>
              </a:rPr>
              <a:t>učebnica</a:t>
            </a:r>
          </a:p>
          <a:p>
            <a:pPr>
              <a:lnSpc>
                <a:spcPts val="5471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55019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12251" y="717550"/>
            <a:ext cx="7047049" cy="77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94"/>
              </a:lnSpc>
            </a:pPr>
            <a:r>
              <a:rPr lang="en-US" sz="6099">
                <a:solidFill>
                  <a:srgbClr val="4DAC9D"/>
                </a:solidFill>
                <a:latin typeface="Livvic Heavy"/>
              </a:rPr>
              <a:t>KVET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502271" y="1777408"/>
            <a:ext cx="8467010" cy="9279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30091" indent="-415045" lvl="1">
              <a:lnSpc>
                <a:spcPts val="4075"/>
              </a:lnSpc>
              <a:buFont typeface="Arial"/>
              <a:buChar char="•"/>
            </a:pPr>
            <a:r>
              <a:rPr lang="en-US" sz="3844">
                <a:solidFill>
                  <a:srgbClr val="000000"/>
                </a:solidFill>
                <a:latin typeface="Livvic"/>
              </a:rPr>
              <a:t>latinsky </a:t>
            </a:r>
            <a:r>
              <a:rPr lang="en-US" sz="3844">
                <a:solidFill>
                  <a:srgbClr val="1B512D"/>
                </a:solidFill>
                <a:latin typeface="Livvic Bold"/>
              </a:rPr>
              <a:t>FLOS</a:t>
            </a:r>
          </a:p>
          <a:p>
            <a:pPr>
              <a:lnSpc>
                <a:spcPts val="4075"/>
              </a:lnSpc>
            </a:pPr>
          </a:p>
          <a:p>
            <a:pPr marL="830091" indent="-415045" lvl="1">
              <a:lnSpc>
                <a:spcPts val="4075"/>
              </a:lnSpc>
              <a:buFont typeface="Arial"/>
              <a:buChar char="•"/>
            </a:pPr>
            <a:r>
              <a:rPr lang="en-US" sz="3844">
                <a:solidFill>
                  <a:srgbClr val="1B512D"/>
                </a:solidFill>
                <a:latin typeface="Livvic Bold"/>
              </a:rPr>
              <a:t>nadzemný orgán</a:t>
            </a:r>
            <a:r>
              <a:rPr lang="en-US" sz="3844">
                <a:solidFill>
                  <a:srgbClr val="000000"/>
                </a:solidFill>
                <a:latin typeface="Livvic"/>
              </a:rPr>
              <a:t>, ktorý zabezpečuje </a:t>
            </a:r>
            <a:r>
              <a:rPr lang="en-US" sz="3844">
                <a:solidFill>
                  <a:srgbClr val="1B512D"/>
                </a:solidFill>
                <a:latin typeface="Livvic Bold"/>
              </a:rPr>
              <a:t>pohlavné rozmnožovanie rastlín</a:t>
            </a:r>
          </a:p>
          <a:p>
            <a:pPr>
              <a:lnSpc>
                <a:spcPts val="4075"/>
              </a:lnSpc>
            </a:pPr>
          </a:p>
          <a:p>
            <a:pPr>
              <a:lnSpc>
                <a:spcPts val="4075"/>
              </a:lnSpc>
            </a:pPr>
            <a:r>
              <a:rPr lang="en-US" sz="3844">
                <a:solidFill>
                  <a:srgbClr val="4DAC9D"/>
                </a:solidFill>
                <a:latin typeface="Livvic Bold"/>
              </a:rPr>
              <a:t>Funkcie</a:t>
            </a:r>
            <a:r>
              <a:rPr lang="en-US" sz="3844">
                <a:solidFill>
                  <a:srgbClr val="000000"/>
                </a:solidFill>
                <a:latin typeface="Livvic"/>
              </a:rPr>
              <a:t>:</a:t>
            </a:r>
          </a:p>
          <a:p>
            <a:pPr marL="830091" indent="-415045" lvl="1">
              <a:lnSpc>
                <a:spcPts val="4075"/>
              </a:lnSpc>
              <a:buFont typeface="Arial"/>
              <a:buChar char="•"/>
            </a:pPr>
            <a:r>
              <a:rPr lang="en-US" sz="3844">
                <a:solidFill>
                  <a:srgbClr val="000000"/>
                </a:solidFill>
                <a:latin typeface="Livvic"/>
              </a:rPr>
              <a:t>p</a:t>
            </a:r>
            <a:r>
              <a:rPr lang="en-US" sz="3844">
                <a:solidFill>
                  <a:srgbClr val="000000"/>
                </a:solidFill>
                <a:latin typeface="Livvic"/>
              </a:rPr>
              <a:t>rodukcia pohlavných buniek – </a:t>
            </a:r>
            <a:r>
              <a:rPr lang="en-US" sz="3844">
                <a:solidFill>
                  <a:srgbClr val="1B512D"/>
                </a:solidFill>
                <a:latin typeface="Livvic Bold"/>
              </a:rPr>
              <a:t>gamét</a:t>
            </a:r>
            <a:r>
              <a:rPr lang="en-US" sz="3844">
                <a:solidFill>
                  <a:srgbClr val="000000"/>
                </a:solidFill>
                <a:latin typeface="Livvic"/>
              </a:rPr>
              <a:t></a:t>
            </a:r>
          </a:p>
          <a:p>
            <a:pPr marL="830091" indent="-415045" lvl="1">
              <a:lnSpc>
                <a:spcPts val="4075"/>
              </a:lnSpc>
              <a:buFont typeface="Arial"/>
              <a:buChar char="•"/>
            </a:pPr>
            <a:r>
              <a:rPr lang="en-US" sz="3844">
                <a:solidFill>
                  <a:srgbClr val="000000"/>
                </a:solidFill>
                <a:latin typeface="Livvic"/>
              </a:rPr>
              <a:t>lákanie </a:t>
            </a:r>
            <a:r>
              <a:rPr lang="en-US" sz="3844">
                <a:solidFill>
                  <a:srgbClr val="1B512D"/>
                </a:solidFill>
                <a:latin typeface="Livvic Bold"/>
              </a:rPr>
              <a:t>opeľovačov</a:t>
            </a:r>
          </a:p>
          <a:p>
            <a:pPr marL="830091" indent="-415045" lvl="1">
              <a:lnSpc>
                <a:spcPts val="4075"/>
              </a:lnSpc>
              <a:buFont typeface="Arial"/>
              <a:buChar char="•"/>
            </a:pPr>
            <a:r>
              <a:rPr lang="en-US" sz="3844">
                <a:solidFill>
                  <a:srgbClr val="000000"/>
                </a:solidFill>
                <a:latin typeface="Livvic"/>
              </a:rPr>
              <a:t>proces </a:t>
            </a:r>
            <a:r>
              <a:rPr lang="en-US" sz="3844">
                <a:solidFill>
                  <a:srgbClr val="1B512D"/>
                </a:solidFill>
                <a:latin typeface="Livvic Bold"/>
              </a:rPr>
              <a:t>oplodnenia</a:t>
            </a:r>
          </a:p>
          <a:p>
            <a:pPr marL="830091" indent="-415045" lvl="1">
              <a:lnSpc>
                <a:spcPts val="4075"/>
              </a:lnSpc>
              <a:buFont typeface="Arial"/>
              <a:buChar char="•"/>
            </a:pPr>
            <a:r>
              <a:rPr lang="en-US" sz="3844">
                <a:solidFill>
                  <a:srgbClr val="1B512D"/>
                </a:solidFill>
                <a:latin typeface="Livvic Bold"/>
              </a:rPr>
              <a:t>premeny</a:t>
            </a:r>
            <a:r>
              <a:rPr lang="en-US" sz="3844">
                <a:solidFill>
                  <a:srgbClr val="000000"/>
                </a:solidFill>
                <a:latin typeface="Livvic"/>
              </a:rPr>
              <a:t> na plod a semeno</a:t>
            </a:r>
          </a:p>
          <a:p>
            <a:pPr>
              <a:lnSpc>
                <a:spcPts val="4075"/>
              </a:lnSpc>
            </a:pPr>
          </a:p>
          <a:p>
            <a:pPr>
              <a:lnSpc>
                <a:spcPts val="4075"/>
              </a:lnSpc>
            </a:pPr>
          </a:p>
          <a:p>
            <a:pPr>
              <a:lnSpc>
                <a:spcPts val="4075"/>
              </a:lnSpc>
            </a:pPr>
          </a:p>
          <a:p>
            <a:pPr>
              <a:lnSpc>
                <a:spcPts val="4075"/>
              </a:lnSpc>
            </a:pPr>
          </a:p>
          <a:p>
            <a:pPr>
              <a:lnSpc>
                <a:spcPts val="4075"/>
              </a:lnSpc>
            </a:pPr>
          </a:p>
          <a:p>
            <a:pPr>
              <a:lnSpc>
                <a:spcPts val="4075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4561"/>
            <a:ext cx="5200140" cy="10396122"/>
            <a:chOff x="0" y="0"/>
            <a:chExt cx="6933520" cy="138614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6930748"/>
              <a:ext cx="6933520" cy="6930748"/>
            </a:xfrm>
            <a:custGeom>
              <a:avLst/>
              <a:gdLst/>
              <a:ahLst/>
              <a:cxnLst/>
              <a:rect r="r" b="b" t="t" l="l"/>
              <a:pathLst>
                <a:path h="6930748" w="6933520">
                  <a:moveTo>
                    <a:pt x="0" y="0"/>
                  </a:moveTo>
                  <a:lnTo>
                    <a:pt x="6933520" y="0"/>
                  </a:lnTo>
                  <a:lnTo>
                    <a:pt x="6933520" y="6930748"/>
                  </a:lnTo>
                  <a:lnTo>
                    <a:pt x="0" y="6930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933520" cy="6930748"/>
            </a:xfrm>
            <a:custGeom>
              <a:avLst/>
              <a:gdLst/>
              <a:ahLst/>
              <a:cxnLst/>
              <a:rect r="r" b="b" t="t" l="l"/>
              <a:pathLst>
                <a:path h="6930748" w="6933520">
                  <a:moveTo>
                    <a:pt x="0" y="0"/>
                  </a:moveTo>
                  <a:lnTo>
                    <a:pt x="6933520" y="0"/>
                  </a:lnTo>
                  <a:lnTo>
                    <a:pt x="6933520" y="6930748"/>
                  </a:lnTo>
                  <a:lnTo>
                    <a:pt x="0" y="6930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4992145"/>
            <a:ext cx="8225341" cy="5294855"/>
          </a:xfrm>
          <a:custGeom>
            <a:avLst/>
            <a:gdLst/>
            <a:ahLst/>
            <a:cxnLst/>
            <a:rect r="r" b="b" t="t" l="l"/>
            <a:pathLst>
              <a:path h="5294855" w="8225341">
                <a:moveTo>
                  <a:pt x="0" y="0"/>
                </a:moveTo>
                <a:lnTo>
                  <a:pt x="8225341" y="0"/>
                </a:lnTo>
                <a:lnTo>
                  <a:pt x="8225341" y="5294855"/>
                </a:lnTo>
                <a:lnTo>
                  <a:pt x="0" y="52948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0"/>
            <a:ext cx="3503110" cy="5169455"/>
          </a:xfrm>
          <a:custGeom>
            <a:avLst/>
            <a:gdLst/>
            <a:ahLst/>
            <a:cxnLst/>
            <a:rect r="r" b="b" t="t" l="l"/>
            <a:pathLst>
              <a:path h="5169455" w="3503110">
                <a:moveTo>
                  <a:pt x="0" y="0"/>
                </a:moveTo>
                <a:lnTo>
                  <a:pt x="3503110" y="0"/>
                </a:lnTo>
                <a:lnTo>
                  <a:pt x="3503110" y="5169455"/>
                </a:lnTo>
                <a:lnTo>
                  <a:pt x="0" y="5169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531810" y="0"/>
            <a:ext cx="2804755" cy="5267466"/>
          </a:xfrm>
          <a:custGeom>
            <a:avLst/>
            <a:gdLst/>
            <a:ahLst/>
            <a:cxnLst/>
            <a:rect r="r" b="b" t="t" l="l"/>
            <a:pathLst>
              <a:path h="5267466" w="2804755">
                <a:moveTo>
                  <a:pt x="0" y="0"/>
                </a:moveTo>
                <a:lnTo>
                  <a:pt x="2804755" y="0"/>
                </a:lnTo>
                <a:lnTo>
                  <a:pt x="2804755" y="5267466"/>
                </a:lnTo>
                <a:lnTo>
                  <a:pt x="0" y="5267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144000" y="736600"/>
            <a:ext cx="7107198" cy="708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25"/>
              </a:lnSpc>
            </a:pPr>
            <a:r>
              <a:rPr lang="en-US" sz="5500">
                <a:solidFill>
                  <a:srgbClr val="4DAC9D"/>
                </a:solidFill>
                <a:latin typeface="Livvic Heavy"/>
              </a:rPr>
              <a:t>ŠTRUKTÚRA KVETU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44000" y="1756755"/>
            <a:ext cx="8671458" cy="8498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45082" indent="-272541" lvl="1">
              <a:lnSpc>
                <a:spcPts val="3534"/>
              </a:lnSpc>
              <a:buFont typeface="Arial"/>
              <a:buChar char="•"/>
            </a:pPr>
            <a:r>
              <a:rPr lang="en-US" sz="2524">
                <a:solidFill>
                  <a:srgbClr val="000000"/>
                </a:solidFill>
                <a:latin typeface="Source Sans Pro"/>
              </a:rPr>
              <a:t>vonkajšie časti kvetu(neplodné):  </a:t>
            </a:r>
            <a:r>
              <a:rPr lang="en-US" sz="2524">
                <a:solidFill>
                  <a:srgbClr val="1B512D"/>
                </a:solidFill>
                <a:latin typeface="Source Sans Pro Bold"/>
              </a:rPr>
              <a:t>kalich</a:t>
            </a:r>
            <a:r>
              <a:rPr lang="en-US" sz="2524">
                <a:solidFill>
                  <a:srgbClr val="000000"/>
                </a:solidFill>
                <a:latin typeface="Source Sans Pro"/>
              </a:rPr>
              <a:t>          </a:t>
            </a:r>
          </a:p>
          <a:p>
            <a:pPr>
              <a:lnSpc>
                <a:spcPts val="3534"/>
              </a:lnSpc>
            </a:pPr>
            <a:r>
              <a:rPr lang="en-US" sz="2524">
                <a:solidFill>
                  <a:srgbClr val="000000"/>
                </a:solidFill>
                <a:latin typeface="Source Sans Pro"/>
              </a:rPr>
              <a:t>                                                                              </a:t>
            </a:r>
            <a:r>
              <a:rPr lang="en-US" sz="2524">
                <a:solidFill>
                  <a:srgbClr val="1B512D"/>
                </a:solidFill>
                <a:latin typeface="Source Sans Pro Bold"/>
              </a:rPr>
              <a:t>k</a:t>
            </a:r>
            <a:r>
              <a:rPr lang="en-US" sz="2524">
                <a:solidFill>
                  <a:srgbClr val="1B512D"/>
                </a:solidFill>
                <a:latin typeface="Source Sans Pro Bold"/>
              </a:rPr>
              <a:t>oruna</a:t>
            </a:r>
          </a:p>
          <a:p>
            <a:pPr>
              <a:lnSpc>
                <a:spcPts val="3534"/>
              </a:lnSpc>
            </a:pPr>
          </a:p>
          <a:p>
            <a:pPr marL="545082" indent="-272541" lvl="1">
              <a:lnSpc>
                <a:spcPts val="3534"/>
              </a:lnSpc>
              <a:buFont typeface="Arial"/>
              <a:buChar char="•"/>
            </a:pPr>
            <a:r>
              <a:rPr lang="en-US" sz="2524">
                <a:solidFill>
                  <a:srgbClr val="000000"/>
                </a:solidFill>
                <a:latin typeface="Source Sans Pro"/>
              </a:rPr>
              <a:t>v</a:t>
            </a:r>
            <a:r>
              <a:rPr lang="en-US" sz="2524">
                <a:solidFill>
                  <a:srgbClr val="000000"/>
                </a:solidFill>
                <a:latin typeface="Source Sans Pro"/>
              </a:rPr>
              <a:t>nútorné časti kvetu(plodné):  </a:t>
            </a:r>
            <a:r>
              <a:rPr lang="en-US" sz="2524">
                <a:solidFill>
                  <a:srgbClr val="1B512D"/>
                </a:solidFill>
                <a:latin typeface="Source Sans Pro Bold"/>
              </a:rPr>
              <a:t>tyčinky</a:t>
            </a:r>
          </a:p>
          <a:p>
            <a:pPr>
              <a:lnSpc>
                <a:spcPts val="3534"/>
              </a:lnSpc>
            </a:pPr>
            <a:r>
              <a:rPr lang="en-US" sz="2524">
                <a:solidFill>
                  <a:srgbClr val="FFFFFF"/>
                </a:solidFill>
                <a:latin typeface="Source Sans Pro Bold"/>
              </a:rPr>
              <a:t>                                                   	 .  .  .  .  .  .</a:t>
            </a:r>
            <a:r>
              <a:rPr lang="en-US" sz="2524">
                <a:solidFill>
                  <a:srgbClr val="1B512D"/>
                </a:solidFill>
                <a:latin typeface="Source Sans Pro Bold"/>
              </a:rPr>
              <a:t> p</a:t>
            </a:r>
            <a:r>
              <a:rPr lang="en-US" sz="2524">
                <a:solidFill>
                  <a:srgbClr val="1B512D"/>
                </a:solidFill>
                <a:latin typeface="Source Sans Pro Bold"/>
              </a:rPr>
              <a:t>iestik</a:t>
            </a:r>
          </a:p>
          <a:p>
            <a:pPr marL="545082" indent="-272541" lvl="1">
              <a:lnSpc>
                <a:spcPts val="3534"/>
              </a:lnSpc>
              <a:buFont typeface="Arial"/>
              <a:buChar char="•"/>
            </a:pPr>
            <a:r>
              <a:rPr lang="en-US" sz="2524">
                <a:solidFill>
                  <a:srgbClr val="4DAC9D"/>
                </a:solidFill>
                <a:latin typeface="Source Sans Pro Bold"/>
              </a:rPr>
              <a:t>k</a:t>
            </a:r>
            <a:r>
              <a:rPr lang="en-US" sz="2524">
                <a:solidFill>
                  <a:srgbClr val="4DAC9D"/>
                </a:solidFill>
                <a:latin typeface="Source Sans Pro Bold"/>
              </a:rPr>
              <a:t>alich</a:t>
            </a:r>
            <a:r>
              <a:rPr lang="en-US" sz="2524">
                <a:solidFill>
                  <a:srgbClr val="000000"/>
                </a:solidFill>
                <a:latin typeface="Source Sans Pro"/>
              </a:rPr>
              <a:t>- z listov nazývaných </a:t>
            </a:r>
            <a:r>
              <a:rPr lang="en-US" sz="2524">
                <a:solidFill>
                  <a:srgbClr val="1B512D"/>
                </a:solidFill>
                <a:latin typeface="Source Sans Pro Bold"/>
              </a:rPr>
              <a:t>sépaly</a:t>
            </a:r>
          </a:p>
          <a:p>
            <a:pPr>
              <a:lnSpc>
                <a:spcPts val="3534"/>
              </a:lnSpc>
            </a:pPr>
            <a:r>
              <a:rPr lang="en-US" sz="2524">
                <a:solidFill>
                  <a:srgbClr val="000000"/>
                </a:solidFill>
                <a:latin typeface="Source Sans Pro"/>
              </a:rPr>
              <a:t>                      -c</a:t>
            </a:r>
            <a:r>
              <a:rPr lang="en-US" sz="2524">
                <a:solidFill>
                  <a:srgbClr val="000000"/>
                </a:solidFill>
                <a:latin typeface="Source Sans Pro"/>
              </a:rPr>
              <a:t>hráni vnútorné časti kvetu </a:t>
            </a:r>
          </a:p>
          <a:p>
            <a:pPr marL="545082" indent="-272541" lvl="1">
              <a:lnSpc>
                <a:spcPts val="3534"/>
              </a:lnSpc>
              <a:buFont typeface="Arial"/>
              <a:buChar char="•"/>
            </a:pPr>
            <a:r>
              <a:rPr lang="en-US" sz="2524">
                <a:solidFill>
                  <a:srgbClr val="4DAC9D"/>
                </a:solidFill>
                <a:latin typeface="Source Sans Pro Bold"/>
              </a:rPr>
              <a:t>ko</a:t>
            </a:r>
            <a:r>
              <a:rPr lang="en-US" sz="2524">
                <a:solidFill>
                  <a:srgbClr val="4DAC9D"/>
                </a:solidFill>
                <a:latin typeface="Source Sans Pro Bold"/>
              </a:rPr>
              <a:t>runa</a:t>
            </a:r>
            <a:r>
              <a:rPr lang="en-US" sz="2524">
                <a:solidFill>
                  <a:srgbClr val="000000"/>
                </a:solidFill>
                <a:latin typeface="Source Sans Pro"/>
              </a:rPr>
              <a:t>-farebná časť kvetu</a:t>
            </a:r>
          </a:p>
          <a:p>
            <a:pPr>
              <a:lnSpc>
                <a:spcPts val="3534"/>
              </a:lnSpc>
            </a:pPr>
            <a:r>
              <a:rPr lang="en-US" sz="2524">
                <a:solidFill>
                  <a:srgbClr val="000000"/>
                </a:solidFill>
                <a:latin typeface="Source Sans Pro"/>
              </a:rPr>
              <a:t>                       -</a:t>
            </a:r>
            <a:r>
              <a:rPr lang="en-US" sz="2524">
                <a:solidFill>
                  <a:srgbClr val="000000"/>
                </a:solidFill>
                <a:latin typeface="Source Sans Pro"/>
              </a:rPr>
              <a:t>z listov nazývaných </a:t>
            </a:r>
            <a:r>
              <a:rPr lang="en-US" sz="2524">
                <a:solidFill>
                  <a:srgbClr val="1B512D"/>
                </a:solidFill>
                <a:latin typeface="Source Sans Pro Bold"/>
              </a:rPr>
              <a:t>petály</a:t>
            </a:r>
          </a:p>
          <a:p>
            <a:pPr>
              <a:lnSpc>
                <a:spcPts val="3534"/>
              </a:lnSpc>
            </a:pPr>
            <a:r>
              <a:rPr lang="en-US" sz="2524">
                <a:solidFill>
                  <a:srgbClr val="000000"/>
                </a:solidFill>
                <a:latin typeface="Source Sans Pro"/>
              </a:rPr>
              <a:t>                      </a:t>
            </a:r>
            <a:r>
              <a:rPr lang="en-US" sz="2524">
                <a:solidFill>
                  <a:srgbClr val="000000"/>
                </a:solidFill>
                <a:latin typeface="Source Sans Pro"/>
              </a:rPr>
              <a:t>- zodpovedná za </a:t>
            </a:r>
            <a:r>
              <a:rPr lang="en-US" sz="2524">
                <a:solidFill>
                  <a:srgbClr val="1B512D"/>
                </a:solidFill>
                <a:latin typeface="Source Sans Pro Bold"/>
              </a:rPr>
              <a:t>prilákanie opeľujúcich zvierat</a:t>
            </a:r>
          </a:p>
          <a:p>
            <a:pPr>
              <a:lnSpc>
                <a:spcPts val="3534"/>
              </a:lnSpc>
            </a:pPr>
            <a:r>
              <a:rPr lang="en-US" sz="2524">
                <a:solidFill>
                  <a:srgbClr val="000000"/>
                </a:solidFill>
                <a:latin typeface="Source Sans Pro"/>
              </a:rPr>
              <a:t>                      -</a:t>
            </a:r>
            <a:r>
              <a:rPr lang="en-US" sz="2524">
                <a:solidFill>
                  <a:srgbClr val="000000"/>
                </a:solidFill>
                <a:latin typeface="Source Sans Pro"/>
              </a:rPr>
              <a:t>rôzne farby a tvary</a:t>
            </a:r>
          </a:p>
          <a:p>
            <a:pPr marL="545082" indent="-272541" lvl="1">
              <a:lnSpc>
                <a:spcPts val="3534"/>
              </a:lnSpc>
              <a:buFont typeface="Arial"/>
              <a:buChar char="•"/>
            </a:pPr>
            <a:r>
              <a:rPr lang="en-US" sz="2524">
                <a:solidFill>
                  <a:srgbClr val="4DAC9D"/>
                </a:solidFill>
                <a:latin typeface="Source Sans Pro Bold"/>
              </a:rPr>
              <a:t>t</a:t>
            </a:r>
            <a:r>
              <a:rPr lang="en-US" sz="2524">
                <a:solidFill>
                  <a:srgbClr val="4DAC9D"/>
                </a:solidFill>
                <a:latin typeface="Source Sans Pro Bold"/>
              </a:rPr>
              <a:t>yčinky</a:t>
            </a:r>
            <a:r>
              <a:rPr lang="en-US" sz="2524">
                <a:solidFill>
                  <a:srgbClr val="000000"/>
                </a:solidFill>
                <a:latin typeface="Source Sans Pro"/>
              </a:rPr>
              <a:t>- </a:t>
            </a:r>
            <a:r>
              <a:rPr lang="en-US" sz="2524">
                <a:solidFill>
                  <a:srgbClr val="1B512D"/>
                </a:solidFill>
                <a:latin typeface="Source Sans Pro Bold"/>
              </a:rPr>
              <a:t>mužské reprodukčné orgány</a:t>
            </a:r>
            <a:r>
              <a:rPr lang="en-US" sz="2524">
                <a:solidFill>
                  <a:srgbClr val="000000"/>
                </a:solidFill>
                <a:latin typeface="Source Sans Pro"/>
              </a:rPr>
              <a:t> kvetu</a:t>
            </a:r>
          </a:p>
          <a:p>
            <a:pPr>
              <a:lnSpc>
                <a:spcPts val="3534"/>
              </a:lnSpc>
            </a:pPr>
            <a:r>
              <a:rPr lang="en-US" sz="2524">
                <a:solidFill>
                  <a:srgbClr val="000000"/>
                </a:solidFill>
                <a:latin typeface="Source Sans Pro"/>
              </a:rPr>
              <a:t>                       -u</a:t>
            </a:r>
            <a:r>
              <a:rPr lang="en-US" sz="2524">
                <a:solidFill>
                  <a:srgbClr val="000000"/>
                </a:solidFill>
                <a:latin typeface="Source Sans Pro"/>
              </a:rPr>
              <a:t>miestnené </a:t>
            </a:r>
            <a:r>
              <a:rPr lang="en-US" sz="2524">
                <a:solidFill>
                  <a:srgbClr val="1B512D"/>
                </a:solidFill>
                <a:latin typeface="Source Sans Pro Bold"/>
              </a:rPr>
              <a:t>v strede kvetu</a:t>
            </a:r>
          </a:p>
          <a:p>
            <a:pPr>
              <a:lnSpc>
                <a:spcPts val="3534"/>
              </a:lnSpc>
            </a:pPr>
            <a:r>
              <a:rPr lang="en-US" sz="2524">
                <a:solidFill>
                  <a:srgbClr val="000000"/>
                </a:solidFill>
                <a:latin typeface="Source Sans Pro"/>
              </a:rPr>
              <a:t>                       </a:t>
            </a:r>
            <a:r>
              <a:rPr lang="en-US" sz="2524">
                <a:solidFill>
                  <a:srgbClr val="000000"/>
                </a:solidFill>
                <a:latin typeface="Source Sans Pro"/>
              </a:rPr>
              <a:t>-skladajú sa </a:t>
            </a:r>
            <a:r>
              <a:rPr lang="en-US" sz="2524">
                <a:solidFill>
                  <a:srgbClr val="1B512D"/>
                </a:solidFill>
                <a:latin typeface="Source Sans Pro Bold"/>
              </a:rPr>
              <a:t>z vláknitej časti</a:t>
            </a:r>
            <a:r>
              <a:rPr lang="en-US" sz="2524">
                <a:solidFill>
                  <a:srgbClr val="000000"/>
                </a:solidFill>
                <a:latin typeface="Source Sans Pro"/>
              </a:rPr>
              <a:t> nazývanej </a:t>
            </a:r>
            <a:r>
              <a:rPr lang="en-US" sz="2524">
                <a:solidFill>
                  <a:srgbClr val="1B512D"/>
                </a:solidFill>
                <a:latin typeface="Source Sans Pro Bold"/>
              </a:rPr>
              <a:t>nitka</a:t>
            </a:r>
            <a:r>
              <a:rPr lang="en-US" sz="2524">
                <a:solidFill>
                  <a:srgbClr val="000000"/>
                </a:solidFill>
                <a:latin typeface="Source Sans Pro"/>
              </a:rPr>
              <a:t> a </a:t>
            </a:r>
            <a:r>
              <a:rPr lang="en-US" sz="2524">
                <a:solidFill>
                  <a:srgbClr val="1B512D"/>
                </a:solidFill>
                <a:latin typeface="Source Sans Pro Bold"/>
              </a:rPr>
              <a:t>peľnica</a:t>
            </a:r>
            <a:r>
              <a:rPr lang="en-US" sz="2524">
                <a:solidFill>
                  <a:srgbClr val="000000"/>
                </a:solidFill>
                <a:latin typeface="Source Sans Pro"/>
              </a:rPr>
              <a:t>, ktorá delením </a:t>
            </a:r>
            <a:r>
              <a:rPr lang="en-US" sz="2524">
                <a:solidFill>
                  <a:srgbClr val="1B512D"/>
                </a:solidFill>
                <a:latin typeface="Source Sans Pro Bold"/>
              </a:rPr>
              <a:t>tvorí peľové zrnká</a:t>
            </a:r>
          </a:p>
          <a:p>
            <a:pPr marL="545082" indent="-272541" lvl="1">
              <a:lnSpc>
                <a:spcPts val="3534"/>
              </a:lnSpc>
              <a:buFont typeface="Arial"/>
              <a:buChar char="•"/>
            </a:pPr>
            <a:r>
              <a:rPr lang="en-US" sz="2524">
                <a:solidFill>
                  <a:srgbClr val="4DAC9D"/>
                </a:solidFill>
                <a:latin typeface="Source Sans Pro Bold"/>
              </a:rPr>
              <a:t>p</a:t>
            </a:r>
            <a:r>
              <a:rPr lang="en-US" sz="2524">
                <a:solidFill>
                  <a:srgbClr val="4DAC9D"/>
                </a:solidFill>
                <a:latin typeface="Source Sans Pro Bold"/>
              </a:rPr>
              <a:t>iestik</a:t>
            </a:r>
            <a:r>
              <a:rPr lang="en-US" sz="2524">
                <a:solidFill>
                  <a:srgbClr val="000000"/>
                </a:solidFill>
                <a:latin typeface="Source Sans Pro"/>
              </a:rPr>
              <a:t>- </a:t>
            </a:r>
            <a:r>
              <a:rPr lang="en-US" sz="2524">
                <a:solidFill>
                  <a:srgbClr val="1B512D"/>
                </a:solidFill>
                <a:latin typeface="Source Sans Pro Bold"/>
              </a:rPr>
              <a:t>ženský reprodukčný orgán</a:t>
            </a:r>
            <a:r>
              <a:rPr lang="en-US" sz="2524">
                <a:solidFill>
                  <a:srgbClr val="000000"/>
                </a:solidFill>
                <a:latin typeface="Source Sans Pro"/>
              </a:rPr>
              <a:t> kvetu</a:t>
            </a:r>
          </a:p>
          <a:p>
            <a:pPr>
              <a:lnSpc>
                <a:spcPts val="3534"/>
              </a:lnSpc>
            </a:pPr>
            <a:r>
              <a:rPr lang="en-US" sz="2524">
                <a:solidFill>
                  <a:srgbClr val="000000"/>
                </a:solidFill>
                <a:latin typeface="Source Sans Pro"/>
              </a:rPr>
              <a:t>                       -rozlíšený na </a:t>
            </a:r>
            <a:r>
              <a:rPr lang="en-US" sz="2524">
                <a:solidFill>
                  <a:srgbClr val="1B512D"/>
                </a:solidFill>
                <a:latin typeface="Source Sans Pro Bold"/>
              </a:rPr>
              <a:t>bliznu</a:t>
            </a:r>
            <a:r>
              <a:rPr lang="en-US" sz="2524">
                <a:solidFill>
                  <a:srgbClr val="000000"/>
                </a:solidFill>
                <a:latin typeface="Source Sans Pro"/>
              </a:rPr>
              <a:t>, ktorá </a:t>
            </a:r>
            <a:r>
              <a:rPr lang="en-US" sz="2524">
                <a:solidFill>
                  <a:srgbClr val="1B512D"/>
                </a:solidFill>
                <a:latin typeface="Source Sans Pro Bold"/>
              </a:rPr>
              <a:t>zachytáva peľ, čnelku</a:t>
            </a:r>
            <a:r>
              <a:rPr lang="en-US" sz="2524">
                <a:solidFill>
                  <a:srgbClr val="000000"/>
                </a:solidFill>
                <a:latin typeface="Source Sans Pro"/>
              </a:rPr>
              <a:t> a </a:t>
            </a:r>
            <a:r>
              <a:rPr lang="en-US" sz="2524">
                <a:solidFill>
                  <a:srgbClr val="1B512D"/>
                </a:solidFill>
                <a:latin typeface="Source Sans Pro Bold"/>
              </a:rPr>
              <a:t>semenník</a:t>
            </a:r>
            <a:r>
              <a:rPr lang="en-US" sz="2524">
                <a:solidFill>
                  <a:srgbClr val="000000"/>
                </a:solidFill>
                <a:latin typeface="Source Sans Pro"/>
              </a:rPr>
              <a:t>, v ktorom sa </a:t>
            </a:r>
            <a:r>
              <a:rPr lang="en-US" sz="2524">
                <a:solidFill>
                  <a:srgbClr val="1B512D"/>
                </a:solidFill>
                <a:latin typeface="Source Sans Pro Bold"/>
              </a:rPr>
              <a:t>vyvíjajú vajíčka</a:t>
            </a:r>
          </a:p>
          <a:p>
            <a:pPr>
              <a:lnSpc>
                <a:spcPts val="3534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47115" y="-135355"/>
            <a:ext cx="10291115" cy="10287000"/>
          </a:xfrm>
          <a:custGeom>
            <a:avLst/>
            <a:gdLst/>
            <a:ahLst/>
            <a:cxnLst/>
            <a:rect r="r" b="b" t="t" l="l"/>
            <a:pathLst>
              <a:path h="10287000" w="10291115">
                <a:moveTo>
                  <a:pt x="0" y="0"/>
                </a:moveTo>
                <a:lnTo>
                  <a:pt x="10291115" y="0"/>
                </a:lnTo>
                <a:lnTo>
                  <a:pt x="102911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09374" y="582375"/>
            <a:ext cx="3033161" cy="4049427"/>
          </a:xfrm>
          <a:custGeom>
            <a:avLst/>
            <a:gdLst/>
            <a:ahLst/>
            <a:cxnLst/>
            <a:rect r="r" b="b" t="t" l="l"/>
            <a:pathLst>
              <a:path h="4049427" w="3033161">
                <a:moveTo>
                  <a:pt x="0" y="0"/>
                </a:moveTo>
                <a:lnTo>
                  <a:pt x="3033161" y="0"/>
                </a:lnTo>
                <a:lnTo>
                  <a:pt x="3033161" y="4049426"/>
                </a:lnTo>
                <a:lnTo>
                  <a:pt x="0" y="40494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16920" y="582375"/>
            <a:ext cx="4750528" cy="3558310"/>
          </a:xfrm>
          <a:custGeom>
            <a:avLst/>
            <a:gdLst/>
            <a:ahLst/>
            <a:cxnLst/>
            <a:rect r="r" b="b" t="t" l="l"/>
            <a:pathLst>
              <a:path h="3558310" w="4750528">
                <a:moveTo>
                  <a:pt x="0" y="0"/>
                </a:moveTo>
                <a:lnTo>
                  <a:pt x="4750528" y="0"/>
                </a:lnTo>
                <a:lnTo>
                  <a:pt x="4750528" y="3558310"/>
                </a:lnTo>
                <a:lnTo>
                  <a:pt x="0" y="35583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63111" y="5143500"/>
            <a:ext cx="4236468" cy="4236468"/>
          </a:xfrm>
          <a:custGeom>
            <a:avLst/>
            <a:gdLst/>
            <a:ahLst/>
            <a:cxnLst/>
            <a:rect r="r" b="b" t="t" l="l"/>
            <a:pathLst>
              <a:path h="4236468" w="4236468">
                <a:moveTo>
                  <a:pt x="0" y="0"/>
                </a:moveTo>
                <a:lnTo>
                  <a:pt x="4236468" y="0"/>
                </a:lnTo>
                <a:lnTo>
                  <a:pt x="4236468" y="4236468"/>
                </a:lnTo>
                <a:lnTo>
                  <a:pt x="0" y="42364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900524" y="4878406"/>
            <a:ext cx="3842012" cy="5129284"/>
          </a:xfrm>
          <a:custGeom>
            <a:avLst/>
            <a:gdLst/>
            <a:ahLst/>
            <a:cxnLst/>
            <a:rect r="r" b="b" t="t" l="l"/>
            <a:pathLst>
              <a:path h="5129284" w="3842012">
                <a:moveTo>
                  <a:pt x="0" y="0"/>
                </a:moveTo>
                <a:lnTo>
                  <a:pt x="3842011" y="0"/>
                </a:lnTo>
                <a:lnTo>
                  <a:pt x="3842011" y="5129283"/>
                </a:lnTo>
                <a:lnTo>
                  <a:pt x="0" y="51292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437528" y="829870"/>
            <a:ext cx="8365597" cy="992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53"/>
              </a:lnSpc>
            </a:pPr>
            <a:r>
              <a:rPr lang="en-US" sz="3951">
                <a:solidFill>
                  <a:srgbClr val="4DAC9D"/>
                </a:solidFill>
                <a:latin typeface="Livvic Bold"/>
              </a:rPr>
              <a:t>PODĽA UMIESTNENIA KVETU ROZLIŠUJEME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437528" y="1881235"/>
            <a:ext cx="8365597" cy="6941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88175" indent="-294087" lvl="1">
              <a:lnSpc>
                <a:spcPts val="3814"/>
              </a:lnSpc>
              <a:buFont typeface="Arial"/>
              <a:buChar char="•"/>
            </a:pPr>
            <a:r>
              <a:rPr lang="en-US" sz="2724">
                <a:solidFill>
                  <a:srgbClr val="1B512D"/>
                </a:solidFill>
                <a:latin typeface="Source Sans Pro Bold"/>
              </a:rPr>
              <a:t>koncový (terminálny) kvet </a:t>
            </a:r>
            <a:r>
              <a:rPr lang="en-US" sz="2724">
                <a:solidFill>
                  <a:srgbClr val="000000"/>
                </a:solidFill>
                <a:latin typeface="Source Sans Pro"/>
              </a:rPr>
              <a:t>- vyrastá na konci hlavnej stonky</a:t>
            </a:r>
          </a:p>
          <a:p>
            <a:pPr marL="588175" indent="-294087" lvl="1">
              <a:lnSpc>
                <a:spcPts val="3814"/>
              </a:lnSpc>
              <a:buFont typeface="Arial"/>
              <a:buChar char="•"/>
            </a:pPr>
            <a:r>
              <a:rPr lang="en-US" sz="2724">
                <a:solidFill>
                  <a:srgbClr val="1B512D"/>
                </a:solidFill>
                <a:latin typeface="Source Sans Pro Bold"/>
              </a:rPr>
              <a:t>bočný (laterálny) kvet</a:t>
            </a:r>
            <a:r>
              <a:rPr lang="en-US" sz="2724">
                <a:solidFill>
                  <a:srgbClr val="000000"/>
                </a:solidFill>
                <a:latin typeface="Source Sans Pro"/>
              </a:rPr>
              <a:t> - sedí v pazuche listeňa alebo podporného listu</a:t>
            </a:r>
          </a:p>
          <a:p>
            <a:pPr>
              <a:lnSpc>
                <a:spcPts val="3814"/>
              </a:lnSpc>
            </a:pPr>
          </a:p>
          <a:p>
            <a:pPr>
              <a:lnSpc>
                <a:spcPts val="4933"/>
              </a:lnSpc>
            </a:pPr>
            <a:r>
              <a:rPr lang="en-US" sz="3524">
                <a:solidFill>
                  <a:srgbClr val="4DAC9D"/>
                </a:solidFill>
                <a:latin typeface="Livvic Bold"/>
              </a:rPr>
              <a:t>Podľa vyrastania zo stonky rozlišujeme</a:t>
            </a:r>
            <a:r>
              <a:rPr lang="en-US" sz="3524">
                <a:solidFill>
                  <a:srgbClr val="000000"/>
                </a:solidFill>
                <a:latin typeface="Livvic"/>
              </a:rPr>
              <a:t>:</a:t>
            </a:r>
          </a:p>
          <a:p>
            <a:pPr>
              <a:lnSpc>
                <a:spcPts val="3814"/>
              </a:lnSpc>
            </a:pPr>
          </a:p>
          <a:p>
            <a:pPr marL="588175" indent="-294087" lvl="1">
              <a:lnSpc>
                <a:spcPts val="3814"/>
              </a:lnSpc>
              <a:buFont typeface="Arial"/>
              <a:buChar char="•"/>
            </a:pPr>
            <a:r>
              <a:rPr lang="en-US" sz="2724">
                <a:solidFill>
                  <a:srgbClr val="1B512D"/>
                </a:solidFill>
                <a:latin typeface="Source Sans Pro Bold"/>
              </a:rPr>
              <a:t>stopkatý kvet - k stonke sa pripája pomocou kvetnej stopky</a:t>
            </a:r>
            <a:r>
              <a:rPr lang="en-US" sz="2724">
                <a:solidFill>
                  <a:srgbClr val="000000"/>
                </a:solidFill>
                <a:latin typeface="Source Sans Pro"/>
              </a:rPr>
              <a:t> (pedunculus), ktorá predstavuje posledný článok stonky plynule prechádzajúci v kvetné lôžko; kvetná stopka </a:t>
            </a:r>
            <a:r>
              <a:rPr lang="en-US" sz="2724">
                <a:solidFill>
                  <a:srgbClr val="1B512D"/>
                </a:solidFill>
                <a:latin typeface="Source Sans Pro Bold"/>
              </a:rPr>
              <a:t>môže niesť 1 alebo viac kvetov a opadávať spolu s plodom</a:t>
            </a:r>
          </a:p>
          <a:p>
            <a:pPr marL="588175" indent="-294087" lvl="1">
              <a:lnSpc>
                <a:spcPts val="3814"/>
              </a:lnSpc>
              <a:buFont typeface="Arial"/>
              <a:buChar char="•"/>
            </a:pPr>
            <a:r>
              <a:rPr lang="en-US" sz="2724">
                <a:solidFill>
                  <a:srgbClr val="1B512D"/>
                </a:solidFill>
                <a:latin typeface="Source Sans Pro Bold"/>
              </a:rPr>
              <a:t>sediaci kvet </a:t>
            </a:r>
            <a:r>
              <a:rPr lang="en-US" sz="2724">
                <a:solidFill>
                  <a:srgbClr val="000000"/>
                </a:solidFill>
                <a:latin typeface="Source Sans Pro"/>
              </a:rPr>
              <a:t>- sedí na stonke bez kvetnej stopky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6521" y="-588171"/>
            <a:ext cx="5888958" cy="11773206"/>
            <a:chOff x="0" y="0"/>
            <a:chExt cx="7851943" cy="1569760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7848804"/>
              <a:ext cx="7851943" cy="7848804"/>
            </a:xfrm>
            <a:custGeom>
              <a:avLst/>
              <a:gdLst/>
              <a:ahLst/>
              <a:cxnLst/>
              <a:rect r="r" b="b" t="t" l="l"/>
              <a:pathLst>
                <a:path h="7848804" w="7851943">
                  <a:moveTo>
                    <a:pt x="0" y="0"/>
                  </a:moveTo>
                  <a:lnTo>
                    <a:pt x="7851943" y="0"/>
                  </a:lnTo>
                  <a:lnTo>
                    <a:pt x="7851943" y="7848804"/>
                  </a:lnTo>
                  <a:lnTo>
                    <a:pt x="0" y="7848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851943" cy="7848804"/>
            </a:xfrm>
            <a:custGeom>
              <a:avLst/>
              <a:gdLst/>
              <a:ahLst/>
              <a:cxnLst/>
              <a:rect r="r" b="b" t="t" l="l"/>
              <a:pathLst>
                <a:path h="7848804" w="7851943">
                  <a:moveTo>
                    <a:pt x="0" y="0"/>
                  </a:moveTo>
                  <a:lnTo>
                    <a:pt x="7851943" y="0"/>
                  </a:lnTo>
                  <a:lnTo>
                    <a:pt x="7851943" y="7848804"/>
                  </a:lnTo>
                  <a:lnTo>
                    <a:pt x="0" y="7848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5888958" y="2746407"/>
            <a:ext cx="11679416" cy="4686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3192" indent="-321596" lvl="1">
              <a:lnSpc>
                <a:spcPts val="4170"/>
              </a:lnSpc>
              <a:buFont typeface="Arial"/>
              <a:buChar char="•"/>
            </a:pPr>
            <a:r>
              <a:rPr lang="en-US" sz="2979">
                <a:solidFill>
                  <a:srgbClr val="1B512D"/>
                </a:solidFill>
                <a:latin typeface="Source Sans Pro Bold"/>
              </a:rPr>
              <a:t>nesúmerný (asymetrický) kvet </a:t>
            </a:r>
            <a:r>
              <a:rPr lang="en-US" sz="2979">
                <a:solidFill>
                  <a:srgbClr val="000000"/>
                </a:solidFill>
                <a:latin typeface="Source Sans Pro"/>
              </a:rPr>
              <a:t>- nie je možné ho rozdeliť na dve alebo viac zhodných častí, nepravidelný kvet (valeriána)</a:t>
            </a:r>
          </a:p>
          <a:p>
            <a:pPr marL="643192" indent="-321596" lvl="1">
              <a:lnSpc>
                <a:spcPts val="4170"/>
              </a:lnSpc>
              <a:buFont typeface="Arial"/>
              <a:buChar char="•"/>
            </a:pPr>
            <a:r>
              <a:rPr lang="en-US" sz="2979">
                <a:solidFill>
                  <a:srgbClr val="1B512D"/>
                </a:solidFill>
                <a:latin typeface="Source Sans Pro Bold"/>
              </a:rPr>
              <a:t>súmerný (monosymetrický, zygomorfný) kvet</a:t>
            </a:r>
            <a:r>
              <a:rPr lang="en-US" sz="2979">
                <a:solidFill>
                  <a:srgbClr val="000000"/>
                </a:solidFill>
                <a:latin typeface="Source Sans Pro"/>
              </a:rPr>
              <a:t> - 1 rovina súmernosti ho rozdeľuje na 2 zhodné polovice (šalvia, hrach)</a:t>
            </a:r>
          </a:p>
          <a:p>
            <a:pPr marL="643192" indent="-321596" lvl="1">
              <a:lnSpc>
                <a:spcPts val="4170"/>
              </a:lnSpc>
              <a:buFont typeface="Arial"/>
              <a:buChar char="•"/>
            </a:pPr>
            <a:r>
              <a:rPr lang="en-US" sz="2979">
                <a:solidFill>
                  <a:srgbClr val="1B512D"/>
                </a:solidFill>
                <a:latin typeface="Source Sans Pro Bold"/>
              </a:rPr>
              <a:t>bisymetrický kvet</a:t>
            </a:r>
            <a:r>
              <a:rPr lang="en-US" sz="2979">
                <a:solidFill>
                  <a:srgbClr val="000000"/>
                </a:solidFill>
                <a:latin typeface="Source Sans Pro"/>
              </a:rPr>
              <a:t> - možno ho rozdeliť dvomi na seba kolmými rovinami (srdcovka)</a:t>
            </a:r>
          </a:p>
          <a:p>
            <a:pPr marL="643192" indent="-321596" lvl="1">
              <a:lnSpc>
                <a:spcPts val="4170"/>
              </a:lnSpc>
              <a:buFont typeface="Arial"/>
              <a:buChar char="•"/>
            </a:pPr>
            <a:r>
              <a:rPr lang="en-US" sz="2979">
                <a:solidFill>
                  <a:srgbClr val="1B512D"/>
                </a:solidFill>
                <a:latin typeface="Source Sans Pro Bold"/>
              </a:rPr>
              <a:t>polysymetrický (aktinomorfný) kvet</a:t>
            </a:r>
            <a:r>
              <a:rPr lang="en-US" sz="2979">
                <a:solidFill>
                  <a:srgbClr val="000000"/>
                </a:solidFill>
                <a:latin typeface="Source Sans Pro"/>
              </a:rPr>
              <a:t> - pravidelný kvet s lúčovito usporiadanýni orgánmi (ľaliovité)</a:t>
            </a:r>
          </a:p>
          <a:p>
            <a:pPr>
              <a:lnSpc>
                <a:spcPts val="4170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0" y="919433"/>
            <a:ext cx="5762436" cy="3820746"/>
          </a:xfrm>
          <a:custGeom>
            <a:avLst/>
            <a:gdLst/>
            <a:ahLst/>
            <a:cxnLst/>
            <a:rect r="r" b="b" t="t" l="l"/>
            <a:pathLst>
              <a:path h="3820746" w="5762436">
                <a:moveTo>
                  <a:pt x="0" y="0"/>
                </a:moveTo>
                <a:lnTo>
                  <a:pt x="5762436" y="0"/>
                </a:lnTo>
                <a:lnTo>
                  <a:pt x="5762436" y="3820746"/>
                </a:lnTo>
                <a:lnTo>
                  <a:pt x="0" y="3820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4454" y="5833779"/>
            <a:ext cx="5834504" cy="3882597"/>
          </a:xfrm>
          <a:custGeom>
            <a:avLst/>
            <a:gdLst/>
            <a:ahLst/>
            <a:cxnLst/>
            <a:rect r="r" b="b" t="t" l="l"/>
            <a:pathLst>
              <a:path h="3882597" w="5834504">
                <a:moveTo>
                  <a:pt x="0" y="0"/>
                </a:moveTo>
                <a:lnTo>
                  <a:pt x="5834504" y="0"/>
                </a:lnTo>
                <a:lnTo>
                  <a:pt x="5834504" y="3882597"/>
                </a:lnTo>
                <a:lnTo>
                  <a:pt x="0" y="3882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491184" y="6941515"/>
            <a:ext cx="3305631" cy="3345485"/>
          </a:xfrm>
          <a:custGeom>
            <a:avLst/>
            <a:gdLst/>
            <a:ahLst/>
            <a:cxnLst/>
            <a:rect r="r" b="b" t="t" l="l"/>
            <a:pathLst>
              <a:path h="3345485" w="3305631">
                <a:moveTo>
                  <a:pt x="0" y="0"/>
                </a:moveTo>
                <a:lnTo>
                  <a:pt x="3305632" y="0"/>
                </a:lnTo>
                <a:lnTo>
                  <a:pt x="3305632" y="3345485"/>
                </a:lnTo>
                <a:lnTo>
                  <a:pt x="0" y="33454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6462" r="0" b="-6462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80494" y="6407904"/>
            <a:ext cx="3752398" cy="3958952"/>
          </a:xfrm>
          <a:custGeom>
            <a:avLst/>
            <a:gdLst/>
            <a:ahLst/>
            <a:cxnLst/>
            <a:rect r="r" b="b" t="t" l="l"/>
            <a:pathLst>
              <a:path h="3958952" w="3752398">
                <a:moveTo>
                  <a:pt x="0" y="0"/>
                </a:moveTo>
                <a:lnTo>
                  <a:pt x="3752399" y="0"/>
                </a:lnTo>
                <a:lnTo>
                  <a:pt x="3752399" y="3958953"/>
                </a:lnTo>
                <a:lnTo>
                  <a:pt x="0" y="39589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019081" y="736600"/>
            <a:ext cx="11240219" cy="708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25"/>
              </a:lnSpc>
            </a:pPr>
            <a:r>
              <a:rPr lang="en-US" sz="5500">
                <a:solidFill>
                  <a:srgbClr val="4DAC9D"/>
                </a:solidFill>
                <a:latin typeface="Livvic Heavy"/>
              </a:rPr>
              <a:t>SÚMERNOSŤ(SYMETRIA) KVETU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63833" y="-5091"/>
            <a:ext cx="10291115" cy="10287000"/>
          </a:xfrm>
          <a:custGeom>
            <a:avLst/>
            <a:gdLst/>
            <a:ahLst/>
            <a:cxnLst/>
            <a:rect r="r" b="b" t="t" l="l"/>
            <a:pathLst>
              <a:path h="10287000" w="10291115">
                <a:moveTo>
                  <a:pt x="0" y="0"/>
                </a:moveTo>
                <a:lnTo>
                  <a:pt x="10291115" y="0"/>
                </a:lnTo>
                <a:lnTo>
                  <a:pt x="102911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68892" y="-536936"/>
            <a:ext cx="4772173" cy="6158878"/>
          </a:xfrm>
          <a:custGeom>
            <a:avLst/>
            <a:gdLst/>
            <a:ahLst/>
            <a:cxnLst/>
            <a:rect r="r" b="b" t="t" l="l"/>
            <a:pathLst>
              <a:path h="6158878" w="4772173">
                <a:moveTo>
                  <a:pt x="0" y="0"/>
                </a:moveTo>
                <a:lnTo>
                  <a:pt x="4772173" y="0"/>
                </a:lnTo>
                <a:lnTo>
                  <a:pt x="4772173" y="6158878"/>
                </a:lnTo>
                <a:lnTo>
                  <a:pt x="0" y="6158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462" t="0" r="-6462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41065" y="-107745"/>
            <a:ext cx="7096875" cy="5315806"/>
          </a:xfrm>
          <a:custGeom>
            <a:avLst/>
            <a:gdLst/>
            <a:ahLst/>
            <a:cxnLst/>
            <a:rect r="r" b="b" t="t" l="l"/>
            <a:pathLst>
              <a:path h="5315806" w="7096875">
                <a:moveTo>
                  <a:pt x="0" y="0"/>
                </a:moveTo>
                <a:lnTo>
                  <a:pt x="7096875" y="0"/>
                </a:lnTo>
                <a:lnTo>
                  <a:pt x="7096875" y="5315806"/>
                </a:lnTo>
                <a:lnTo>
                  <a:pt x="0" y="5315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78501" y="5208061"/>
            <a:ext cx="4409499" cy="6041596"/>
          </a:xfrm>
          <a:custGeom>
            <a:avLst/>
            <a:gdLst/>
            <a:ahLst/>
            <a:cxnLst/>
            <a:rect r="r" b="b" t="t" l="l"/>
            <a:pathLst>
              <a:path h="6041596" w="4409499">
                <a:moveTo>
                  <a:pt x="0" y="0"/>
                </a:moveTo>
                <a:lnTo>
                  <a:pt x="4409499" y="0"/>
                </a:lnTo>
                <a:lnTo>
                  <a:pt x="4409499" y="6041596"/>
                </a:lnTo>
                <a:lnTo>
                  <a:pt x="0" y="60415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8698" r="-40743" b="-8698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492346" y="5143500"/>
            <a:ext cx="3443826" cy="5175148"/>
          </a:xfrm>
          <a:custGeom>
            <a:avLst/>
            <a:gdLst/>
            <a:ahLst/>
            <a:cxnLst/>
            <a:rect r="r" b="b" t="t" l="l"/>
            <a:pathLst>
              <a:path h="5175148" w="3443826">
                <a:moveTo>
                  <a:pt x="0" y="0"/>
                </a:moveTo>
                <a:lnTo>
                  <a:pt x="3443825" y="0"/>
                </a:lnTo>
                <a:lnTo>
                  <a:pt x="3443825" y="5175148"/>
                </a:lnTo>
                <a:lnTo>
                  <a:pt x="0" y="5175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080698" y="6740499"/>
            <a:ext cx="6411648" cy="3546501"/>
          </a:xfrm>
          <a:custGeom>
            <a:avLst/>
            <a:gdLst/>
            <a:ahLst/>
            <a:cxnLst/>
            <a:rect r="r" b="b" t="t" l="l"/>
            <a:pathLst>
              <a:path h="3546501" w="6411648">
                <a:moveTo>
                  <a:pt x="0" y="0"/>
                </a:moveTo>
                <a:lnTo>
                  <a:pt x="6411648" y="0"/>
                </a:lnTo>
                <a:lnTo>
                  <a:pt x="6411648" y="3546501"/>
                </a:lnTo>
                <a:lnTo>
                  <a:pt x="0" y="35465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579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870714" y="1624912"/>
            <a:ext cx="8293970" cy="708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25"/>
              </a:lnSpc>
            </a:pPr>
            <a:r>
              <a:rPr lang="en-US" sz="5500">
                <a:solidFill>
                  <a:srgbClr val="4DAC9D"/>
                </a:solidFill>
                <a:latin typeface="Livvic Heavy"/>
              </a:rPr>
              <a:t>TVARY KVETOV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870714" y="2678628"/>
            <a:ext cx="6454840" cy="3730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22359" indent="-461179" lvl="1">
              <a:lnSpc>
                <a:spcPts val="5981"/>
              </a:lnSpc>
              <a:buFont typeface="Arial"/>
              <a:buChar char="•"/>
            </a:pPr>
            <a:r>
              <a:rPr lang="en-US" sz="4272">
                <a:solidFill>
                  <a:srgbClr val="1B512D"/>
                </a:solidFill>
                <a:latin typeface="Source Sans Pro Bold"/>
              </a:rPr>
              <a:t>zvončekovitý</a:t>
            </a:r>
            <a:r>
              <a:rPr lang="en-US" sz="4272">
                <a:solidFill>
                  <a:srgbClr val="000000"/>
                </a:solidFill>
                <a:latin typeface="Source Sans Pro"/>
              </a:rPr>
              <a:t>-zvonček</a:t>
            </a:r>
          </a:p>
          <a:p>
            <a:pPr marL="922359" indent="-461179" lvl="1">
              <a:lnSpc>
                <a:spcPts val="5981"/>
              </a:lnSpc>
              <a:buFont typeface="Arial"/>
              <a:buChar char="•"/>
            </a:pPr>
            <a:r>
              <a:rPr lang="en-US" sz="4272">
                <a:solidFill>
                  <a:srgbClr val="1B512D"/>
                </a:solidFill>
                <a:latin typeface="Source Sans Pro Bold"/>
              </a:rPr>
              <a:t>rúrkovitý</a:t>
            </a:r>
            <a:r>
              <a:rPr lang="en-US" sz="4272">
                <a:solidFill>
                  <a:srgbClr val="000000"/>
                </a:solidFill>
                <a:latin typeface="Source Sans Pro"/>
              </a:rPr>
              <a:t>-astrovité</a:t>
            </a:r>
          </a:p>
          <a:p>
            <a:pPr marL="922359" indent="-461179" lvl="1">
              <a:lnSpc>
                <a:spcPts val="5981"/>
              </a:lnSpc>
              <a:buFont typeface="Arial"/>
              <a:buChar char="•"/>
            </a:pPr>
            <a:r>
              <a:rPr lang="en-US" sz="4272">
                <a:solidFill>
                  <a:srgbClr val="1B512D"/>
                </a:solidFill>
                <a:latin typeface="Source Sans Pro Bold"/>
              </a:rPr>
              <a:t>tanierovitý</a:t>
            </a:r>
            <a:r>
              <a:rPr lang="en-US" sz="4272">
                <a:solidFill>
                  <a:srgbClr val="000000"/>
                </a:solidFill>
                <a:latin typeface="Source Sans Pro"/>
              </a:rPr>
              <a:t>-divozel</a:t>
            </a:r>
          </a:p>
          <a:p>
            <a:pPr marL="922359" indent="-461179" lvl="1">
              <a:lnSpc>
                <a:spcPts val="5981"/>
              </a:lnSpc>
              <a:buFont typeface="Arial"/>
              <a:buChar char="•"/>
            </a:pPr>
            <a:r>
              <a:rPr lang="en-US" sz="4272">
                <a:solidFill>
                  <a:srgbClr val="1B512D"/>
                </a:solidFill>
                <a:latin typeface="Source Sans Pro Bold"/>
              </a:rPr>
              <a:t>jazykovitý</a:t>
            </a:r>
            <a:r>
              <a:rPr lang="en-US" sz="4272">
                <a:solidFill>
                  <a:srgbClr val="000000"/>
                </a:solidFill>
                <a:latin typeface="Source Sans Pro"/>
              </a:rPr>
              <a:t>-slnečnica</a:t>
            </a:r>
          </a:p>
          <a:p>
            <a:pPr marL="922359" indent="-461179" lvl="1">
              <a:lnSpc>
                <a:spcPts val="5981"/>
              </a:lnSpc>
              <a:buFont typeface="Arial"/>
              <a:buChar char="•"/>
            </a:pPr>
            <a:r>
              <a:rPr lang="en-US" sz="4272">
                <a:solidFill>
                  <a:srgbClr val="1B512D"/>
                </a:solidFill>
                <a:latin typeface="Source Sans Pro Bold"/>
              </a:rPr>
              <a:t>pyskovitý</a:t>
            </a:r>
            <a:r>
              <a:rPr lang="en-US" sz="4272">
                <a:solidFill>
                  <a:srgbClr val="000000"/>
                </a:solidFill>
                <a:latin typeface="Source Sans Pro"/>
              </a:rPr>
              <a:t>-hluchavka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665381" y="0"/>
            <a:ext cx="5200140" cy="10396122"/>
            <a:chOff x="0" y="0"/>
            <a:chExt cx="6933520" cy="138614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6930748"/>
              <a:ext cx="6933520" cy="6930748"/>
            </a:xfrm>
            <a:custGeom>
              <a:avLst/>
              <a:gdLst/>
              <a:ahLst/>
              <a:cxnLst/>
              <a:rect r="r" b="b" t="t" l="l"/>
              <a:pathLst>
                <a:path h="6930748" w="6933520">
                  <a:moveTo>
                    <a:pt x="0" y="0"/>
                  </a:moveTo>
                  <a:lnTo>
                    <a:pt x="6933520" y="0"/>
                  </a:lnTo>
                  <a:lnTo>
                    <a:pt x="6933520" y="6930748"/>
                  </a:lnTo>
                  <a:lnTo>
                    <a:pt x="0" y="6930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933520" cy="6930748"/>
            </a:xfrm>
            <a:custGeom>
              <a:avLst/>
              <a:gdLst/>
              <a:ahLst/>
              <a:cxnLst/>
              <a:rect r="r" b="b" t="t" l="l"/>
              <a:pathLst>
                <a:path h="6930748" w="6933520">
                  <a:moveTo>
                    <a:pt x="0" y="0"/>
                  </a:moveTo>
                  <a:lnTo>
                    <a:pt x="6933520" y="0"/>
                  </a:lnTo>
                  <a:lnTo>
                    <a:pt x="6933520" y="6930748"/>
                  </a:lnTo>
                  <a:lnTo>
                    <a:pt x="0" y="6930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673423" y="1504719"/>
            <a:ext cx="12195096" cy="7691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84472" indent="-342236" lvl="1">
              <a:lnSpc>
                <a:spcPts val="4438"/>
              </a:lnSpc>
              <a:buFont typeface="Arial"/>
              <a:buChar char="•"/>
            </a:pPr>
            <a:r>
              <a:rPr lang="en-US" sz="3170">
                <a:solidFill>
                  <a:srgbClr val="000000"/>
                </a:solidFill>
                <a:latin typeface="Source Sans Pro"/>
              </a:rPr>
              <a:t>ak sa na </a:t>
            </a:r>
            <a:r>
              <a:rPr lang="en-US" sz="3170">
                <a:solidFill>
                  <a:srgbClr val="1B512D"/>
                </a:solidFill>
                <a:latin typeface="Source Sans Pro Bold"/>
              </a:rPr>
              <a:t>spoločnej rozkonárenej stonke (tzv. vreteno súkvetia)</a:t>
            </a:r>
            <a:r>
              <a:rPr lang="en-US" sz="3170">
                <a:solidFill>
                  <a:srgbClr val="000000"/>
                </a:solidFill>
                <a:latin typeface="Source Sans Pro"/>
              </a:rPr>
              <a:t> vyskytuje podľa určitých zákonov </a:t>
            </a:r>
            <a:r>
              <a:rPr lang="en-US" sz="3170">
                <a:solidFill>
                  <a:srgbClr val="1B512D"/>
                </a:solidFill>
                <a:latin typeface="Source Sans Pro Bold"/>
              </a:rPr>
              <a:t>viacero kvetov súčasne.</a:t>
            </a:r>
          </a:p>
          <a:p>
            <a:pPr>
              <a:lnSpc>
                <a:spcPts val="6979"/>
              </a:lnSpc>
            </a:pPr>
          </a:p>
          <a:p>
            <a:pPr>
              <a:lnSpc>
                <a:spcPts val="6979"/>
              </a:lnSpc>
            </a:pPr>
            <a:r>
              <a:rPr lang="en-US" sz="4985">
                <a:solidFill>
                  <a:srgbClr val="4DAC9D"/>
                </a:solidFill>
                <a:latin typeface="Livvic Bold"/>
              </a:rPr>
              <a:t>Podľa rozkonárovania stoniek rozlišujeme súkvetia</a:t>
            </a:r>
            <a:r>
              <a:rPr lang="en-US" sz="4985">
                <a:solidFill>
                  <a:srgbClr val="000000"/>
                </a:solidFill>
                <a:latin typeface="Livvic"/>
              </a:rPr>
              <a:t>:</a:t>
            </a:r>
          </a:p>
          <a:p>
            <a:pPr>
              <a:lnSpc>
                <a:spcPts val="4438"/>
              </a:lnSpc>
            </a:pPr>
          </a:p>
          <a:p>
            <a:pPr marL="684472" indent="-342236" lvl="1">
              <a:lnSpc>
                <a:spcPts val="4438"/>
              </a:lnSpc>
              <a:buFont typeface="Arial"/>
              <a:buChar char="•"/>
            </a:pPr>
            <a:r>
              <a:rPr lang="en-US" sz="3170">
                <a:solidFill>
                  <a:srgbClr val="1B512D"/>
                </a:solidFill>
                <a:latin typeface="Source Sans Pro Bold"/>
              </a:rPr>
              <a:t>strapcovité (racemózne) súkvetie </a:t>
            </a:r>
            <a:r>
              <a:rPr lang="en-US" sz="3170">
                <a:solidFill>
                  <a:srgbClr val="000000"/>
                </a:solidFill>
                <a:latin typeface="Source Sans Pro"/>
              </a:rPr>
              <a:t>- </a:t>
            </a:r>
            <a:r>
              <a:rPr lang="en-US" sz="3170">
                <a:solidFill>
                  <a:srgbClr val="1B512D"/>
                </a:solidFill>
                <a:latin typeface="Source Sans Pro Bold"/>
              </a:rPr>
              <a:t>dcérske stonky neprevyšujú stonku materskú</a:t>
            </a:r>
            <a:r>
              <a:rPr lang="en-US" sz="3170">
                <a:solidFill>
                  <a:srgbClr val="000000"/>
                </a:solidFill>
                <a:latin typeface="Source Sans Pro"/>
              </a:rPr>
              <a:t>, kvety rozkvitajú zdola nahor, v prípade plošných súkvetí z okrajov súkvetia do jeho stredu</a:t>
            </a:r>
          </a:p>
          <a:p>
            <a:pPr marL="684472" indent="-342236" lvl="1">
              <a:lnSpc>
                <a:spcPts val="4438"/>
              </a:lnSpc>
              <a:buFont typeface="Arial"/>
              <a:buChar char="•"/>
            </a:pPr>
            <a:r>
              <a:rPr lang="en-US" sz="3170">
                <a:solidFill>
                  <a:srgbClr val="1B512D"/>
                </a:solidFill>
                <a:latin typeface="Source Sans Pro Bold"/>
              </a:rPr>
              <a:t>vrcholíkovité (cymózne) súkvetie</a:t>
            </a:r>
            <a:r>
              <a:rPr lang="en-US" sz="3170">
                <a:solidFill>
                  <a:srgbClr val="000000"/>
                </a:solidFill>
                <a:latin typeface="Source Sans Pro"/>
              </a:rPr>
              <a:t> - majú </a:t>
            </a:r>
            <a:r>
              <a:rPr lang="en-US" sz="3170">
                <a:solidFill>
                  <a:srgbClr val="1B512D"/>
                </a:solidFill>
                <a:latin typeface="Source Sans Pro Bold"/>
              </a:rPr>
              <a:t>materskú stonku skrátenú a dcérske stonky ju prerastajú</a:t>
            </a:r>
            <a:r>
              <a:rPr lang="en-US" sz="3170">
                <a:solidFill>
                  <a:srgbClr val="000000"/>
                </a:solidFill>
                <a:latin typeface="Source Sans Pro"/>
              </a:rPr>
              <a:t>, kvety rozkvitajú zhora nadol, pri plošných súkvetiach zo stredu súkvetia k okrajom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3916798" y="487765"/>
            <a:ext cx="3342502" cy="4891466"/>
          </a:xfrm>
          <a:custGeom>
            <a:avLst/>
            <a:gdLst/>
            <a:ahLst/>
            <a:cxnLst/>
            <a:rect r="r" b="b" t="t" l="l"/>
            <a:pathLst>
              <a:path h="4891466" w="3342502">
                <a:moveTo>
                  <a:pt x="0" y="0"/>
                </a:moveTo>
                <a:lnTo>
                  <a:pt x="3342502" y="0"/>
                </a:lnTo>
                <a:lnTo>
                  <a:pt x="3342502" y="4891466"/>
                </a:lnTo>
                <a:lnTo>
                  <a:pt x="0" y="48914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735158" y="5819681"/>
            <a:ext cx="5705781" cy="3772156"/>
          </a:xfrm>
          <a:custGeom>
            <a:avLst/>
            <a:gdLst/>
            <a:ahLst/>
            <a:cxnLst/>
            <a:rect r="r" b="b" t="t" l="l"/>
            <a:pathLst>
              <a:path h="3772156" w="5705781">
                <a:moveTo>
                  <a:pt x="0" y="0"/>
                </a:moveTo>
                <a:lnTo>
                  <a:pt x="5705782" y="0"/>
                </a:lnTo>
                <a:lnTo>
                  <a:pt x="5705782" y="3772156"/>
                </a:lnTo>
                <a:lnTo>
                  <a:pt x="0" y="3772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736600"/>
            <a:ext cx="6798573" cy="708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25"/>
              </a:lnSpc>
            </a:pPr>
            <a:r>
              <a:rPr lang="en-US" sz="5500">
                <a:solidFill>
                  <a:srgbClr val="4DAC9D"/>
                </a:solidFill>
                <a:latin typeface="Livvic Heavy"/>
              </a:rPr>
              <a:t>SÚKVETIE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5792273" y="-250281"/>
            <a:ext cx="10539388" cy="10535174"/>
          </a:xfrm>
          <a:custGeom>
            <a:avLst/>
            <a:gdLst/>
            <a:ahLst/>
            <a:cxnLst/>
            <a:rect r="r" b="b" t="t" l="l"/>
            <a:pathLst>
              <a:path h="10535174" w="10539388">
                <a:moveTo>
                  <a:pt x="0" y="0"/>
                </a:moveTo>
                <a:lnTo>
                  <a:pt x="10539388" y="0"/>
                </a:lnTo>
                <a:lnTo>
                  <a:pt x="10539388" y="10535174"/>
                </a:lnTo>
                <a:lnTo>
                  <a:pt x="0" y="105351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67532" y="7290319"/>
            <a:ext cx="347091" cy="263789"/>
          </a:xfrm>
          <a:custGeom>
            <a:avLst/>
            <a:gdLst/>
            <a:ahLst/>
            <a:cxnLst/>
            <a:rect r="r" b="b" t="t" l="l"/>
            <a:pathLst>
              <a:path h="263789" w="347091">
                <a:moveTo>
                  <a:pt x="0" y="0"/>
                </a:moveTo>
                <a:lnTo>
                  <a:pt x="347092" y="0"/>
                </a:lnTo>
                <a:lnTo>
                  <a:pt x="347092" y="263789"/>
                </a:lnTo>
                <a:lnTo>
                  <a:pt x="0" y="263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7197075" y="8357337"/>
            <a:ext cx="347091" cy="263789"/>
          </a:xfrm>
          <a:custGeom>
            <a:avLst/>
            <a:gdLst/>
            <a:ahLst/>
            <a:cxnLst/>
            <a:rect r="r" b="b" t="t" l="l"/>
            <a:pathLst>
              <a:path h="263789" w="347091">
                <a:moveTo>
                  <a:pt x="347092" y="263789"/>
                </a:moveTo>
                <a:lnTo>
                  <a:pt x="0" y="263789"/>
                </a:lnTo>
                <a:lnTo>
                  <a:pt x="0" y="0"/>
                </a:lnTo>
                <a:lnTo>
                  <a:pt x="347092" y="0"/>
                </a:lnTo>
                <a:lnTo>
                  <a:pt x="347092" y="26378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96795" y="522182"/>
            <a:ext cx="11409370" cy="789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53"/>
              </a:lnSpc>
            </a:pPr>
            <a:r>
              <a:rPr lang="en-US" sz="6161">
                <a:solidFill>
                  <a:srgbClr val="4DAC9D"/>
                </a:solidFill>
                <a:latin typeface="Livvic Heavy"/>
              </a:rPr>
              <a:t>STRAPCOVITÉ SÚKVETIE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86209" y="1708155"/>
            <a:ext cx="15308172" cy="7052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17737" indent="-308869" lvl="1">
              <a:lnSpc>
                <a:spcPts val="4005"/>
              </a:lnSpc>
              <a:buFont typeface="Arial"/>
              <a:buChar char="•"/>
            </a:pPr>
            <a:r>
              <a:rPr lang="en-US" sz="2861">
                <a:solidFill>
                  <a:srgbClr val="1B512D"/>
                </a:solidFill>
                <a:latin typeface="Source Sans Pro Bold"/>
              </a:rPr>
              <a:t>strapec (racemus)</a:t>
            </a:r>
            <a:r>
              <a:rPr lang="en-US" sz="2861">
                <a:solidFill>
                  <a:srgbClr val="000000"/>
                </a:solidFill>
                <a:latin typeface="Source Sans Pro"/>
              </a:rPr>
              <a:t> - súkvetie s pretiahnutým vretenom, v pazuchách listeňov nesie kvetné stopky s kvetmi (agát)</a:t>
            </a:r>
          </a:p>
          <a:p>
            <a:pPr marL="617737" indent="-308869" lvl="1">
              <a:lnSpc>
                <a:spcPts val="4005"/>
              </a:lnSpc>
              <a:buFont typeface="Arial"/>
              <a:buChar char="•"/>
            </a:pPr>
            <a:r>
              <a:rPr lang="en-US" sz="2861">
                <a:solidFill>
                  <a:srgbClr val="1B512D"/>
                </a:solidFill>
                <a:latin typeface="Source Sans Pro Bold"/>
              </a:rPr>
              <a:t>klas (spica)</a:t>
            </a:r>
            <a:r>
              <a:rPr lang="en-US" sz="2861">
                <a:solidFill>
                  <a:srgbClr val="000000"/>
                </a:solidFill>
                <a:latin typeface="Source Sans Pro"/>
              </a:rPr>
              <a:t> - vreteno súkvetia je dlhé, kvetné stopky veľmi krátke alebo úplne redukované, kvety početné (skorocel)</a:t>
            </a:r>
          </a:p>
          <a:p>
            <a:pPr marL="617737" indent="-308869" lvl="1">
              <a:lnSpc>
                <a:spcPts val="4005"/>
              </a:lnSpc>
              <a:buFont typeface="Arial"/>
              <a:buChar char="•"/>
            </a:pPr>
            <a:r>
              <a:rPr lang="en-US" sz="2861">
                <a:solidFill>
                  <a:srgbClr val="1B512D"/>
                </a:solidFill>
                <a:latin typeface="Source Sans Pro Bold"/>
              </a:rPr>
              <a:t>jahňada (amentum)</a:t>
            </a:r>
            <a:r>
              <a:rPr lang="en-US" sz="2861">
                <a:solidFill>
                  <a:srgbClr val="000000"/>
                </a:solidFill>
                <a:latin typeface="Source Sans Pro"/>
              </a:rPr>
              <a:t> -  kvety sediace, najčastejšie jednopohlavné, vetroopelivé, s redukovanými kvetnými obalmi (lieska, topoľ, vŕba)</a:t>
            </a:r>
          </a:p>
          <a:p>
            <a:pPr marL="617737" indent="-308869" lvl="1">
              <a:lnSpc>
                <a:spcPts val="4005"/>
              </a:lnSpc>
              <a:buFont typeface="Arial"/>
              <a:buChar char="•"/>
            </a:pPr>
            <a:r>
              <a:rPr lang="en-US" sz="2861">
                <a:solidFill>
                  <a:srgbClr val="1B512D"/>
                </a:solidFill>
                <a:latin typeface="Source Sans Pro Bold"/>
              </a:rPr>
              <a:t>klások (spicula)</a:t>
            </a:r>
            <a:r>
              <a:rPr lang="en-US" sz="2861">
                <a:solidFill>
                  <a:srgbClr val="000000"/>
                </a:solidFill>
                <a:latin typeface="Source Sans Pro"/>
              </a:rPr>
              <a:t> - skrátený a redukovaný klas s malým počtom kvetov (lipnica, mednička)</a:t>
            </a:r>
          </a:p>
          <a:p>
            <a:pPr marL="617737" indent="-308869" lvl="1">
              <a:lnSpc>
                <a:spcPts val="4005"/>
              </a:lnSpc>
              <a:buFont typeface="Arial"/>
              <a:buChar char="•"/>
            </a:pPr>
            <a:r>
              <a:rPr lang="en-US" sz="2861">
                <a:solidFill>
                  <a:srgbClr val="1B512D"/>
                </a:solidFill>
                <a:latin typeface="Source Sans Pro Bold"/>
              </a:rPr>
              <a:t>šúlok (spadix)</a:t>
            </a:r>
            <a:r>
              <a:rPr lang="en-US" sz="2861">
                <a:solidFill>
                  <a:srgbClr val="000000"/>
                </a:solidFill>
                <a:latin typeface="Source Sans Pro"/>
              </a:rPr>
              <a:t> -  kvietky drobné, bezobalové, prítomný zväčšený a rôznofarebný listeň, tzv. </a:t>
            </a:r>
            <a:r>
              <a:rPr lang="en-US" sz="2861">
                <a:solidFill>
                  <a:srgbClr val="1B512D"/>
                </a:solidFill>
                <a:latin typeface="Source Sans Pro Bold"/>
              </a:rPr>
              <a:t>tulec</a:t>
            </a:r>
            <a:r>
              <a:rPr lang="en-US" sz="2861">
                <a:solidFill>
                  <a:srgbClr val="000000"/>
                </a:solidFill>
                <a:latin typeface="Source Sans Pro"/>
              </a:rPr>
              <a:t> (áron, diablik)</a:t>
            </a:r>
          </a:p>
          <a:p>
            <a:pPr marL="617737" indent="-308869" lvl="1">
              <a:lnSpc>
                <a:spcPts val="4005"/>
              </a:lnSpc>
              <a:buFont typeface="Arial"/>
              <a:buChar char="•"/>
            </a:pPr>
            <a:r>
              <a:rPr lang="en-US" sz="2861">
                <a:solidFill>
                  <a:srgbClr val="1B512D"/>
                </a:solidFill>
                <a:latin typeface="Source Sans Pro Bold"/>
              </a:rPr>
              <a:t>chocholík (corymbus)</a:t>
            </a:r>
            <a:r>
              <a:rPr lang="en-US" sz="2861">
                <a:solidFill>
                  <a:srgbClr val="000000"/>
                </a:solidFill>
                <a:latin typeface="Source Sans Pro"/>
              </a:rPr>
              <a:t> - kvety ležia približne v jednej rovine (bledavka)</a:t>
            </a:r>
          </a:p>
          <a:p>
            <a:pPr marL="617737" indent="-308869" lvl="1">
              <a:lnSpc>
                <a:spcPts val="4005"/>
              </a:lnSpc>
              <a:buFont typeface="Arial"/>
              <a:buChar char="•"/>
            </a:pPr>
            <a:r>
              <a:rPr lang="en-US" sz="2861">
                <a:solidFill>
                  <a:srgbClr val="1B512D"/>
                </a:solidFill>
                <a:latin typeface="Source Sans Pro Bold"/>
              </a:rPr>
              <a:t>okolík (umbella)</a:t>
            </a:r>
            <a:r>
              <a:rPr lang="en-US" sz="2861">
                <a:solidFill>
                  <a:srgbClr val="000000"/>
                </a:solidFill>
                <a:latin typeface="Source Sans Pro"/>
              </a:rPr>
              <a:t> - kvety vyrastajú v jednej rovine na približne rovnako dlhých stopkách z vrcholu stonky, súbor listeňov, z pazúch ktorých vyrastajú stopky vonkajších kvetov, tvorí obal (prvosienka)</a:t>
            </a:r>
          </a:p>
          <a:p>
            <a:pPr>
              <a:lnSpc>
                <a:spcPts val="4005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28549" y="0"/>
            <a:ext cx="10291115" cy="10287000"/>
          </a:xfrm>
          <a:custGeom>
            <a:avLst/>
            <a:gdLst/>
            <a:ahLst/>
            <a:cxnLst/>
            <a:rect r="r" b="b" t="t" l="l"/>
            <a:pathLst>
              <a:path h="10287000" w="10291115">
                <a:moveTo>
                  <a:pt x="0" y="0"/>
                </a:moveTo>
                <a:lnTo>
                  <a:pt x="10291115" y="0"/>
                </a:lnTo>
                <a:lnTo>
                  <a:pt x="102911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4704" y="0"/>
            <a:ext cx="4764607" cy="5674086"/>
          </a:xfrm>
          <a:custGeom>
            <a:avLst/>
            <a:gdLst/>
            <a:ahLst/>
            <a:cxnLst/>
            <a:rect r="r" b="b" t="t" l="l"/>
            <a:pathLst>
              <a:path h="5674086" w="4764607">
                <a:moveTo>
                  <a:pt x="0" y="0"/>
                </a:moveTo>
                <a:lnTo>
                  <a:pt x="4764607" y="0"/>
                </a:lnTo>
                <a:lnTo>
                  <a:pt x="4764607" y="5674086"/>
                </a:lnTo>
                <a:lnTo>
                  <a:pt x="0" y="56740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980" r="0" b="-598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728115" y="0"/>
            <a:ext cx="7559885" cy="5674086"/>
          </a:xfrm>
          <a:custGeom>
            <a:avLst/>
            <a:gdLst/>
            <a:ahLst/>
            <a:cxnLst/>
            <a:rect r="r" b="b" t="t" l="l"/>
            <a:pathLst>
              <a:path h="5674086" w="7559885">
                <a:moveTo>
                  <a:pt x="0" y="0"/>
                </a:moveTo>
                <a:lnTo>
                  <a:pt x="7559885" y="0"/>
                </a:lnTo>
                <a:lnTo>
                  <a:pt x="7559885" y="5674086"/>
                </a:lnTo>
                <a:lnTo>
                  <a:pt x="0" y="56740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729903" y="0"/>
            <a:ext cx="7602896" cy="5702172"/>
          </a:xfrm>
          <a:custGeom>
            <a:avLst/>
            <a:gdLst/>
            <a:ahLst/>
            <a:cxnLst/>
            <a:rect r="r" b="b" t="t" l="l"/>
            <a:pathLst>
              <a:path h="5702172" w="7602896">
                <a:moveTo>
                  <a:pt x="0" y="0"/>
                </a:moveTo>
                <a:lnTo>
                  <a:pt x="7602897" y="0"/>
                </a:lnTo>
                <a:lnTo>
                  <a:pt x="7602897" y="5702172"/>
                </a:lnTo>
                <a:lnTo>
                  <a:pt x="0" y="5702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5343622"/>
            <a:ext cx="4729903" cy="5830685"/>
          </a:xfrm>
          <a:custGeom>
            <a:avLst/>
            <a:gdLst/>
            <a:ahLst/>
            <a:cxnLst/>
            <a:rect r="r" b="b" t="t" l="l"/>
            <a:pathLst>
              <a:path h="5830685" w="4729903">
                <a:moveTo>
                  <a:pt x="0" y="0"/>
                </a:moveTo>
                <a:lnTo>
                  <a:pt x="4729903" y="0"/>
                </a:lnTo>
                <a:lnTo>
                  <a:pt x="4729903" y="5830685"/>
                </a:lnTo>
                <a:lnTo>
                  <a:pt x="0" y="58306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4080" r="0" b="-408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729903" y="5674086"/>
            <a:ext cx="7980928" cy="5312253"/>
          </a:xfrm>
          <a:custGeom>
            <a:avLst/>
            <a:gdLst/>
            <a:ahLst/>
            <a:cxnLst/>
            <a:rect r="r" b="b" t="t" l="l"/>
            <a:pathLst>
              <a:path h="5312253" w="7980928">
                <a:moveTo>
                  <a:pt x="0" y="0"/>
                </a:moveTo>
                <a:lnTo>
                  <a:pt x="7980928" y="0"/>
                </a:lnTo>
                <a:lnTo>
                  <a:pt x="7980928" y="5312253"/>
                </a:lnTo>
                <a:lnTo>
                  <a:pt x="0" y="53122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6338" r="0" b="-633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675733" y="5674086"/>
            <a:ext cx="5764477" cy="4612914"/>
          </a:xfrm>
          <a:custGeom>
            <a:avLst/>
            <a:gdLst/>
            <a:ahLst/>
            <a:cxnLst/>
            <a:rect r="r" b="b" t="t" l="l"/>
            <a:pathLst>
              <a:path h="4612914" w="5764477">
                <a:moveTo>
                  <a:pt x="0" y="0"/>
                </a:moveTo>
                <a:lnTo>
                  <a:pt x="5764477" y="0"/>
                </a:lnTo>
                <a:lnTo>
                  <a:pt x="5764477" y="4612914"/>
                </a:lnTo>
                <a:lnTo>
                  <a:pt x="0" y="46129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98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24201" y="4676385"/>
            <a:ext cx="18351849" cy="5441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62"/>
              </a:lnSpc>
            </a:pPr>
            <a:r>
              <a:rPr lang="en-US" sz="2218">
                <a:solidFill>
                  <a:srgbClr val="FFFFFF"/>
                </a:solidFill>
                <a:latin typeface="Livvic Heavy"/>
              </a:rPr>
              <a:t>Strapec                                                             Klas                                                                                         Jahňada</a:t>
            </a:r>
          </a:p>
          <a:p>
            <a:pPr>
              <a:lnSpc>
                <a:spcPts val="2262"/>
              </a:lnSpc>
            </a:pPr>
          </a:p>
          <a:p>
            <a:pPr>
              <a:lnSpc>
                <a:spcPts val="2262"/>
              </a:lnSpc>
            </a:pPr>
          </a:p>
          <a:p>
            <a:pPr>
              <a:lnSpc>
                <a:spcPts val="2262"/>
              </a:lnSpc>
            </a:pPr>
          </a:p>
          <a:p>
            <a:pPr>
              <a:lnSpc>
                <a:spcPts val="2262"/>
              </a:lnSpc>
            </a:pPr>
          </a:p>
          <a:p>
            <a:pPr>
              <a:lnSpc>
                <a:spcPts val="2262"/>
              </a:lnSpc>
            </a:pPr>
          </a:p>
          <a:p>
            <a:pPr>
              <a:lnSpc>
                <a:spcPts val="2262"/>
              </a:lnSpc>
            </a:pPr>
          </a:p>
          <a:p>
            <a:pPr>
              <a:lnSpc>
                <a:spcPts val="2262"/>
              </a:lnSpc>
            </a:pPr>
          </a:p>
          <a:p>
            <a:pPr>
              <a:lnSpc>
                <a:spcPts val="2262"/>
              </a:lnSpc>
            </a:pPr>
          </a:p>
          <a:p>
            <a:pPr>
              <a:lnSpc>
                <a:spcPts val="2262"/>
              </a:lnSpc>
            </a:pPr>
          </a:p>
          <a:p>
            <a:pPr>
              <a:lnSpc>
                <a:spcPts val="2262"/>
              </a:lnSpc>
            </a:pPr>
          </a:p>
          <a:p>
            <a:pPr>
              <a:lnSpc>
                <a:spcPts val="2262"/>
              </a:lnSpc>
            </a:pPr>
          </a:p>
          <a:p>
            <a:pPr>
              <a:lnSpc>
                <a:spcPts val="2262"/>
              </a:lnSpc>
            </a:pPr>
          </a:p>
          <a:p>
            <a:pPr>
              <a:lnSpc>
                <a:spcPts val="2262"/>
              </a:lnSpc>
            </a:pPr>
          </a:p>
          <a:p>
            <a:pPr>
              <a:lnSpc>
                <a:spcPts val="2262"/>
              </a:lnSpc>
            </a:pPr>
          </a:p>
          <a:p>
            <a:pPr>
              <a:lnSpc>
                <a:spcPts val="2262"/>
              </a:lnSpc>
            </a:pPr>
            <a:r>
              <a:rPr lang="en-US" sz="2218">
                <a:solidFill>
                  <a:srgbClr val="FFFFFF"/>
                </a:solidFill>
                <a:latin typeface="Livvic Heavy"/>
              </a:rPr>
              <a:t>Šúlok                                                          Chocholík                                                                                         Okolík</a:t>
            </a:r>
          </a:p>
          <a:p>
            <a:pPr>
              <a:lnSpc>
                <a:spcPts val="2262"/>
              </a:lnSpc>
            </a:pPr>
          </a:p>
          <a:p>
            <a:pPr>
              <a:lnSpc>
                <a:spcPts val="2262"/>
              </a:lnSpc>
            </a:pPr>
          </a:p>
          <a:p>
            <a:pPr>
              <a:lnSpc>
                <a:spcPts val="2262"/>
              </a:lnSpc>
            </a:pPr>
            <a:r>
              <a:rPr lang="en-US" sz="2218">
                <a:solidFill>
                  <a:srgbClr val="FFFFFF"/>
                </a:solidFill>
                <a:latin typeface="Livvic Heavy"/>
              </a:rPr>
              <a:t>                                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DAGC9-M1vl8</dc:identifier>
  <dcterms:modified xsi:type="dcterms:W3CDTF">2011-08-01T06:04:30Z</dcterms:modified>
  <cp:revision>1</cp:revision>
  <dc:title>Kvet-Kapišovský a Lehet-biológia</dc:title>
</cp:coreProperties>
</file>