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2" r:id="rId7"/>
    <p:sldId id="259" r:id="rId8"/>
    <p:sldId id="266" r:id="rId9"/>
    <p:sldId id="260" r:id="rId10"/>
    <p:sldId id="263" r:id="rId11"/>
    <p:sldId id="26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89A1E-972B-95E0-D686-3392AAEDA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8AAF06-371B-71BA-5482-69BAD8ABC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2ACFEAC-829C-AF32-23EC-33042AE8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70C19C6-13DC-6EFD-EFEC-187E14AA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671BCBA-06D7-BCFC-3113-C3C671CE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79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1A7E9-16EF-3EC2-1D17-55BEBA7F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FC72A09-AB02-DF39-73F2-EB5017C9E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D4C73FB-7793-4578-1EC3-B2065E3A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9FCDD33-EF93-CA11-1F15-98D2C7E7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1B6D259-DE1C-AC63-34D0-E909C93D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864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54E675D-9D7F-1D22-6BE9-E9863205F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2BFF84A-B31A-F1F3-6D02-E700C3DA5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764E40-7042-0B78-90C3-6993BE27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901AD44-4801-A6F5-CFAE-B183A1F1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CE64053-3FFA-29C2-626F-ACE7ED4E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274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7ED4-845A-D987-3149-6760F430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1CDD07-C94B-E43E-FF28-C24054CD6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9EDF8-7805-84D2-45A6-55BC3130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D5BAF6-A107-B6D5-B1AF-B794FA8E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A0D5912-5CEC-B637-6F18-7D79472D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382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5C433-B587-5FFC-2172-E3ADF207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6EF8BA-61A6-E321-85EB-3F16CF5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F488973-71A9-C2F3-6BDA-FAF0ADCC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B573A4-52FA-9A95-F110-5B670F2D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776B98F-66B9-CC82-17BF-D68FCC3E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70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6D7C4-E351-3E82-42C0-03C61EC9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080548-EAC0-013D-65EB-77CA81890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DC68329-E15D-6FEA-322F-A57CA0E1D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3B3EFA3-9E19-B91A-95A3-6206CAD7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A5A6E11-3E2B-E2AD-5E00-A9250E98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C4A9F30-080C-709D-0FCA-A13373E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345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A8312-637D-2C0F-D9FE-647F4B41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FC6031-06A0-DAC1-8E7C-65407036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0EC1D01-CAFA-9D46-3A4B-1A24822D6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4F2A32-6832-A6A5-F319-78162DFB6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03B3F78-244A-D8CF-990E-8D5EE1119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D036134-1D77-8FC5-E26B-4196077E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D489658-D2E5-BC8B-92B0-6F39B7F3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5A6D166-B4B5-0911-3EA2-8DD9C176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56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3F202-7D96-0679-DD85-A9377184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C761E62-C5F0-7C06-8779-9D9C9195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67DB40A-E10E-8D05-3D7B-0B59B71D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853B8BC-E87A-211D-0B1E-01592995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8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743586D-A160-F23A-7117-C40A7EFC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34E6B26-86CC-7888-9032-1C1C4278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FD82B65-1EA1-5639-1D77-7CF4D3A8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54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161A8-5F26-A632-8A55-54581748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8AAFBB-31C8-24F6-E275-58369B778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2B8638-B7F4-09EF-68D9-38587DCD4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A378DB6-A2F3-589D-4927-0E7AF681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976D94-CC4B-0057-4182-2B46D71A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24E872D-B279-A545-4474-D8526835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900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BA6A7-CF89-5952-0283-D429F885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B786C96-82A6-E699-26F5-D4E0D6C4B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55CE4E-1594-45A8-7D75-CA26CD1D6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03D07D3-2F7E-B66A-D8CC-ACB0DAF2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D0FC4C0-48A9-D74C-29DE-75C93533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AC51736-0653-FCFE-2D2C-06BC883B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38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4AD45C8-2C38-75B5-F7B5-E2400A2F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5A8C0A-B9F4-67D6-EFA3-BC21BBEC0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6D4FAB-2813-BB0B-523A-31AD21174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F411D-E8E5-49AC-B8EB-2F1B8BDF0F44}" type="datetimeFigureOut">
              <a:rPr lang="sk-SK" smtClean="0"/>
              <a:t>12. 1. 2023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F337923-8AF6-381D-B1FE-9FFFE8B9C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2723E0A-6371-2E5C-8843-438B42838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9C4C-A7C0-4962-9791-71C510F9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97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C7512-B986-DF30-A21A-40CF1D45E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Balistika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334375-BB78-506D-B306-BF1B5F498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Matúš Mičieta, 1.C</a:t>
            </a:r>
          </a:p>
        </p:txBody>
      </p:sp>
    </p:spTree>
    <p:extLst>
      <p:ext uri="{BB962C8B-B14F-4D97-AF65-F5344CB8AC3E}">
        <p14:creationId xmlns:p14="http://schemas.microsoft.com/office/powerpoint/2010/main" val="176327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A3374-525C-DEFC-0DF8-DFEA17D7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Balistika - vonkajšia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5A05F4-4847-FEFE-D742-209CB2F5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u="sng" dirty="0"/>
              <a:t>Vplyvy na dráhu strely:</a:t>
            </a:r>
          </a:p>
          <a:p>
            <a:r>
              <a:rPr lang="sk-SK" dirty="0"/>
              <a:t>Gravitácia</a:t>
            </a:r>
          </a:p>
          <a:p>
            <a:r>
              <a:rPr lang="sk-SK" dirty="0"/>
              <a:t>Spomaľujúce účinky atmosféry na projektil: S vyššou teplotou vzduchu klesá jeho hustota</a:t>
            </a:r>
            <a:r>
              <a:rPr lang="sk-SK" b="0" i="0" dirty="0">
                <a:solidFill>
                  <a:srgbClr val="000000"/>
                </a:solidFill>
                <a:effectLst/>
              </a:rPr>
              <a:t>.  Zmena o 20° sa rovná zmene 1 MOA. Ak je teplota o 20°vyššia ako teplota v teplota pri zamierení, projektil bude letieť o 1 palec=29 mm (inch) vyššie na 100 m, 2 palce=cca 60 mm na 200 m, 3 palce na 300 m atď.</a:t>
            </a:r>
            <a:r>
              <a:rPr lang="sk-SK" dirty="0"/>
              <a:t> </a:t>
            </a:r>
          </a:p>
          <a:p>
            <a:r>
              <a:rPr lang="sk-SK" b="0" i="0" dirty="0">
                <a:solidFill>
                  <a:srgbClr val="000000"/>
                </a:solidFill>
                <a:effectLst/>
              </a:rPr>
              <a:t>Výška/Barometrický tlak</a:t>
            </a:r>
          </a:p>
          <a:p>
            <a:r>
              <a:rPr lang="sk-SK" b="0" i="0" dirty="0">
                <a:solidFill>
                  <a:srgbClr val="000000"/>
                </a:solidFill>
                <a:effectLst/>
              </a:rPr>
              <a:t>Vlhkosť</a:t>
            </a:r>
          </a:p>
          <a:p>
            <a:r>
              <a:rPr lang="sk-SK" b="0" i="0" dirty="0">
                <a:solidFill>
                  <a:srgbClr val="000000"/>
                </a:solidFill>
                <a:effectLst/>
              </a:rPr>
              <a:t>Účinnosť projektilu: Dokonalý projektil má koeficient 1. Projektily dosahujú koeficient v intervale od 0,5 do 0,6.</a:t>
            </a:r>
          </a:p>
        </p:txBody>
      </p:sp>
    </p:spTree>
    <p:extLst>
      <p:ext uri="{BB962C8B-B14F-4D97-AF65-F5344CB8AC3E}">
        <p14:creationId xmlns:p14="http://schemas.microsoft.com/office/powerpoint/2010/main" val="268444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C5D42-7DFC-A5FA-00E2-F2226EB83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>
                <a:latin typeface="+mn-lt"/>
              </a:rPr>
              <a:t>Balistika - vonkajšia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2D01D6-9819-658E-96C1-D970755A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r>
              <a:rPr lang="sk-SK" u="sng" dirty="0"/>
              <a:t>Balistická krivka</a:t>
            </a:r>
          </a:p>
          <a:p>
            <a:r>
              <a:rPr lang="sk-SK" b="0" i="0" dirty="0">
                <a:effectLst/>
              </a:rPr>
              <a:t>Dráhu, ktorú prekoná strela po opustení hlavne až po bod jej doletu, voláme </a:t>
            </a:r>
            <a:r>
              <a:rPr lang="sk-SK" i="0" dirty="0">
                <a:effectLst/>
              </a:rPr>
              <a:t>balistická krivka – má parabolický tvar</a:t>
            </a:r>
          </a:p>
          <a:p>
            <a:r>
              <a:rPr lang="sk-SK" dirty="0"/>
              <a:t>V reálnej situácií sa strela pohybuje po nepravidelnej krivke, ktorá nemá presný matematický zápis</a:t>
            </a:r>
            <a:endParaRPr lang="sk-SK" i="0" dirty="0">
              <a:effectLst/>
            </a:endParaRPr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5CF199E-81DD-25D8-3709-18AD17F2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29074"/>
            <a:ext cx="974883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6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C32D8-CF5D-5FB6-4E35-D3E671B7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Balistika – Magnusov efekt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61419C-A07A-55EB-27D4-4BBB2BAD8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r>
              <a:rPr lang="sk-SK" dirty="0"/>
              <a:t>Magnusov efekt: vznik bočnej sily, ktorá vzniká obtekaním rotujúceho telesa plynom či kvapalinou. Jedná sa o vzájomné silové pôsobenie viskózneho prostredia a rotujúceho telesa s nenulovou rýchlosťou. Je to jav, pri ktorom rotujúce teleso vytvára okolo seba vír, pričom na teleso pôsobí sila približne kolmá na stred prúdenia okolitého vzduchu.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ADD3360-D646-6658-EE19-DE201F5F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599" y="3741767"/>
            <a:ext cx="3636801" cy="32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3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F18E5-5009-F551-2D44-C1755823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Balistika - cieľová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3C6521-6564-7D3F-F9F5-130A9D7F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Alebo terminálna, koncová, ranivá balistika</a:t>
            </a:r>
            <a:r>
              <a:rPr lang="sk-S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 zaoberá javmi pri dopade strely na cieľ a pri prenikaní do cieľa. Skúma prenikanie strely do rôznych materiálov. </a:t>
            </a:r>
          </a:p>
          <a:p>
            <a:r>
              <a:rPr lang="sk-S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Využíva sa pri skúškach striel. Výsledný efekt dopadu strely a prenikania strely do živého organizmu a rozsah takto vzniknutého poškodenia sa označuje ako ranivosť.</a:t>
            </a:r>
          </a:p>
          <a:p>
            <a:r>
              <a:rPr lang="sk-SK" dirty="0">
                <a:effectLst/>
                <a:ea typeface="Times New Roman" panose="02020603050405020304" pitchFamily="18" charset="0"/>
              </a:rPr>
              <a:t>Skúšky ručných strelných zbraní sa robia napríklad výstrelom do gélovej hmoty a skúma sa tvar a rozmery dočasného a trvalého strelného kanálu a celkový rozsah poškodenia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317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DDBDD-23B6-0426-69F8-AE617B14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Balistika - cieľová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861B9612-3CAB-445D-0914-6A09355A2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9260"/>
            <a:ext cx="8044781" cy="449503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06FDBE4-FE8F-FB0F-F3D5-4DDF6662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782" y="1444916"/>
            <a:ext cx="4147217" cy="219284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63DF535-1100-335F-C541-D51593AFE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783" y="3637757"/>
            <a:ext cx="4147217" cy="23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0F6C7-3F27-7602-D2FE-A6071A38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047839-A25C-D545-2AF0-F22D49652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Zdroj: internet</a:t>
            </a:r>
          </a:p>
        </p:txBody>
      </p:sp>
    </p:spTree>
    <p:extLst>
      <p:ext uri="{BB962C8B-B14F-4D97-AF65-F5344CB8AC3E}">
        <p14:creationId xmlns:p14="http://schemas.microsoft.com/office/powerpoint/2010/main" val="49736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B5233-884F-F69B-EFEF-36832FB2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Balistika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BACA86-6A5D-EAA4-990D-9C3497F63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r>
              <a:rPr lang="sk-SK" dirty="0"/>
              <a:t>Je to veda, ktorá sa zaoberá pohybom striel, projektilov, granátov, rakiet, a podobne...</a:t>
            </a:r>
          </a:p>
          <a:p>
            <a:r>
              <a:rPr lang="sk-SK" b="0" i="0" dirty="0">
                <a:effectLst/>
              </a:rPr>
              <a:t>z gréckeho slova </a:t>
            </a:r>
            <a:r>
              <a:rPr lang="el-GR" b="0" i="0" dirty="0">
                <a:effectLst/>
              </a:rPr>
              <a:t>βαλλειν = </a:t>
            </a:r>
            <a:r>
              <a:rPr lang="sk-SK" b="0" i="0" dirty="0">
                <a:effectLst/>
              </a:rPr>
              <a:t>vrhať</a:t>
            </a:r>
            <a:r>
              <a:rPr lang="sk-SK" b="0" i="0">
                <a:effectLst/>
              </a:rPr>
              <a:t>, hádzať</a:t>
            </a:r>
            <a:endParaRPr lang="sk-SK" dirty="0"/>
          </a:p>
          <a:p>
            <a:r>
              <a:rPr lang="sk-SK" dirty="0"/>
              <a:t>Teoretická aj experimentálna veda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567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AAB68-8128-9BC9-F351-B64BFA4A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Balistika - druhy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3A616B-581B-B626-9C36-D6B423BFD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Balistiku delíme:</a:t>
            </a:r>
          </a:p>
          <a:p>
            <a:endParaRPr lang="sk-SK" dirty="0"/>
          </a:p>
          <a:p>
            <a:r>
              <a:rPr lang="sk-SK" dirty="0"/>
              <a:t>vnútorná</a:t>
            </a:r>
          </a:p>
          <a:p>
            <a:r>
              <a:rPr lang="sk-SK" dirty="0"/>
              <a:t>vonkajšia</a:t>
            </a:r>
          </a:p>
          <a:p>
            <a:r>
              <a:rPr lang="sk-SK" dirty="0"/>
              <a:t>cieľová (ranivá) balistika</a:t>
            </a:r>
          </a:p>
          <a:p>
            <a:r>
              <a:rPr lang="sk-SK" dirty="0"/>
              <a:t>prechodná balistika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187BCC3-3632-3B49-95FF-7C249B06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11" y="1031875"/>
            <a:ext cx="3330279" cy="221614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6C84BF1-96FC-5B90-2B19-86FC7B44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12" y="3245786"/>
            <a:ext cx="2300288" cy="229006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31EE3A1-8989-C5CE-FC49-D2FB94788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990" y="1027905"/>
            <a:ext cx="2960985" cy="221788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F766F3C-4D75-4359-F3AA-CFC7E73FC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245786"/>
            <a:ext cx="3990975" cy="2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7C7F0-01C7-6AB8-6F97-D3276BEB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8625"/>
            <a:ext cx="10029825" cy="1266824"/>
          </a:xfrm>
        </p:spPr>
        <p:txBody>
          <a:bodyPr/>
          <a:lstStyle/>
          <a:p>
            <a:r>
              <a:rPr lang="sk-SK" dirty="0">
                <a:latin typeface="+mn-lt"/>
              </a:rPr>
              <a:t>Balistika - vnútorná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B83410-D92D-F4B4-61F7-95EB1501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14475"/>
            <a:ext cx="9934575" cy="2838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u="sng" dirty="0"/>
          </a:p>
          <a:p>
            <a:r>
              <a:rPr lang="sk-SK" dirty="0"/>
              <a:t>Zaoberá sa pohybom strely v</a:t>
            </a:r>
            <a:r>
              <a:rPr lang="en-GB" dirty="0"/>
              <a:t>o vn</a:t>
            </a:r>
            <a:r>
              <a:rPr lang="sk-SK" dirty="0"/>
              <a:t>ú</a:t>
            </a:r>
            <a:r>
              <a:rPr lang="en-GB" dirty="0"/>
              <a:t>tri hlavne</a:t>
            </a:r>
            <a:r>
              <a:rPr lang="sk-SK" dirty="0"/>
              <a:t> a všetkými dejmi súvisiacimi s pohybom </a:t>
            </a:r>
            <a:r>
              <a:rPr lang="en-GB" dirty="0"/>
              <a:t>a </a:t>
            </a:r>
            <a:r>
              <a:rPr lang="sk-SK" dirty="0"/>
              <a:t>vývinom strely v hlavni </a:t>
            </a:r>
            <a:r>
              <a:rPr lang="sk-SK" b="0" i="0" dirty="0">
                <a:effectLst/>
              </a:rPr>
              <a:t>(prvotný pohyb vystreleného projektilu, jeho štart a zrýchľovanie) až po opustenie hlavne strelou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EEB7923-3F6D-109C-6BCC-E224F621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037" y="3543299"/>
            <a:ext cx="4071938" cy="30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2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39401-1313-AA34-F3FE-C412A49C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Balistika - vnútorná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3EB5A7-1A0D-ACD2-929E-CF6D59B7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825625"/>
            <a:ext cx="1004887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u="sng" dirty="0"/>
              <a:t>Faktory </a:t>
            </a:r>
            <a:r>
              <a:rPr lang="sk-SK" dirty="0"/>
              <a:t>ovplyvňujúce vnútornú balistiku:</a:t>
            </a:r>
          </a:p>
          <a:p>
            <a:r>
              <a:rPr lang="sk-SK" dirty="0"/>
              <a:t>Kapacita komory na strelný prach, veľkosť a tvar</a:t>
            </a:r>
          </a:p>
          <a:p>
            <a:r>
              <a:rPr lang="sk-SK" dirty="0"/>
              <a:t>Relatívna rýchlosť horenia a vlastnosti spaľovania používaného prachu</a:t>
            </a:r>
          </a:p>
          <a:p>
            <a:r>
              <a:rPr lang="sk-SK" dirty="0"/>
              <a:t>Množstvo použitého prachu a spôsob vyplnenia komory na strelný prach</a:t>
            </a:r>
          </a:p>
          <a:p>
            <a:r>
              <a:rPr lang="sk-SK" dirty="0"/>
              <a:t>Priemer, hmotnosť a celková plocha projektilu</a:t>
            </a:r>
          </a:p>
          <a:p>
            <a:r>
              <a:rPr lang="sk-SK" dirty="0"/>
              <a:t>Dĺžka a vnútorné rozmery hlavne</a:t>
            </a:r>
          </a:p>
          <a:p>
            <a:r>
              <a:rPr lang="sk-SK" dirty="0"/>
              <a:t>Rýchlosť vznietenia paliva</a:t>
            </a:r>
          </a:p>
          <a:p>
            <a:r>
              <a:rPr lang="sk-SK" dirty="0"/>
              <a:t>Teplota pri ktorej sa palivo vznieti</a:t>
            </a:r>
          </a:p>
        </p:txBody>
      </p:sp>
    </p:spTree>
    <p:extLst>
      <p:ext uri="{BB962C8B-B14F-4D97-AF65-F5344CB8AC3E}">
        <p14:creationId xmlns:p14="http://schemas.microsoft.com/office/powerpoint/2010/main" val="304112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FBA61-4353-DD08-DAC3-D98A85BD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Balistika - vnútorná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FDFBFF-ACAA-6F50-139C-FAF99653F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/>
          <a:lstStyle/>
          <a:p>
            <a:r>
              <a:rPr lang="sk-SK" u="sng" dirty="0"/>
              <a:t>Drážkovanie hlavne</a:t>
            </a:r>
          </a:p>
          <a:p>
            <a:r>
              <a:rPr lang="sk-SK" dirty="0"/>
              <a:t>Drážky v hlavni spôsobujú roztočenie projektilu okolo pozdĺžnej osi a zlepšujú tak dostrel a presnosť streľby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9B0716B-58E5-3433-4AFA-5216ADEA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3091685"/>
            <a:ext cx="4800600" cy="320767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2973E5B-D0B2-801F-0CA8-079E0874C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5" y="2728912"/>
            <a:ext cx="34480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06460-6C5B-30C0-B6C3-721806C0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1190626"/>
          </a:xfrm>
        </p:spPr>
        <p:txBody>
          <a:bodyPr>
            <a:normAutofit/>
          </a:bodyPr>
          <a:lstStyle/>
          <a:p>
            <a:r>
              <a:rPr lang="sk-SK" i="0" dirty="0">
                <a:effectLst/>
                <a:latin typeface="+mn-lt"/>
              </a:rPr>
              <a:t>Spätný ráz  pri výstrele</a:t>
            </a:r>
            <a:endParaRPr lang="sk-SK" dirty="0"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287E2F-3A4E-C0CF-E18F-49881AAB3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857374"/>
            <a:ext cx="10729912" cy="4457701"/>
          </a:xfrm>
        </p:spPr>
        <p:txBody>
          <a:bodyPr>
            <a:normAutofit/>
          </a:bodyPr>
          <a:lstStyle/>
          <a:p>
            <a:r>
              <a:rPr lang="sk-SK" i="0" u="sng" dirty="0">
                <a:effectLst/>
              </a:rPr>
              <a:t>Spätný ráz  pri výstrele:</a:t>
            </a:r>
          </a:p>
          <a:p>
            <a:r>
              <a:rPr lang="sk-SK" b="0" i="0" dirty="0">
                <a:effectLst/>
              </a:rPr>
              <a:t>pôsobí od počiatku pohybu strely a dosahuje najväčšiu silu keď strela opúšťa hlaveň, a má aj najväčšiu rýchlosť. </a:t>
            </a:r>
          </a:p>
          <a:p>
            <a:r>
              <a:rPr lang="sk-SK" b="0" i="0" dirty="0">
                <a:effectLst/>
              </a:rPr>
              <a:t>Chvenie hlavne a spätný ráz spôsobujú zmenu polohy hlavne v okamihu výstrelu. Pretože spätný ráz prijíma rameno strelca, ktoré leží pod osou hlavne, dvojica síl, ktorá sa vytvára, dvíha hlaveň hore. </a:t>
            </a:r>
          </a:p>
          <a:p>
            <a:r>
              <a:rPr lang="sk-SK" b="0" i="0" dirty="0">
                <a:effectLst/>
              </a:rPr>
              <a:t>Veľkosť uhla, ktorý vzniká medzi osou hlavne pred výstrelom a v okamihu, keď strela opúšťa hlaveň, závisí od vzdialenosti medzi ústím hlavne a ramenom strelca. O čo je táto vzdialenosť väčšia, o to je väčší aj uhol. Tento uhol sa nazýva </a:t>
            </a:r>
            <a:r>
              <a:rPr lang="sk-SK" i="0" dirty="0">
                <a:effectLst/>
              </a:rPr>
              <a:t>uhol zdvihu.</a:t>
            </a:r>
            <a:r>
              <a:rPr lang="sk-SK" b="0" i="0" dirty="0">
                <a:effectLst/>
              </a:rPr>
              <a:t>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24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32440-8F4E-BE74-2742-35E1D98D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0" dirty="0">
                <a:effectLst/>
                <a:latin typeface="+mn-lt"/>
              </a:rPr>
              <a:t>Spätný ráz</a:t>
            </a:r>
            <a:r>
              <a:rPr lang="en-GB" i="0" dirty="0">
                <a:effectLst/>
                <a:latin typeface="+mn-lt"/>
              </a:rPr>
              <a:t> </a:t>
            </a:r>
            <a:r>
              <a:rPr lang="sk-SK" i="0" dirty="0">
                <a:effectLst/>
                <a:latin typeface="+mn-lt"/>
              </a:rPr>
              <a:t>pri výstrele - obrázok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7AD5E21-C21D-7378-8AB7-403A4882A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864" y="2057400"/>
            <a:ext cx="859631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4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E17C4-0C89-B938-4337-139C2B48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Balistika - vonkajšia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B659B2-12C4-842B-6259-0777379D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4"/>
            <a:ext cx="10515600" cy="4772025"/>
          </a:xfrm>
        </p:spPr>
        <p:txBody>
          <a:bodyPr/>
          <a:lstStyle/>
          <a:p>
            <a:r>
              <a:rPr lang="sk-SK" dirty="0"/>
              <a:t>Zaoberá sa chovaním strely počas letu, vo fáze medzi zbraňou a cieľom</a:t>
            </a:r>
          </a:p>
          <a:p>
            <a:r>
              <a:rPr lang="sk-SK" b="0" i="0" dirty="0">
                <a:effectLst/>
              </a:rPr>
              <a:t>Jej prvou fázou je </a:t>
            </a:r>
            <a:r>
              <a:rPr lang="sk-SK" i="0" dirty="0">
                <a:effectLst/>
              </a:rPr>
              <a:t>prechodná balistika - </a:t>
            </a:r>
            <a:r>
              <a:rPr lang="sk-SK" b="0" i="0" dirty="0">
                <a:effectLst/>
              </a:rPr>
              <a:t>skúma správanie strely v </a:t>
            </a:r>
            <a:r>
              <a:rPr lang="en-GB" b="0" i="0" dirty="0">
                <a:effectLst/>
              </a:rPr>
              <a:t>bl</a:t>
            </a:r>
            <a:r>
              <a:rPr lang="sk-SK" b="0" i="0" dirty="0">
                <a:effectLst/>
              </a:rPr>
              <a:t>ízkosti od ústia hlavne, kedy je strela ovplyvňovaná nielen prostredím, ale aj plynmi vznikajúcimi pri výstrele a vychádzajúcimi zároveň so strelou</a:t>
            </a:r>
          </a:p>
          <a:p>
            <a:r>
              <a:rPr lang="sk-SK" dirty="0"/>
              <a:t>Hlavnými silami, ktorými sa zaoberá sú odpor vzduchu a zemská gravitácia</a:t>
            </a:r>
          </a:p>
        </p:txBody>
      </p:sp>
    </p:spTree>
    <p:extLst>
      <p:ext uri="{BB962C8B-B14F-4D97-AF65-F5344CB8AC3E}">
        <p14:creationId xmlns:p14="http://schemas.microsoft.com/office/powerpoint/2010/main" val="207269169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655</Words>
  <Application>Microsoft Office PowerPoint</Application>
  <PresentationFormat>Širokouhlá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Motív Office</vt:lpstr>
      <vt:lpstr>Balistika</vt:lpstr>
      <vt:lpstr>Balistika</vt:lpstr>
      <vt:lpstr>Balistika - druhy</vt:lpstr>
      <vt:lpstr>Balistika - vnútorná</vt:lpstr>
      <vt:lpstr>Balistika - vnútorná</vt:lpstr>
      <vt:lpstr>Balistika - vnútorná</vt:lpstr>
      <vt:lpstr>Spätný ráz  pri výstrele</vt:lpstr>
      <vt:lpstr>Spätný ráz pri výstrele - obrázok</vt:lpstr>
      <vt:lpstr>Balistika - vonkajšia </vt:lpstr>
      <vt:lpstr>Balistika - vonkajšia </vt:lpstr>
      <vt:lpstr>Balistika - vonkajšia </vt:lpstr>
      <vt:lpstr>Balistika – Magnusov efekt</vt:lpstr>
      <vt:lpstr>Balistika - cieľová </vt:lpstr>
      <vt:lpstr>Balistika - cieľová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Balistika</dc:title>
  <dc:creator>Matúš Mičieta</dc:creator>
  <cp:lastModifiedBy>Matúš Mičieta</cp:lastModifiedBy>
  <cp:revision>4</cp:revision>
  <dcterms:created xsi:type="dcterms:W3CDTF">2023-01-05T19:35:37Z</dcterms:created>
  <dcterms:modified xsi:type="dcterms:W3CDTF">2023-01-12T21:02:20Z</dcterms:modified>
</cp:coreProperties>
</file>