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7" r:id="rId5"/>
    <p:sldId id="263" r:id="rId6"/>
    <p:sldId id="264" r:id="rId7"/>
    <p:sldId id="265" r:id="rId8"/>
    <p:sldId id="266" r:id="rId9"/>
    <p:sldId id="269" r:id="rId10"/>
    <p:sldId id="258" r:id="rId11"/>
    <p:sldId id="259" r:id="rId12"/>
    <p:sldId id="260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7026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404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953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0670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009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316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957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3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55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849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231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21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33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866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050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567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68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CA2D86-B744-4F90-AB66-F8BFD8296943}" type="datetimeFigureOut">
              <a:rPr lang="sk-SK" smtClean="0"/>
              <a:t>12. 6. 2025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818355-0612-4C97-872B-06B370CAA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857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Stefanov-Boltzmannov_z%C3%A1kon" TargetMode="External"/><Relationship Id="rId2" Type="http://schemas.openxmlformats.org/officeDocument/2006/relationships/hyperlink" Target="https://cs.wikipedia.org/wiki/Parsek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k.wikipedia.org/wiki/Absol%C3%BAtne_%C4%8Dierne_teleso" TargetMode="External"/><Relationship Id="rId5" Type="http://schemas.openxmlformats.org/officeDocument/2006/relationships/hyperlink" Target="https://sk.wikipedia.org/wiki/Spektr%C3%A1lna_%C4%8Diara" TargetMode="External"/><Relationship Id="rId4" Type="http://schemas.openxmlformats.org/officeDocument/2006/relationships/hyperlink" Target="https://sk.wikipedia.org/wiki/Spektr%C3%A1lna_klasifik%C3%A1c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89378-2A9C-6188-E6EA-64B99CAD94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Žiarivý výkon a teplota hviezd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8F7118-8F11-3883-D8EB-79A03F2E2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Matúš Mičieta, 3.C</a:t>
            </a:r>
          </a:p>
        </p:txBody>
      </p:sp>
    </p:spTree>
    <p:extLst>
      <p:ext uri="{BB962C8B-B14F-4D97-AF65-F5344CB8AC3E}">
        <p14:creationId xmlns:p14="http://schemas.microsoft.com/office/powerpoint/2010/main" val="11465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15DE9-D3B6-5C81-3535-D0C4A271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Sírius 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C1F86C4-24DF-52D6-E79E-6A73530D2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Psia hviezda</a:t>
            </a:r>
          </a:p>
          <a:p>
            <a:r>
              <a:rPr lang="sk-SK" sz="2400" dirty="0"/>
              <a:t>Najjasnejšia hviezda na nočnej oblohe</a:t>
            </a:r>
          </a:p>
          <a:p>
            <a:r>
              <a:rPr lang="sk-SK" sz="2400" dirty="0"/>
              <a:t>Teplota na povrchu: 9940 K</a:t>
            </a:r>
          </a:p>
          <a:p>
            <a:r>
              <a:rPr lang="sk-SK" sz="2400" dirty="0"/>
              <a:t>svietivosť: 25 </a:t>
            </a:r>
            <a:r>
              <a:rPr lang="sk-SK" sz="2400" i="1" dirty="0"/>
              <a:t>L</a:t>
            </a:r>
            <a:r>
              <a:rPr lang="sk-SK" sz="2400" baseline="-25000" dirty="0"/>
              <a:t>⊙</a:t>
            </a:r>
            <a:endParaRPr lang="sk-SK" sz="2400" dirty="0"/>
          </a:p>
          <a:p>
            <a:r>
              <a:rPr lang="sk-SK" sz="2400" dirty="0"/>
              <a:t>zdanlivá magnitúda: -1,46</a:t>
            </a:r>
          </a:p>
          <a:p>
            <a:r>
              <a:rPr lang="sk-SK" sz="2400" dirty="0"/>
              <a:t>absolútna magnitúda: 1,43</a:t>
            </a:r>
          </a:p>
        </p:txBody>
      </p:sp>
      <p:pic>
        <p:nvPicPr>
          <p:cNvPr id="5" name="Picture 2" descr="Sirius A | Ultimate Space Fanon Wiki | Fandom">
            <a:extLst>
              <a:ext uri="{FF2B5EF4-FFF2-40B4-BE49-F238E27FC236}">
                <a16:creationId xmlns:a16="http://schemas.microsoft.com/office/drawing/2014/main" id="{43A71494-AE2E-058F-8B30-27F3E28B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13" y="1983776"/>
            <a:ext cx="6350787" cy="39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3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1600D-9E12-BB64-D848-3F1FA3C4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Canopus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CB1206-B926-EF3F-3182-0F538BAAE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Teplota na povrchu: 7350 K</a:t>
            </a:r>
          </a:p>
          <a:p>
            <a:r>
              <a:rPr lang="sk-SK" sz="2400" dirty="0"/>
              <a:t>svietivosť: 10700 </a:t>
            </a:r>
            <a:r>
              <a:rPr lang="sk-SK" sz="2400" i="1" dirty="0"/>
              <a:t>L</a:t>
            </a:r>
            <a:r>
              <a:rPr lang="sk-SK" sz="2400" baseline="-25000" dirty="0"/>
              <a:t>⊙</a:t>
            </a:r>
            <a:endParaRPr lang="sk-SK" sz="2400" dirty="0"/>
          </a:p>
          <a:p>
            <a:r>
              <a:rPr lang="sk-SK" sz="2400" dirty="0"/>
              <a:t>absolútna magnitúda: -5,71</a:t>
            </a:r>
          </a:p>
          <a:p>
            <a:r>
              <a:rPr lang="sk-SK" sz="2400" dirty="0"/>
              <a:t>zdanlivá magnitúda: -0,72</a:t>
            </a:r>
          </a:p>
        </p:txBody>
      </p:sp>
      <p:pic>
        <p:nvPicPr>
          <p:cNvPr id="6146" name="Picture 2" descr="Canopus – Wikipédia">
            <a:extLst>
              <a:ext uri="{FF2B5EF4-FFF2-40B4-BE49-F238E27FC236}">
                <a16:creationId xmlns:a16="http://schemas.microsoft.com/office/drawing/2014/main" id="{C9458605-5A0F-5FEA-4635-92F89FF40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78" y="1777636"/>
            <a:ext cx="7310221" cy="47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8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C11FC-0D49-D368-EA98-D83137F4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Arktúr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B9270B-BD11-1354-3797-AFEF2AB2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Teplota povrchu: 4200 K</a:t>
            </a:r>
          </a:p>
          <a:p>
            <a:r>
              <a:rPr lang="sk-SK" sz="2400" dirty="0"/>
              <a:t>svietivosť: 170 </a:t>
            </a:r>
            <a:r>
              <a:rPr lang="sk-SK" sz="2400" i="1" dirty="0"/>
              <a:t>L</a:t>
            </a:r>
            <a:r>
              <a:rPr lang="sk-SK" sz="2400" baseline="-25000" dirty="0"/>
              <a:t>⊙</a:t>
            </a:r>
            <a:endParaRPr lang="sk-SK" sz="2400" dirty="0"/>
          </a:p>
          <a:p>
            <a:r>
              <a:rPr lang="sk-SK" sz="2400" dirty="0"/>
              <a:t>absolútna magnitúda: -0,3</a:t>
            </a:r>
          </a:p>
          <a:p>
            <a:r>
              <a:rPr lang="sk-SK" sz="2400" dirty="0"/>
              <a:t>zdanlivá magnitúda: -0,04</a:t>
            </a:r>
          </a:p>
        </p:txBody>
      </p:sp>
      <p:pic>
        <p:nvPicPr>
          <p:cNvPr id="7170" name="Picture 2" descr="Arcturus: Facts About the Bright Red Giant Star | Space">
            <a:extLst>
              <a:ext uri="{FF2B5EF4-FFF2-40B4-BE49-F238E27FC236}">
                <a16:creationId xmlns:a16="http://schemas.microsoft.com/office/drawing/2014/main" id="{188414D2-70E9-A264-4A97-5E412789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53" y="1908313"/>
            <a:ext cx="7803847" cy="43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0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0B526-AD9B-DA2D-DF03-2C18D6B5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40A167-8171-608E-AFE7-7F468DDD9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k-SK" sz="7200" dirty="0"/>
              <a:t>Zdroj: internet</a:t>
            </a:r>
            <a:br>
              <a:rPr lang="sk-SK" sz="7200" dirty="0"/>
            </a:br>
            <a:r>
              <a:rPr lang="sk-SK" sz="7200" dirty="0">
                <a:hlinkClick r:id="rId2"/>
              </a:rPr>
              <a:t>https://cs.wikipedia.org/wiki/Parsek</a:t>
            </a:r>
            <a:endParaRPr lang="sk-SK" sz="7200" dirty="0"/>
          </a:p>
          <a:p>
            <a:r>
              <a:rPr lang="sk-SK" sz="7200" dirty="0">
                <a:hlinkClick r:id="rId3"/>
              </a:rPr>
              <a:t>https://sk.wikipedia.org/wiki/Stefanov-Boltzmannov_z%C3%A1kon</a:t>
            </a:r>
            <a:endParaRPr lang="sk-SK" sz="7200" dirty="0"/>
          </a:p>
          <a:p>
            <a:r>
              <a:rPr lang="sk-SK" sz="7200" dirty="0">
                <a:hlinkClick r:id="rId4"/>
              </a:rPr>
              <a:t>https://sk.wikipedia.org/wiki/Spektr%C3%A1lna_klasifik%C3%A1cia</a:t>
            </a:r>
            <a:endParaRPr lang="sk-SK" sz="7200" dirty="0"/>
          </a:p>
          <a:p>
            <a:r>
              <a:rPr lang="sk-SK" sz="7200" dirty="0">
                <a:hlinkClick r:id="rId5"/>
              </a:rPr>
              <a:t>https://sk.wikipedia.org/wiki/Spektr%C3%A1lna_%C4%8Diara</a:t>
            </a:r>
            <a:endParaRPr lang="sk-SK" sz="7200" dirty="0"/>
          </a:p>
          <a:p>
            <a:r>
              <a:rPr lang="sk-SK" sz="7200" dirty="0">
                <a:hlinkClick r:id="rId6"/>
              </a:rPr>
              <a:t>https://sk.wikipedia.org/wiki/Absol%C3%BAtne_%C4%8Dierne_teleso</a:t>
            </a:r>
            <a:endParaRPr lang="sk-SK" sz="72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240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B050E-BE22-EB6F-172A-C51ACA1D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Slnko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A9081B-D55C-BF36-A3C2-617F4050E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teplota na povrchu: 5780 K</a:t>
            </a:r>
          </a:p>
          <a:p>
            <a:r>
              <a:rPr lang="sk-SK" sz="2400" dirty="0"/>
              <a:t>teplota v jadre: 14 – 20 miliónov K</a:t>
            </a:r>
          </a:p>
          <a:p>
            <a:r>
              <a:rPr lang="sk-SK" sz="2400" dirty="0"/>
              <a:t>svietivosť: 3,827×10</a:t>
            </a:r>
            <a:r>
              <a:rPr lang="sk-SK" sz="2400" baseline="30000" dirty="0"/>
              <a:t>26 </a:t>
            </a:r>
            <a:r>
              <a:rPr lang="sk-SK" sz="2400" dirty="0"/>
              <a:t>W</a:t>
            </a:r>
            <a:endParaRPr lang="sk-SK" sz="2400" baseline="30000" dirty="0"/>
          </a:p>
          <a:p>
            <a:r>
              <a:rPr lang="sk-SK" sz="2400" dirty="0"/>
              <a:t>zdanlivá magnitúda: −26,8</a:t>
            </a:r>
            <a:endParaRPr lang="sk-SK" sz="2400" baseline="30000" dirty="0"/>
          </a:p>
          <a:p>
            <a:r>
              <a:rPr lang="sk-SK" sz="2400" dirty="0"/>
              <a:t>absolútna magnitúda: 4,8</a:t>
            </a:r>
            <a:endParaRPr lang="sk-SK" sz="2400" baseline="30000" dirty="0"/>
          </a:p>
        </p:txBody>
      </p:sp>
      <p:pic>
        <p:nvPicPr>
          <p:cNvPr id="1026" name="Picture 2" descr="Ako vznikajú hviezdy? Týmto procesom sa zrodilo aj naše Slnko! -  Vedelisteze.sk">
            <a:extLst>
              <a:ext uri="{FF2B5EF4-FFF2-40B4-BE49-F238E27FC236}">
                <a16:creationId xmlns:a16="http://schemas.microsoft.com/office/drawing/2014/main" id="{2B1CD9C8-7A97-5095-054B-90A0F9DE2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6" y="609600"/>
            <a:ext cx="5632174" cy="56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9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C788AE-6856-FDD1-FCB0-C941A767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Teplota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6F2A9CA-89D1-219A-8A56-9C0A85D24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920"/>
            <a:ext cx="12187926" cy="4342341"/>
          </a:xfrm>
        </p:spPr>
      </p:pic>
    </p:spTree>
    <p:extLst>
      <p:ext uri="{BB962C8B-B14F-4D97-AF65-F5344CB8AC3E}">
        <p14:creationId xmlns:p14="http://schemas.microsoft.com/office/powerpoint/2010/main" val="19990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980B6-19FC-DB55-BED8-8D6CC152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Spektrálne čiary</a:t>
            </a:r>
          </a:p>
        </p:txBody>
      </p:sp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959B6C52-A052-0946-0387-2B25FE73B3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57069"/>
            <a:ext cx="12192001" cy="14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7BCE3C8C-6E10-71EC-F0AD-B9CCF003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365487"/>
            <a:ext cx="12192000" cy="14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5F8B8CB6-7775-74AE-7B65-B9934D75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86429"/>
            <a:ext cx="12192000" cy="14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1AFD4-A8D8-6E50-03F7-B4612E1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Svietivosť hviezdy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00E773-7BC9-7CBF-95EB-F8B8912A4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Energia, ktorú hviezda vyžiari za jednotku času</a:t>
            </a:r>
          </a:p>
          <a:p>
            <a:r>
              <a:rPr lang="sk-SK" sz="2400" dirty="0"/>
              <a:t>L (W)</a:t>
            </a:r>
          </a:p>
          <a:p>
            <a:r>
              <a:rPr lang="sk-SK" sz="2400" dirty="0"/>
              <a:t>V astronómii sa najčastejšie používajú násobky </a:t>
            </a:r>
            <a:r>
              <a:rPr lang="sk-SK" sz="2400" i="1" dirty="0"/>
              <a:t>L</a:t>
            </a:r>
            <a:r>
              <a:rPr lang="sk-SK" sz="2400" baseline="-25000" dirty="0"/>
              <a:t>⊙</a:t>
            </a:r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 L = 4</a:t>
            </a:r>
            <a:r>
              <a:rPr lang="el-GR" sz="2400" dirty="0"/>
              <a:t>π</a:t>
            </a:r>
            <a:r>
              <a:rPr lang="sk-SK" sz="2400" dirty="0"/>
              <a:t>R²</a:t>
            </a:r>
            <a:r>
              <a:rPr lang="el-GR" sz="2400" dirty="0"/>
              <a:t>σ</a:t>
            </a:r>
            <a:r>
              <a:rPr lang="sk-SK" sz="2400" dirty="0"/>
              <a:t>T⁴</a:t>
            </a:r>
          </a:p>
        </p:txBody>
      </p:sp>
      <p:pic>
        <p:nvPicPr>
          <p:cNvPr id="4098" name="Picture 2" descr="ASTRIN - O spektrálnych typoch – 3. časť">
            <a:extLst>
              <a:ext uri="{FF2B5EF4-FFF2-40B4-BE49-F238E27FC236}">
                <a16:creationId xmlns:a16="http://schemas.microsoft.com/office/drawing/2014/main" id="{B4A4EB33-4031-0830-81B5-00E5589A0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17" y="1944378"/>
            <a:ext cx="4618383" cy="491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D9AC1-6055-2867-BD3A-5257B506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Stefanova</a:t>
            </a:r>
            <a:r>
              <a:rPr lang="sk-SK" dirty="0"/>
              <a:t>–</a:t>
            </a:r>
            <a:r>
              <a:rPr lang="sk-SK" dirty="0" err="1"/>
              <a:t>Boltzmannova</a:t>
            </a:r>
            <a:r>
              <a:rPr lang="sk-SK" dirty="0"/>
              <a:t> konštanta</a:t>
            </a:r>
          </a:p>
        </p:txBody>
      </p:sp>
      <p:sp>
        <p:nvSpPr>
          <p:cNvPr id="11" name="AutoShape 13" descr="{\displaystyle \sigma =5{,}670\,374\,419\cdot 10^{-8}{\rm {W\,m^{-2}\,K^{-4}}}}">
            <a:extLst>
              <a:ext uri="{FF2B5EF4-FFF2-40B4-BE49-F238E27FC236}">
                <a16:creationId xmlns:a16="http://schemas.microsoft.com/office/drawing/2014/main" id="{4F083074-80D7-D9B8-5CBC-5ED89C465F0B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sz="2400" i="1" dirty="0"/>
              <a:t>σ</a:t>
            </a:r>
            <a:r>
              <a:rPr lang="pl-PL" sz="2400" dirty="0"/>
              <a:t> = 5,670 374 419…×10</a:t>
            </a:r>
            <a:r>
              <a:rPr lang="pl-PL" sz="2400" baseline="30000" dirty="0"/>
              <a:t>−8</a:t>
            </a:r>
            <a:r>
              <a:rPr lang="pl-PL" sz="2400" dirty="0"/>
              <a:t> W·m</a:t>
            </a:r>
            <a:r>
              <a:rPr lang="pl-PL" sz="2400" baseline="30000" dirty="0"/>
              <a:t>−2</a:t>
            </a:r>
            <a:r>
              <a:rPr lang="pl-PL" sz="2400" dirty="0"/>
              <a:t>·K</a:t>
            </a:r>
            <a:r>
              <a:rPr lang="pl-PL" sz="2400" baseline="30000" dirty="0"/>
              <a:t>−4</a:t>
            </a:r>
          </a:p>
          <a:p>
            <a:endParaRPr lang="pl-PL" sz="2400" baseline="30000" dirty="0"/>
          </a:p>
          <a:p>
            <a:r>
              <a:rPr lang="sk-SK" sz="2400" dirty="0"/>
              <a:t> I = </a:t>
            </a:r>
            <a:r>
              <a:rPr lang="el-GR" sz="2400" dirty="0"/>
              <a:t>σ</a:t>
            </a:r>
            <a:r>
              <a:rPr lang="sk-SK" sz="2400" dirty="0"/>
              <a:t>T⁴</a:t>
            </a:r>
          </a:p>
        </p:txBody>
      </p:sp>
      <p:pic>
        <p:nvPicPr>
          <p:cNvPr id="5124" name="Picture 4" descr="Ludwig Boltzmann – Wikipédia">
            <a:extLst>
              <a:ext uri="{FF2B5EF4-FFF2-40B4-BE49-F238E27FC236}">
                <a16:creationId xmlns:a16="http://schemas.microsoft.com/office/drawing/2014/main" id="{C29DF3DA-681D-FBB4-7C91-65362947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90" y="2683565"/>
            <a:ext cx="3713910" cy="41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osef Stefan (1835–1893), Physics | 650 plus">
            <a:extLst>
              <a:ext uri="{FF2B5EF4-FFF2-40B4-BE49-F238E27FC236}">
                <a16:creationId xmlns:a16="http://schemas.microsoft.com/office/drawing/2014/main" id="{41F65476-FB29-DD84-83D9-B2D65B790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42" y="2683565"/>
            <a:ext cx="3305748" cy="41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3A3A7-AAD4-ADC5-ED13-7F22419E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Zdanlivá magnitúda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C0912EFC-651D-AEEF-2893-33EF992802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sz="2400" dirty="0"/>
                  <a:t>Zdanlivá hviezdna veľkosť, zdanlivá jasnosť</a:t>
                </a:r>
              </a:p>
              <a:p>
                <a:r>
                  <a:rPr lang="sk-SK" sz="2400" dirty="0"/>
                  <a:t>m</a:t>
                </a:r>
              </a:p>
              <a:p>
                <a:r>
                  <a:rPr lang="sk-SK" sz="2400" dirty="0"/>
                  <a:t>je fotometrická veličina udávajúca jasnosť hviezdy alebo iného objektu na oblohe v logaritmickej škále bez zohľadnenia jeho vzdialenosti od pozorovateľa</a:t>
                </a:r>
              </a:p>
              <a:p>
                <a:r>
                  <a:rPr lang="sk-SK" sz="2400" dirty="0"/>
                  <a:t>čím menšiu hodnotu nadobúda, tým je pozorovaný objekt jasnejší</a:t>
                </a:r>
              </a:p>
              <a:p>
                <a:r>
                  <a:rPr lang="sk-SK" sz="2400" dirty="0" err="1"/>
                  <a:t>Jasnostný</a:t>
                </a:r>
                <a:r>
                  <a:rPr lang="sk-SK" sz="2400" dirty="0"/>
                  <a:t> pomer </a:t>
                </a:r>
                <a14:m>
                  <m:oMath xmlns:m="http://schemas.openxmlformats.org/officeDocument/2006/math">
                    <m:r>
                      <a:rPr lang="sk-SK" sz="2400" i="0" dirty="0"/>
                      <m:t>=</m:t>
                    </m:r>
                    <m:sSup>
                      <m:sSupPr>
                        <m:ctrlPr>
                          <a:rPr lang="sk-SK" sz="2400" i="1" dirty="0">
                            <a:solidFill>
                              <a:srgbClr val="836967"/>
                            </a:solidFill>
                          </a:rPr>
                        </m:ctrlPr>
                      </m:sSupPr>
                      <m:e>
                        <m:r>
                          <a:rPr lang="sk-SK" sz="2400" i="0" dirty="0"/>
                          <m:t>10</m:t>
                        </m:r>
                      </m:e>
                      <m:sup>
                        <m:r>
                          <a:rPr lang="sk-SK" sz="2400" i="0" dirty="0"/>
                          <m:t>0.4</m:t>
                        </m:r>
                        <m:r>
                          <m:rPr>
                            <m:sty m:val="p"/>
                          </m:rPr>
                          <a:rPr lang="sk-SK" sz="2400" i="0" dirty="0"/>
                          <m:t>Δ</m:t>
                        </m:r>
                        <m:r>
                          <a:rPr lang="sk-SK" sz="2400" i="1" dirty="0"/>
                          <m:t>𝑚</m:t>
                        </m:r>
                      </m:sup>
                    </m:sSup>
                  </m:oMath>
                </a14:m>
                <a:endParaRPr lang="sk-SK" sz="2400" dirty="0"/>
              </a:p>
              <a:p>
                <a:endParaRPr lang="sk-SK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C0912EFC-651D-AEEF-2893-33EF992802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3" t="-1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3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C0A9E-2A65-3C81-E9A6-96373136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Absolútna hviezdna magnitúda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objekt pre obsah 3">
                <a:extLst>
                  <a:ext uri="{FF2B5EF4-FFF2-40B4-BE49-F238E27FC236}">
                    <a16:creationId xmlns:a16="http://schemas.microsoft.com/office/drawing/2014/main" id="{7EAB18BB-6B8E-F68F-453E-6EE425A47CA3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89361"/>
                <a:ext cx="8743122" cy="28984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k-SK" sz="2400" dirty="0"/>
                  <a:t>absolútna hviezdna veľkosť</a:t>
                </a:r>
              </a:p>
              <a:p>
                <a:r>
                  <a:rPr lang="sk-SK" sz="2400" dirty="0"/>
                  <a:t>M</a:t>
                </a:r>
              </a:p>
              <a:p>
                <a:r>
                  <a:rPr lang="sk-SK" sz="2400" dirty="0"/>
                  <a:t>pozorovaná hviezdna veľkosť (m), ktorú by mal objekt, ak bol pozorovaný zo štandardizovanej vzdialenosti 10 </a:t>
                </a:r>
                <a:r>
                  <a:rPr lang="sk-SK" sz="2400" dirty="0" err="1"/>
                  <a:t>parsekov</a:t>
                </a:r>
                <a:endParaRPr lang="sk-SK" sz="2400" dirty="0"/>
              </a:p>
              <a:p>
                <a:pPr marL="0" indent="0">
                  <a:buNone/>
                </a:pPr>
                <a:endParaRPr lang="sk-SK" sz="2400" dirty="0"/>
              </a:p>
              <a:p>
                <a14:m>
                  <m:oMath xmlns:m="http://schemas.openxmlformats.org/officeDocument/2006/math">
                    <m:r>
                      <a:rPr lang="sk-SK" sz="2400" i="1" smtClean="0"/>
                      <m:t>𝑀</m:t>
                    </m:r>
                    <m:r>
                      <a:rPr lang="sk-SK" sz="2400" i="0"/>
                      <m:t>=</m:t>
                    </m:r>
                    <m:r>
                      <a:rPr lang="sk-SK" sz="2400" i="1"/>
                      <m:t>𝑚</m:t>
                    </m:r>
                    <m:r>
                      <a:rPr lang="sk-SK" sz="2400" i="0"/>
                      <m:t>+5</m:t>
                    </m:r>
                    <m:func>
                      <m:funcPr>
                        <m:ctrlPr>
                          <a:rPr lang="sk-SK" sz="2400" i="1"/>
                        </m:ctrlPr>
                      </m:funcPr>
                      <m:fName>
                        <m:sSub>
                          <m:sSubPr>
                            <m:ctrlPr>
                              <a:rPr lang="sk-SK" sz="2400" i="1">
                                <a:solidFill>
                                  <a:srgbClr val="836967"/>
                                </a:solidFill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k-SK" sz="2400" i="0"/>
                              <m:t>log</m:t>
                            </m:r>
                          </m:e>
                          <m:sub>
                            <m:r>
                              <a:rPr lang="sk-SK" sz="2400" i="0"/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sk-SK" sz="2400" i="1">
                                <a:solidFill>
                                  <a:srgbClr val="836967"/>
                                </a:solidFill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k-SK" sz="2400" i="1">
                                    <a:solidFill>
                                      <a:srgbClr val="836967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a:rPr lang="sk-SK" sz="2400" i="1"/>
                                  <m:t>𝑑</m:t>
                                </m:r>
                              </m:e>
                              <m:sub>
                                <m:r>
                                  <a:rPr lang="sk-SK" sz="2400" i="0"/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sk-SK" sz="2400" i="1"/>
                              <m:t>𝑑</m:t>
                            </m:r>
                          </m:den>
                        </m:f>
                      </m:e>
                    </m:func>
                  </m:oMath>
                </a14:m>
                <a:endParaRPr lang="sk-SK" sz="2400" dirty="0"/>
              </a:p>
            </p:txBody>
          </p:sp>
        </mc:Choice>
        <mc:Fallback>
          <p:sp>
            <p:nvSpPr>
              <p:cNvPr id="4" name="Zástupný objekt pre obsah 3">
                <a:extLst>
                  <a:ext uri="{FF2B5EF4-FFF2-40B4-BE49-F238E27FC236}">
                    <a16:creationId xmlns:a16="http://schemas.microsoft.com/office/drawing/2014/main" id="{7EAB18BB-6B8E-F68F-453E-6EE425A47CA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89361"/>
                <a:ext cx="8743122" cy="2898486"/>
              </a:xfrm>
              <a:prstGeom prst="rect">
                <a:avLst/>
              </a:prstGeom>
              <a:blipFill>
                <a:blip r:embed="rId2"/>
                <a:stretch>
                  <a:fillRect l="-2022" t="-273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7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AA6CC-CEC8-A14F-EACB-8F2893D7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chemeClr val="bg1"/>
                </a:solidFill>
              </a:rPr>
              <a:t>Parsek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57B4EE9-FF19-620F-C9AD-380C4AC5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18FF9FFE-09A5-31D0-40BA-C2DCB703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55" y="1"/>
            <a:ext cx="3442644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8CDA9D21-2973-C0B2-444A-1E1038671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741"/>
            <a:ext cx="8729172" cy="29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F7A903D0-8990-A799-B76E-5C139ED91600}"/>
              </a:ext>
            </a:extLst>
          </p:cNvPr>
          <p:cNvSpPr txBox="1"/>
          <p:nvPr/>
        </p:nvSpPr>
        <p:spPr>
          <a:xfrm>
            <a:off x="685801" y="2142067"/>
            <a:ext cx="32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cca 3,262 </a:t>
            </a:r>
            <a:r>
              <a:rPr lang="sk-SK" dirty="0" err="1">
                <a:solidFill>
                  <a:schemeClr val="bg1"/>
                </a:solidFill>
              </a:rPr>
              <a:t>ly</a:t>
            </a:r>
            <a:endParaRPr lang="sk-SK" dirty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2332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Nebeský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ý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ý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Nebeský</Template>
  <TotalTime>5357</TotalTime>
  <Words>345</Words>
  <Application>Microsoft Office PowerPoint</Application>
  <PresentationFormat>Širokouhlá</PresentationFormat>
  <Paragraphs>59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Nebeský</vt:lpstr>
      <vt:lpstr>Žiarivý výkon a teplota hviezd</vt:lpstr>
      <vt:lpstr>Slnko</vt:lpstr>
      <vt:lpstr>Teplota</vt:lpstr>
      <vt:lpstr>Spektrálne čiary</vt:lpstr>
      <vt:lpstr>Svietivosť hviezdy</vt:lpstr>
      <vt:lpstr>Stefanova–Boltzmannova konštanta</vt:lpstr>
      <vt:lpstr>Zdanlivá magnitúda</vt:lpstr>
      <vt:lpstr>Absolútna hviezdna magnitúda</vt:lpstr>
      <vt:lpstr>Parsek</vt:lpstr>
      <vt:lpstr>Sírius A</vt:lpstr>
      <vt:lpstr>Canopus</vt:lpstr>
      <vt:lpstr>Arktúr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Matúš Mičieta</dc:creator>
  <cp:lastModifiedBy>Matúš Mičieta</cp:lastModifiedBy>
  <cp:revision>5</cp:revision>
  <dcterms:created xsi:type="dcterms:W3CDTF">2025-06-04T19:38:55Z</dcterms:created>
  <dcterms:modified xsi:type="dcterms:W3CDTF">2025-06-12T21:44:07Z</dcterms:modified>
</cp:coreProperties>
</file>