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303" r:id="rId11"/>
    <p:sldId id="308" r:id="rId12"/>
    <p:sldId id="309" r:id="rId13"/>
    <p:sldId id="304" r:id="rId14"/>
    <p:sldId id="305" r:id="rId15"/>
    <p:sldId id="306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20" r:id="rId27"/>
    <p:sldId id="282" r:id="rId28"/>
    <p:sldId id="323" r:id="rId29"/>
    <p:sldId id="324" r:id="rId30"/>
    <p:sldId id="325" r:id="rId31"/>
    <p:sldId id="285" r:id="rId32"/>
    <p:sldId id="322" r:id="rId33"/>
    <p:sldId id="256" r:id="rId34"/>
    <p:sldId id="257" r:id="rId35"/>
    <p:sldId id="258" r:id="rId36"/>
    <p:sldId id="259" r:id="rId37"/>
    <p:sldId id="260" r:id="rId38"/>
    <p:sldId id="261" r:id="rId39"/>
    <p:sldId id="262" r:id="rId40"/>
    <p:sldId id="263" r:id="rId41"/>
    <p:sldId id="265" r:id="rId42"/>
    <p:sldId id="266" r:id="rId43"/>
    <p:sldId id="267" r:id="rId44"/>
    <p:sldId id="264" r:id="rId45"/>
    <p:sldId id="302" r:id="rId46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47" autoAdjust="0"/>
    <p:restoredTop sz="94660"/>
  </p:normalViewPr>
  <p:slideViewPr>
    <p:cSldViewPr>
      <p:cViewPr varScale="1">
        <p:scale>
          <a:sx n="69" d="100"/>
          <a:sy n="69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D65EB5-6197-440B-9945-C7D78638F31B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BBFC4403-4771-4A0B-B301-12295D7351DA}">
      <dgm:prSet phldrT="[Text]"/>
      <dgm:spPr/>
      <dgm:t>
        <a:bodyPr/>
        <a:lstStyle/>
        <a:p>
          <a:r>
            <a:rPr lang="sk-SK" b="0" i="0" dirty="0" err="1" smtClean="0"/>
            <a:t>Šaháda</a:t>
          </a:r>
          <a:endParaRPr lang="sk-SK" b="0" i="0" dirty="0" smtClean="0"/>
        </a:p>
      </dgm:t>
    </dgm:pt>
    <dgm:pt modelId="{669103AB-0DC0-429E-857B-ED272DC400F6}" type="parTrans" cxnId="{2ABD7DA7-AD42-4B42-AB79-24EA6B343215}">
      <dgm:prSet/>
      <dgm:spPr/>
      <dgm:t>
        <a:bodyPr/>
        <a:lstStyle/>
        <a:p>
          <a:endParaRPr lang="sk-SK"/>
        </a:p>
      </dgm:t>
    </dgm:pt>
    <dgm:pt modelId="{ABC3330C-3CE7-462F-B644-4ABA2CA5A8F4}" type="sibTrans" cxnId="{2ABD7DA7-AD42-4B42-AB79-24EA6B343215}">
      <dgm:prSet/>
      <dgm:spPr/>
      <dgm:t>
        <a:bodyPr/>
        <a:lstStyle/>
        <a:p>
          <a:endParaRPr lang="sk-SK"/>
        </a:p>
      </dgm:t>
    </dgm:pt>
    <dgm:pt modelId="{6610CF63-CC9A-4C87-8881-622AA83FF480}">
      <dgm:prSet phldrT="[Text]"/>
      <dgm:spPr/>
      <dgm:t>
        <a:bodyPr/>
        <a:lstStyle/>
        <a:p>
          <a:r>
            <a:rPr lang="sk-SK" b="0" i="0" dirty="0" err="1" smtClean="0"/>
            <a:t>Salá</a:t>
          </a:r>
          <a:endParaRPr lang="sk-SK" dirty="0"/>
        </a:p>
      </dgm:t>
    </dgm:pt>
    <dgm:pt modelId="{2CA62FD6-C3DB-4BA0-99D3-204C10048748}" type="parTrans" cxnId="{4DD59D13-94B9-462D-B91D-B760DA6AF3BC}">
      <dgm:prSet/>
      <dgm:spPr/>
      <dgm:t>
        <a:bodyPr/>
        <a:lstStyle/>
        <a:p>
          <a:endParaRPr lang="sk-SK"/>
        </a:p>
      </dgm:t>
    </dgm:pt>
    <dgm:pt modelId="{DAFA897B-E66F-4B42-B05D-0F23516461BE}" type="sibTrans" cxnId="{4DD59D13-94B9-462D-B91D-B760DA6AF3BC}">
      <dgm:prSet/>
      <dgm:spPr/>
      <dgm:t>
        <a:bodyPr/>
        <a:lstStyle/>
        <a:p>
          <a:endParaRPr lang="sk-SK"/>
        </a:p>
      </dgm:t>
    </dgm:pt>
    <dgm:pt modelId="{438F6108-53CD-4BAA-89A0-D1C2CCE0362F}">
      <dgm:prSet phldrT="[Text]"/>
      <dgm:spPr/>
      <dgm:t>
        <a:bodyPr/>
        <a:lstStyle/>
        <a:p>
          <a:r>
            <a:rPr lang="sk-SK" b="0" i="0" dirty="0" err="1" smtClean="0"/>
            <a:t>Sawm</a:t>
          </a:r>
          <a:endParaRPr lang="sk-SK" dirty="0"/>
        </a:p>
      </dgm:t>
    </dgm:pt>
    <dgm:pt modelId="{616AAF46-B2AD-4BF9-B499-C252CDD03A74}" type="parTrans" cxnId="{18AFD44A-BA14-47C2-8E7D-DCA1F6B7D78D}">
      <dgm:prSet/>
      <dgm:spPr/>
      <dgm:t>
        <a:bodyPr/>
        <a:lstStyle/>
        <a:p>
          <a:endParaRPr lang="sk-SK"/>
        </a:p>
      </dgm:t>
    </dgm:pt>
    <dgm:pt modelId="{7B49D9B9-D040-49A4-88CE-443AB582ABE5}" type="sibTrans" cxnId="{18AFD44A-BA14-47C2-8E7D-DCA1F6B7D78D}">
      <dgm:prSet/>
      <dgm:spPr/>
      <dgm:t>
        <a:bodyPr/>
        <a:lstStyle/>
        <a:p>
          <a:endParaRPr lang="sk-SK"/>
        </a:p>
      </dgm:t>
    </dgm:pt>
    <dgm:pt modelId="{0FF19C4C-AECA-4C10-816F-B5E6DDD8421A}">
      <dgm:prSet phldrT="[Text]"/>
      <dgm:spPr/>
      <dgm:t>
        <a:bodyPr/>
        <a:lstStyle/>
        <a:p>
          <a:r>
            <a:rPr lang="sk-SK" b="0" i="0" dirty="0" err="1" smtClean="0"/>
            <a:t>Zaká</a:t>
          </a:r>
          <a:endParaRPr lang="sk-SK" dirty="0"/>
        </a:p>
      </dgm:t>
    </dgm:pt>
    <dgm:pt modelId="{039910F7-CE19-47B7-8C4F-E2FC7AA1987D}" type="parTrans" cxnId="{0DD3948D-1E56-4E5B-A338-AF31477491AF}">
      <dgm:prSet/>
      <dgm:spPr/>
      <dgm:t>
        <a:bodyPr/>
        <a:lstStyle/>
        <a:p>
          <a:endParaRPr lang="sk-SK"/>
        </a:p>
      </dgm:t>
    </dgm:pt>
    <dgm:pt modelId="{91B0BB11-3778-4BF6-8605-0D6A2AAC5693}" type="sibTrans" cxnId="{0DD3948D-1E56-4E5B-A338-AF31477491AF}">
      <dgm:prSet/>
      <dgm:spPr/>
      <dgm:t>
        <a:bodyPr/>
        <a:lstStyle/>
        <a:p>
          <a:endParaRPr lang="sk-SK"/>
        </a:p>
      </dgm:t>
    </dgm:pt>
    <dgm:pt modelId="{6CED637B-380D-4582-8F75-7FA699209C74}">
      <dgm:prSet phldrT="[Text]"/>
      <dgm:spPr/>
      <dgm:t>
        <a:bodyPr/>
        <a:lstStyle/>
        <a:p>
          <a:r>
            <a:rPr lang="sk-SK" b="0" i="0" dirty="0" err="1" smtClean="0"/>
            <a:t>Hadždž</a:t>
          </a:r>
          <a:endParaRPr lang="sk-SK" dirty="0"/>
        </a:p>
      </dgm:t>
    </dgm:pt>
    <dgm:pt modelId="{592BA9D7-C839-4438-B49A-704746B81711}" type="parTrans" cxnId="{96A6AAC2-093C-4CF8-947D-4CC8EA6B0E0C}">
      <dgm:prSet/>
      <dgm:spPr/>
      <dgm:t>
        <a:bodyPr/>
        <a:lstStyle/>
        <a:p>
          <a:endParaRPr lang="sk-SK"/>
        </a:p>
      </dgm:t>
    </dgm:pt>
    <dgm:pt modelId="{A6E7D2C0-A4F7-4790-86EC-CFE271F1E42C}" type="sibTrans" cxnId="{96A6AAC2-093C-4CF8-947D-4CC8EA6B0E0C}">
      <dgm:prSet/>
      <dgm:spPr/>
      <dgm:t>
        <a:bodyPr/>
        <a:lstStyle/>
        <a:p>
          <a:endParaRPr lang="sk-SK"/>
        </a:p>
      </dgm:t>
    </dgm:pt>
    <dgm:pt modelId="{D7612EF7-29E1-41A5-991E-B86F30F2E60E}" type="pres">
      <dgm:prSet presAssocID="{A0D65EB5-6197-440B-9945-C7D78638F31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E3EA9F11-FBEE-44CC-AB6B-6A89346C06AD}" type="pres">
      <dgm:prSet presAssocID="{BBFC4403-4771-4A0B-B301-12295D7351DA}" presName="node" presStyleLbl="node1" presStyleIdx="0" presStyleCnt="5" custRadScaleRad="93682" custRadScaleInc="-225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579CF1F7-6567-460F-8305-E05EB98A0702}" type="pres">
      <dgm:prSet presAssocID="{BBFC4403-4771-4A0B-B301-12295D7351DA}" presName="spNode" presStyleCnt="0"/>
      <dgm:spPr/>
    </dgm:pt>
    <dgm:pt modelId="{DAB7662D-0B69-441C-82DE-A2FC40EF36FE}" type="pres">
      <dgm:prSet presAssocID="{ABC3330C-3CE7-462F-B644-4ABA2CA5A8F4}" presName="sibTrans" presStyleLbl="sibTrans1D1" presStyleIdx="0" presStyleCnt="5"/>
      <dgm:spPr/>
      <dgm:t>
        <a:bodyPr/>
        <a:lstStyle/>
        <a:p>
          <a:endParaRPr lang="sk-SK"/>
        </a:p>
      </dgm:t>
    </dgm:pt>
    <dgm:pt modelId="{CB1351AF-2A8B-4E7C-B8A7-3C1A73F4A393}" type="pres">
      <dgm:prSet presAssocID="{6610CF63-CC9A-4C87-8881-622AA83FF480}" presName="node" presStyleLbl="node1" presStyleIdx="1" presStyleCnt="5" custRadScaleRad="103562" custRadScaleInc="-626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0E21AF1D-D4B1-4405-ACE8-59F863DC9A23}" type="pres">
      <dgm:prSet presAssocID="{6610CF63-CC9A-4C87-8881-622AA83FF480}" presName="spNode" presStyleCnt="0"/>
      <dgm:spPr/>
    </dgm:pt>
    <dgm:pt modelId="{49C95A44-1C50-46AF-B5C6-52C76BA7A869}" type="pres">
      <dgm:prSet presAssocID="{DAFA897B-E66F-4B42-B05D-0F23516461BE}" presName="sibTrans" presStyleLbl="sibTrans1D1" presStyleIdx="1" presStyleCnt="5"/>
      <dgm:spPr/>
      <dgm:t>
        <a:bodyPr/>
        <a:lstStyle/>
        <a:p>
          <a:endParaRPr lang="sk-SK"/>
        </a:p>
      </dgm:t>
    </dgm:pt>
    <dgm:pt modelId="{C5CA9C82-E5FF-4D03-9A16-5F8CF3F13111}" type="pres">
      <dgm:prSet presAssocID="{438F6108-53CD-4BAA-89A0-D1C2CCE0362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F49ED8FB-8BA9-4F91-BC90-B3C2798970A7}" type="pres">
      <dgm:prSet presAssocID="{438F6108-53CD-4BAA-89A0-D1C2CCE0362F}" presName="spNode" presStyleCnt="0"/>
      <dgm:spPr/>
    </dgm:pt>
    <dgm:pt modelId="{7DD4F10C-503C-447A-A6AF-8E089B0B0344}" type="pres">
      <dgm:prSet presAssocID="{7B49D9B9-D040-49A4-88CE-443AB582ABE5}" presName="sibTrans" presStyleLbl="sibTrans1D1" presStyleIdx="2" presStyleCnt="5"/>
      <dgm:spPr/>
      <dgm:t>
        <a:bodyPr/>
        <a:lstStyle/>
        <a:p>
          <a:endParaRPr lang="sk-SK"/>
        </a:p>
      </dgm:t>
    </dgm:pt>
    <dgm:pt modelId="{19E02882-24EB-46CA-88F2-BA315A6FA6D7}" type="pres">
      <dgm:prSet presAssocID="{0FF19C4C-AECA-4C10-816F-B5E6DDD8421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2A778A83-688E-45BC-A39D-E600933FBA45}" type="pres">
      <dgm:prSet presAssocID="{0FF19C4C-AECA-4C10-816F-B5E6DDD8421A}" presName="spNode" presStyleCnt="0"/>
      <dgm:spPr/>
    </dgm:pt>
    <dgm:pt modelId="{F930F2F6-1F68-499D-9025-5DB8A52B9FD9}" type="pres">
      <dgm:prSet presAssocID="{91B0BB11-3778-4BF6-8605-0D6A2AAC5693}" presName="sibTrans" presStyleLbl="sibTrans1D1" presStyleIdx="3" presStyleCnt="5"/>
      <dgm:spPr/>
      <dgm:t>
        <a:bodyPr/>
        <a:lstStyle/>
        <a:p>
          <a:endParaRPr lang="sk-SK"/>
        </a:p>
      </dgm:t>
    </dgm:pt>
    <dgm:pt modelId="{D25A4D6E-58EA-4541-B653-0AFF2B51026A}" type="pres">
      <dgm:prSet presAssocID="{6CED637B-380D-4582-8F75-7FA699209C74}" presName="node" presStyleLbl="node1" presStyleIdx="4" presStyleCnt="5" custRadScaleRad="104449" custRadScaleInc="-39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F0739C3F-7966-4B38-9841-64CAD3F89A06}" type="pres">
      <dgm:prSet presAssocID="{6CED637B-380D-4582-8F75-7FA699209C74}" presName="spNode" presStyleCnt="0"/>
      <dgm:spPr/>
    </dgm:pt>
    <dgm:pt modelId="{A6F5F6E4-79AF-470A-80FD-93DCD24B03ED}" type="pres">
      <dgm:prSet presAssocID="{A6E7D2C0-A4F7-4790-86EC-CFE271F1E42C}" presName="sibTrans" presStyleLbl="sibTrans1D1" presStyleIdx="4" presStyleCnt="5"/>
      <dgm:spPr/>
      <dgm:t>
        <a:bodyPr/>
        <a:lstStyle/>
        <a:p>
          <a:endParaRPr lang="sk-SK"/>
        </a:p>
      </dgm:t>
    </dgm:pt>
  </dgm:ptLst>
  <dgm:cxnLst>
    <dgm:cxn modelId="{C4C01675-4BDF-4A86-8925-82BEFA1E1303}" type="presOf" srcId="{6610CF63-CC9A-4C87-8881-622AA83FF480}" destId="{CB1351AF-2A8B-4E7C-B8A7-3C1A73F4A393}" srcOrd="0" destOrd="0" presId="urn:microsoft.com/office/officeart/2005/8/layout/cycle6"/>
    <dgm:cxn modelId="{FFC59D9B-04E0-415C-961E-89BA946D290E}" type="presOf" srcId="{438F6108-53CD-4BAA-89A0-D1C2CCE0362F}" destId="{C5CA9C82-E5FF-4D03-9A16-5F8CF3F13111}" srcOrd="0" destOrd="0" presId="urn:microsoft.com/office/officeart/2005/8/layout/cycle6"/>
    <dgm:cxn modelId="{0DD3948D-1E56-4E5B-A338-AF31477491AF}" srcId="{A0D65EB5-6197-440B-9945-C7D78638F31B}" destId="{0FF19C4C-AECA-4C10-816F-B5E6DDD8421A}" srcOrd="3" destOrd="0" parTransId="{039910F7-CE19-47B7-8C4F-E2FC7AA1987D}" sibTransId="{91B0BB11-3778-4BF6-8605-0D6A2AAC5693}"/>
    <dgm:cxn modelId="{4DD59D13-94B9-462D-B91D-B760DA6AF3BC}" srcId="{A0D65EB5-6197-440B-9945-C7D78638F31B}" destId="{6610CF63-CC9A-4C87-8881-622AA83FF480}" srcOrd="1" destOrd="0" parTransId="{2CA62FD6-C3DB-4BA0-99D3-204C10048748}" sibTransId="{DAFA897B-E66F-4B42-B05D-0F23516461BE}"/>
    <dgm:cxn modelId="{410EBE14-7CD9-4F42-B9BB-8193E44330BD}" type="presOf" srcId="{BBFC4403-4771-4A0B-B301-12295D7351DA}" destId="{E3EA9F11-FBEE-44CC-AB6B-6A89346C06AD}" srcOrd="0" destOrd="0" presId="urn:microsoft.com/office/officeart/2005/8/layout/cycle6"/>
    <dgm:cxn modelId="{BD2D1333-42BA-47E1-AB53-A2F5BBAF96AD}" type="presOf" srcId="{6CED637B-380D-4582-8F75-7FA699209C74}" destId="{D25A4D6E-58EA-4541-B653-0AFF2B51026A}" srcOrd="0" destOrd="0" presId="urn:microsoft.com/office/officeart/2005/8/layout/cycle6"/>
    <dgm:cxn modelId="{66DEB69D-13B8-4963-A920-8977B0654A7D}" type="presOf" srcId="{DAFA897B-E66F-4B42-B05D-0F23516461BE}" destId="{49C95A44-1C50-46AF-B5C6-52C76BA7A869}" srcOrd="0" destOrd="0" presId="urn:microsoft.com/office/officeart/2005/8/layout/cycle6"/>
    <dgm:cxn modelId="{585309BA-EF58-4B67-BF9B-8E31556B20F6}" type="presOf" srcId="{ABC3330C-3CE7-462F-B644-4ABA2CA5A8F4}" destId="{DAB7662D-0B69-441C-82DE-A2FC40EF36FE}" srcOrd="0" destOrd="0" presId="urn:microsoft.com/office/officeart/2005/8/layout/cycle6"/>
    <dgm:cxn modelId="{81893C64-8CA0-490A-8A94-8A95276DE945}" type="presOf" srcId="{91B0BB11-3778-4BF6-8605-0D6A2AAC5693}" destId="{F930F2F6-1F68-499D-9025-5DB8A52B9FD9}" srcOrd="0" destOrd="0" presId="urn:microsoft.com/office/officeart/2005/8/layout/cycle6"/>
    <dgm:cxn modelId="{96A6AAC2-093C-4CF8-947D-4CC8EA6B0E0C}" srcId="{A0D65EB5-6197-440B-9945-C7D78638F31B}" destId="{6CED637B-380D-4582-8F75-7FA699209C74}" srcOrd="4" destOrd="0" parTransId="{592BA9D7-C839-4438-B49A-704746B81711}" sibTransId="{A6E7D2C0-A4F7-4790-86EC-CFE271F1E42C}"/>
    <dgm:cxn modelId="{98B73556-EA19-4A3E-8E23-BC6DFBC79758}" type="presOf" srcId="{7B49D9B9-D040-49A4-88CE-443AB582ABE5}" destId="{7DD4F10C-503C-447A-A6AF-8E089B0B0344}" srcOrd="0" destOrd="0" presId="urn:microsoft.com/office/officeart/2005/8/layout/cycle6"/>
    <dgm:cxn modelId="{18AFD44A-BA14-47C2-8E7D-DCA1F6B7D78D}" srcId="{A0D65EB5-6197-440B-9945-C7D78638F31B}" destId="{438F6108-53CD-4BAA-89A0-D1C2CCE0362F}" srcOrd="2" destOrd="0" parTransId="{616AAF46-B2AD-4BF9-B499-C252CDD03A74}" sibTransId="{7B49D9B9-D040-49A4-88CE-443AB582ABE5}"/>
    <dgm:cxn modelId="{597332DF-4359-4CAF-A12E-4D98292BC18F}" type="presOf" srcId="{A0D65EB5-6197-440B-9945-C7D78638F31B}" destId="{D7612EF7-29E1-41A5-991E-B86F30F2E60E}" srcOrd="0" destOrd="0" presId="urn:microsoft.com/office/officeart/2005/8/layout/cycle6"/>
    <dgm:cxn modelId="{711E5EE8-981B-4DA9-B2C8-7F6154C8BEE9}" type="presOf" srcId="{0FF19C4C-AECA-4C10-816F-B5E6DDD8421A}" destId="{19E02882-24EB-46CA-88F2-BA315A6FA6D7}" srcOrd="0" destOrd="0" presId="urn:microsoft.com/office/officeart/2005/8/layout/cycle6"/>
    <dgm:cxn modelId="{E3E91696-2706-49D2-AD21-30698D8B6C9A}" type="presOf" srcId="{A6E7D2C0-A4F7-4790-86EC-CFE271F1E42C}" destId="{A6F5F6E4-79AF-470A-80FD-93DCD24B03ED}" srcOrd="0" destOrd="0" presId="urn:microsoft.com/office/officeart/2005/8/layout/cycle6"/>
    <dgm:cxn modelId="{2ABD7DA7-AD42-4B42-AB79-24EA6B343215}" srcId="{A0D65EB5-6197-440B-9945-C7D78638F31B}" destId="{BBFC4403-4771-4A0B-B301-12295D7351DA}" srcOrd="0" destOrd="0" parTransId="{669103AB-0DC0-429E-857B-ED272DC400F6}" sibTransId="{ABC3330C-3CE7-462F-B644-4ABA2CA5A8F4}"/>
    <dgm:cxn modelId="{95E41B64-CE83-4654-8C43-BBC6083B3848}" type="presParOf" srcId="{D7612EF7-29E1-41A5-991E-B86F30F2E60E}" destId="{E3EA9F11-FBEE-44CC-AB6B-6A89346C06AD}" srcOrd="0" destOrd="0" presId="urn:microsoft.com/office/officeart/2005/8/layout/cycle6"/>
    <dgm:cxn modelId="{8AF18500-F346-4790-9E76-C51B61CE5138}" type="presParOf" srcId="{D7612EF7-29E1-41A5-991E-B86F30F2E60E}" destId="{579CF1F7-6567-460F-8305-E05EB98A0702}" srcOrd="1" destOrd="0" presId="urn:microsoft.com/office/officeart/2005/8/layout/cycle6"/>
    <dgm:cxn modelId="{1E2322A9-58DD-4141-9B45-F19FC7367396}" type="presParOf" srcId="{D7612EF7-29E1-41A5-991E-B86F30F2E60E}" destId="{DAB7662D-0B69-441C-82DE-A2FC40EF36FE}" srcOrd="2" destOrd="0" presId="urn:microsoft.com/office/officeart/2005/8/layout/cycle6"/>
    <dgm:cxn modelId="{220C29A5-763B-4324-B0CB-6FB5FF0A114F}" type="presParOf" srcId="{D7612EF7-29E1-41A5-991E-B86F30F2E60E}" destId="{CB1351AF-2A8B-4E7C-B8A7-3C1A73F4A393}" srcOrd="3" destOrd="0" presId="urn:microsoft.com/office/officeart/2005/8/layout/cycle6"/>
    <dgm:cxn modelId="{6CE7DF2F-582C-4942-80A1-ABAF7D1A68F8}" type="presParOf" srcId="{D7612EF7-29E1-41A5-991E-B86F30F2E60E}" destId="{0E21AF1D-D4B1-4405-ACE8-59F863DC9A23}" srcOrd="4" destOrd="0" presId="urn:microsoft.com/office/officeart/2005/8/layout/cycle6"/>
    <dgm:cxn modelId="{BCA76FE4-14C2-48AA-9DF8-CC1279DD1013}" type="presParOf" srcId="{D7612EF7-29E1-41A5-991E-B86F30F2E60E}" destId="{49C95A44-1C50-46AF-B5C6-52C76BA7A869}" srcOrd="5" destOrd="0" presId="urn:microsoft.com/office/officeart/2005/8/layout/cycle6"/>
    <dgm:cxn modelId="{C409467E-43C9-43B0-A412-47EA8027AA1C}" type="presParOf" srcId="{D7612EF7-29E1-41A5-991E-B86F30F2E60E}" destId="{C5CA9C82-E5FF-4D03-9A16-5F8CF3F13111}" srcOrd="6" destOrd="0" presId="urn:microsoft.com/office/officeart/2005/8/layout/cycle6"/>
    <dgm:cxn modelId="{1325DA6A-43C0-410D-AD68-BAC6565538E3}" type="presParOf" srcId="{D7612EF7-29E1-41A5-991E-B86F30F2E60E}" destId="{F49ED8FB-8BA9-4F91-BC90-B3C2798970A7}" srcOrd="7" destOrd="0" presId="urn:microsoft.com/office/officeart/2005/8/layout/cycle6"/>
    <dgm:cxn modelId="{4BCE0535-0B11-4EBD-A5DF-FAD2109863F4}" type="presParOf" srcId="{D7612EF7-29E1-41A5-991E-B86F30F2E60E}" destId="{7DD4F10C-503C-447A-A6AF-8E089B0B0344}" srcOrd="8" destOrd="0" presId="urn:microsoft.com/office/officeart/2005/8/layout/cycle6"/>
    <dgm:cxn modelId="{94E7B03E-DC8D-4C91-8BDD-B5EC4CE8C2C5}" type="presParOf" srcId="{D7612EF7-29E1-41A5-991E-B86F30F2E60E}" destId="{19E02882-24EB-46CA-88F2-BA315A6FA6D7}" srcOrd="9" destOrd="0" presId="urn:microsoft.com/office/officeart/2005/8/layout/cycle6"/>
    <dgm:cxn modelId="{72E7DA0E-F2CD-4676-9EAC-56D8D46A7933}" type="presParOf" srcId="{D7612EF7-29E1-41A5-991E-B86F30F2E60E}" destId="{2A778A83-688E-45BC-A39D-E600933FBA45}" srcOrd="10" destOrd="0" presId="urn:microsoft.com/office/officeart/2005/8/layout/cycle6"/>
    <dgm:cxn modelId="{84D8D22B-A962-4BBD-92AD-060C1F0BB0A2}" type="presParOf" srcId="{D7612EF7-29E1-41A5-991E-B86F30F2E60E}" destId="{F930F2F6-1F68-499D-9025-5DB8A52B9FD9}" srcOrd="11" destOrd="0" presId="urn:microsoft.com/office/officeart/2005/8/layout/cycle6"/>
    <dgm:cxn modelId="{940E537A-4587-486A-B2A1-58759D94EE3F}" type="presParOf" srcId="{D7612EF7-29E1-41A5-991E-B86F30F2E60E}" destId="{D25A4D6E-58EA-4541-B653-0AFF2B51026A}" srcOrd="12" destOrd="0" presId="urn:microsoft.com/office/officeart/2005/8/layout/cycle6"/>
    <dgm:cxn modelId="{A269D285-554F-4E6C-9DD3-946667EAA004}" type="presParOf" srcId="{D7612EF7-29E1-41A5-991E-B86F30F2E60E}" destId="{F0739C3F-7966-4B38-9841-64CAD3F89A06}" srcOrd="13" destOrd="0" presId="urn:microsoft.com/office/officeart/2005/8/layout/cycle6"/>
    <dgm:cxn modelId="{8729F52C-6B95-42A0-ACDE-DEDE6385D741}" type="presParOf" srcId="{D7612EF7-29E1-41A5-991E-B86F30F2E60E}" destId="{A6F5F6E4-79AF-470A-80FD-93DCD24B03ED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EA9F11-FBEE-44CC-AB6B-6A89346C06AD}">
      <dsp:nvSpPr>
        <dsp:cNvPr id="0" name=""/>
        <dsp:cNvSpPr/>
      </dsp:nvSpPr>
      <dsp:spPr>
        <a:xfrm>
          <a:off x="3419868" y="188644"/>
          <a:ext cx="2252513" cy="14641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100" b="0" i="0" kern="1200" dirty="0" err="1" smtClean="0"/>
            <a:t>Šaháda</a:t>
          </a:r>
          <a:endParaRPr lang="sk-SK" sz="4100" b="0" i="0" kern="1200" dirty="0" smtClean="0"/>
        </a:p>
      </dsp:txBody>
      <dsp:txXfrm>
        <a:off x="3419868" y="188644"/>
        <a:ext cx="2252513" cy="1464133"/>
      </dsp:txXfrm>
    </dsp:sp>
    <dsp:sp modelId="{DAB7662D-0B69-441C-82DE-A2FC40EF36FE}">
      <dsp:nvSpPr>
        <dsp:cNvPr id="0" name=""/>
        <dsp:cNvSpPr/>
      </dsp:nvSpPr>
      <dsp:spPr>
        <a:xfrm>
          <a:off x="2067090" y="1070851"/>
          <a:ext cx="5848067" cy="5848067"/>
        </a:xfrm>
        <a:custGeom>
          <a:avLst/>
          <a:gdLst/>
          <a:ahLst/>
          <a:cxnLst/>
          <a:rect l="0" t="0" r="0" b="0"/>
          <a:pathLst>
            <a:path>
              <a:moveTo>
                <a:pt x="3620593" y="84178"/>
              </a:moveTo>
              <a:arcTo wR="2924033" hR="2924033" stAng="17026886" swAng="183718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1351AF-2A8B-4E7C-B8A7-3C1A73F4A393}">
      <dsp:nvSpPr>
        <dsp:cNvPr id="0" name=""/>
        <dsp:cNvSpPr/>
      </dsp:nvSpPr>
      <dsp:spPr>
        <a:xfrm>
          <a:off x="6300183" y="1916830"/>
          <a:ext cx="2252513" cy="14641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100" b="0" i="0" kern="1200" dirty="0" err="1" smtClean="0"/>
            <a:t>Salá</a:t>
          </a:r>
          <a:endParaRPr lang="sk-SK" sz="4100" kern="1200" dirty="0"/>
        </a:p>
      </dsp:txBody>
      <dsp:txXfrm>
        <a:off x="6300183" y="1916830"/>
        <a:ext cx="2252513" cy="1464133"/>
      </dsp:txXfrm>
    </dsp:sp>
    <dsp:sp modelId="{49C95A44-1C50-46AF-B5C6-52C76BA7A869}">
      <dsp:nvSpPr>
        <dsp:cNvPr id="0" name=""/>
        <dsp:cNvSpPr/>
      </dsp:nvSpPr>
      <dsp:spPr>
        <a:xfrm>
          <a:off x="1742901" y="603060"/>
          <a:ext cx="5848067" cy="5848067"/>
        </a:xfrm>
        <a:custGeom>
          <a:avLst/>
          <a:gdLst/>
          <a:ahLst/>
          <a:cxnLst/>
          <a:rect l="0" t="0" r="0" b="0"/>
          <a:pathLst>
            <a:path>
              <a:moveTo>
                <a:pt x="5845345" y="2797896"/>
              </a:moveTo>
              <a:arcTo wR="2924033" hR="2924033" stAng="21451656" swAng="235452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CA9C82-E5FF-4D03-9A16-5F8CF3F13111}">
      <dsp:nvSpPr>
        <dsp:cNvPr id="0" name=""/>
        <dsp:cNvSpPr/>
      </dsp:nvSpPr>
      <dsp:spPr>
        <a:xfrm>
          <a:off x="5164447" y="5293408"/>
          <a:ext cx="2252513" cy="14641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100" b="0" i="0" kern="1200" dirty="0" err="1" smtClean="0"/>
            <a:t>Sawm</a:t>
          </a:r>
          <a:endParaRPr lang="sk-SK" sz="4100" kern="1200" dirty="0"/>
        </a:p>
      </dsp:txBody>
      <dsp:txXfrm>
        <a:off x="5164447" y="5293408"/>
        <a:ext cx="2252513" cy="1464133"/>
      </dsp:txXfrm>
    </dsp:sp>
    <dsp:sp modelId="{7DD4F10C-503C-447A-A6AF-8E089B0B0344}">
      <dsp:nvSpPr>
        <dsp:cNvPr id="0" name=""/>
        <dsp:cNvSpPr/>
      </dsp:nvSpPr>
      <dsp:spPr>
        <a:xfrm>
          <a:off x="1647966" y="735848"/>
          <a:ext cx="5848067" cy="5848067"/>
        </a:xfrm>
        <a:custGeom>
          <a:avLst/>
          <a:gdLst/>
          <a:ahLst/>
          <a:cxnLst/>
          <a:rect l="0" t="0" r="0" b="0"/>
          <a:pathLst>
            <a:path>
              <a:moveTo>
                <a:pt x="3504872" y="5789796"/>
              </a:moveTo>
              <a:arcTo wR="2924033" hR="2924033" stAng="4712543" swAng="137491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E02882-24EB-46CA-88F2-BA315A6FA6D7}">
      <dsp:nvSpPr>
        <dsp:cNvPr id="0" name=""/>
        <dsp:cNvSpPr/>
      </dsp:nvSpPr>
      <dsp:spPr>
        <a:xfrm>
          <a:off x="1727039" y="5293408"/>
          <a:ext cx="2252513" cy="14641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100" b="0" i="0" kern="1200" dirty="0" err="1" smtClean="0"/>
            <a:t>Zaká</a:t>
          </a:r>
          <a:endParaRPr lang="sk-SK" sz="4100" kern="1200" dirty="0"/>
        </a:p>
      </dsp:txBody>
      <dsp:txXfrm>
        <a:off x="1727039" y="5293408"/>
        <a:ext cx="2252513" cy="1464133"/>
      </dsp:txXfrm>
    </dsp:sp>
    <dsp:sp modelId="{F930F2F6-1F68-499D-9025-5DB8A52B9FD9}">
      <dsp:nvSpPr>
        <dsp:cNvPr id="0" name=""/>
        <dsp:cNvSpPr/>
      </dsp:nvSpPr>
      <dsp:spPr>
        <a:xfrm>
          <a:off x="1524655" y="566236"/>
          <a:ext cx="5848067" cy="5848067"/>
        </a:xfrm>
        <a:custGeom>
          <a:avLst/>
          <a:gdLst/>
          <a:ahLst/>
          <a:cxnLst/>
          <a:rect l="0" t="0" r="0" b="0"/>
          <a:pathLst>
            <a:path>
              <a:moveTo>
                <a:pt x="610221" y="4711839"/>
              </a:moveTo>
              <a:arcTo wR="2924033" hR="2924033" stAng="8538476" swAng="228254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5A4D6E-58EA-4541-B653-0AFF2B51026A}">
      <dsp:nvSpPr>
        <dsp:cNvPr id="0" name=""/>
        <dsp:cNvSpPr/>
      </dsp:nvSpPr>
      <dsp:spPr>
        <a:xfrm>
          <a:off x="539545" y="1988834"/>
          <a:ext cx="2252513" cy="14641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100" b="0" i="0" kern="1200" dirty="0" err="1" smtClean="0"/>
            <a:t>Hadždž</a:t>
          </a:r>
          <a:endParaRPr lang="sk-SK" sz="4100" kern="1200" dirty="0"/>
        </a:p>
      </dsp:txBody>
      <dsp:txXfrm>
        <a:off x="539545" y="1988834"/>
        <a:ext cx="2252513" cy="1464133"/>
      </dsp:txXfrm>
    </dsp:sp>
    <dsp:sp modelId="{A6F5F6E4-79AF-470A-80FD-93DCD24B03ED}">
      <dsp:nvSpPr>
        <dsp:cNvPr id="0" name=""/>
        <dsp:cNvSpPr/>
      </dsp:nvSpPr>
      <dsp:spPr>
        <a:xfrm>
          <a:off x="1202680" y="1087941"/>
          <a:ext cx="5848067" cy="5848067"/>
        </a:xfrm>
        <a:custGeom>
          <a:avLst/>
          <a:gdLst/>
          <a:ahLst/>
          <a:cxnLst/>
          <a:rect l="0" t="0" r="0" b="0"/>
          <a:pathLst>
            <a:path>
              <a:moveTo>
                <a:pt x="824165" y="889205"/>
              </a:moveTo>
              <a:arcTo wR="2924033" hR="2924033" stAng="13445928" swAng="189564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9CCEA-B31C-4A18-9531-922DC75D8B39}" type="datetimeFigureOut">
              <a:rPr lang="sk-SK" smtClean="0"/>
              <a:pPr/>
              <a:t>2. 6. 2015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1F1C7-68FF-4AB7-B93E-3CAC0A23296F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33744-3CF4-4785-BC8C-BEA6C0EAB8B8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8C5398-BDA2-4B2E-B012-583DD69F5307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A803A1-9996-4788-8C53-ACF06DCE8621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7D04C2-4F0B-4628-A481-9DC26DD9D20B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569DD-D033-47F9-BA3F-CE5B5E82B49E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1DB880-1A56-4078-B769-BB5456E53DD8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F906D8-F40E-4DA4-9CD1-EBA55B66F7A4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31CDB0-23EC-4D4F-956F-F7A320D42E77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1D8992-4B16-44EC-804D-9CE043EC3AE0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DAB16-99F7-4A55-B922-4EECEEF5608D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DC21B3-57F7-4CE4-9278-57B22CEEE871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Klepnutím lze upravit styly předlohy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Třetí úroveň</a:t>
            </a:r>
          </a:p>
          <a:p>
            <a:pPr lvl="3"/>
            <a:r>
              <a:rPr lang="sk-SK" smtClean="0"/>
              <a:t>Čtvrtá úroveň</a:t>
            </a:r>
          </a:p>
          <a:p>
            <a:pPr lvl="4"/>
            <a:r>
              <a:rPr lang="sk-SK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C0818BA-2DED-4CAE-B817-0F3A9A2836AE}" type="slidenum">
              <a:rPr lang="sk-SK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lam-sk.sk/" TargetMode="External"/><Relationship Id="rId7" Type="http://schemas.openxmlformats.org/officeDocument/2006/relationships/hyperlink" Target="http://www.fanar.gov.qa/Understand/czech/islamicart.html" TargetMode="External"/><Relationship Id="rId2" Type="http://schemas.openxmlformats.org/officeDocument/2006/relationships/hyperlink" Target="http://www.google.sk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ikipedia.org/" TargetMode="External"/><Relationship Id="rId5" Type="http://schemas.openxmlformats.org/officeDocument/2006/relationships/hyperlink" Target="http://www.etrend.sk/" TargetMode="External"/><Relationship Id="rId4" Type="http://schemas.openxmlformats.org/officeDocument/2006/relationships/hyperlink" Target="http://www.zaujimavostizosveta.eu/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Obdĺžnik 5"/>
          <p:cNvSpPr/>
          <p:nvPr/>
        </p:nvSpPr>
        <p:spPr>
          <a:xfrm>
            <a:off x="323528" y="548680"/>
            <a:ext cx="824440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0000" spc="-100" dirty="0">
                <a:ln w="3200">
                  <a:solidFill>
                    <a:srgbClr val="04617B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Constantia"/>
                <a:ea typeface="+mj-ea"/>
                <a:cs typeface="+mj-cs"/>
              </a:rPr>
              <a:t>ISLAM</a:t>
            </a:r>
            <a:endParaRPr lang="sk-SK" sz="2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142984"/>
            <a:ext cx="8686800" cy="5429288"/>
          </a:xfrm>
        </p:spPr>
        <p:txBody>
          <a:bodyPr>
            <a:normAutofit fontScale="92500" lnSpcReduction="10000"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Základné prvky islamského umenia: </a:t>
            </a:r>
          </a:p>
          <a:p>
            <a:pPr>
              <a:buNone/>
            </a:pPr>
            <a:r>
              <a:rPr lang="sk-SK" dirty="0" smtClean="0">
                <a:solidFill>
                  <a:schemeClr val="bg1"/>
                </a:solidFill>
              </a:rPr>
              <a:t>     geometria </a:t>
            </a:r>
          </a:p>
          <a:p>
            <a:pPr>
              <a:buNone/>
            </a:pPr>
            <a:r>
              <a:rPr lang="sk-SK" dirty="0" smtClean="0">
                <a:solidFill>
                  <a:schemeClr val="bg1"/>
                </a:solidFill>
              </a:rPr>
              <a:t>     arabesky </a:t>
            </a:r>
          </a:p>
          <a:p>
            <a:pPr>
              <a:buNone/>
            </a:pPr>
            <a:r>
              <a:rPr lang="sk-SK" dirty="0" smtClean="0">
                <a:solidFill>
                  <a:schemeClr val="bg1"/>
                </a:solidFill>
              </a:rPr>
              <a:t>     kvety</a:t>
            </a:r>
          </a:p>
          <a:p>
            <a:pPr>
              <a:buNone/>
            </a:pPr>
            <a:r>
              <a:rPr lang="sk-SK" dirty="0" smtClean="0">
                <a:solidFill>
                  <a:schemeClr val="bg1"/>
                </a:solidFill>
              </a:rPr>
              <a:t>     kaligrafia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odráža sa v ňom vyvážený, harmonický svetový názor.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moslimovia sú presvedčení o rovnováhe a harmónii všetkých vecí, čo existujú, nič sa nevyskytuje náhodne, všetko je súčasťou plánu najmúdrejšieho, najmilosrdnejšieho Boha</a:t>
            </a:r>
          </a:p>
          <a:p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9218" name="Picture 2" descr="http://g.denik.cz/50/f5/pribehy_tisice_jedne_noci_vystava_brno___denik-3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571612"/>
            <a:ext cx="2833682" cy="21252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Kaligrafia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285860"/>
            <a:ext cx="8686800" cy="4525963"/>
          </a:xfrm>
        </p:spPr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umenie krasopisu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 zahŕňa ako funkčné nápisy a ručne písané listy, tak aj výtvarné umenie, kde vytvorenie ručne písaného znaku môže mať prednosť pred čitateľnosťou textu 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4" name="Picture 4" descr="http://www.fanar.gov.qa/Understand/images/ceramic-ar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14818"/>
            <a:ext cx="3433186" cy="23574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8" descr="půlměsíc hvězda kaligrafie - Stock ilustrace: 196026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717032"/>
            <a:ext cx="3492479" cy="27550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hlboký rešpekt moslimov a láska ku Koránu viedli k rozvíjaniu umenia ,konkrétne kaligrafie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mešity, paláce, domy, podniky a niektoré verejné priestory sú zdobené veršami z Koránu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 často sa kaligrafie používa v spojení s ozdobnými motívmi, láskyplne zdobiace to, čo je najviac posvätné a drahé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8/8a/Arabic_Calligraphy_at_Wazir_Khan_Mosqu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428604"/>
            <a:ext cx="5286412" cy="60656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vitráže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214422"/>
            <a:ext cx="4286280" cy="5214974"/>
          </a:xfrm>
        </p:spPr>
        <p:txBody>
          <a:bodyPr>
            <a:normAutofit fontScale="77500" lnSpcReduction="20000"/>
          </a:bodyPr>
          <a:lstStyle/>
          <a:p>
            <a:r>
              <a:rPr lang="sk-SK" sz="2900" dirty="0" smtClean="0">
                <a:solidFill>
                  <a:schemeClr val="bg1"/>
                </a:solidFill>
              </a:rPr>
              <a:t>sú sklenené plochy zložené z rôznofarebných, výtvarne koncipovaných skiel </a:t>
            </a:r>
          </a:p>
          <a:p>
            <a:r>
              <a:rPr lang="sk-SK" sz="2900" dirty="0" smtClean="0">
                <a:solidFill>
                  <a:schemeClr val="bg1"/>
                </a:solidFill>
              </a:rPr>
              <a:t>geometrické tvary, kaligrafia a islamské kvetinové témy</a:t>
            </a:r>
          </a:p>
          <a:p>
            <a:r>
              <a:rPr lang="sk-SK" sz="2900" dirty="0" smtClean="0">
                <a:solidFill>
                  <a:schemeClr val="bg1"/>
                </a:solidFill>
              </a:rPr>
              <a:t>klasické princípy harmónie, jednoty a krásy formovaním a úpravy povrchu skla, maľbou, ktorá viac odhaľuje hĺbky vzoru a dekorácie</a:t>
            </a:r>
          </a:p>
          <a:p>
            <a:r>
              <a:rPr lang="sk-SK" sz="2900" dirty="0" smtClean="0">
                <a:solidFill>
                  <a:schemeClr val="bg1"/>
                </a:solidFill>
              </a:rPr>
              <a:t>ozdoby veľkých mešít, ale aj pouličných lámp, ktoré osvetľovali moslimské mesta pred stovkami rokov </a:t>
            </a:r>
            <a:endParaRPr lang="sk-SK" sz="2900" dirty="0">
              <a:solidFill>
                <a:schemeClr val="bg1"/>
              </a:solidFill>
            </a:endParaRPr>
          </a:p>
        </p:txBody>
      </p:sp>
      <p:pic>
        <p:nvPicPr>
          <p:cNvPr id="5" name="Picture 4" descr="http://cestou-necestou.sk/photo/article/35/P11207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428736"/>
            <a:ext cx="4476780" cy="33575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Obdélník 5"/>
          <p:cNvSpPr/>
          <p:nvPr/>
        </p:nvSpPr>
        <p:spPr>
          <a:xfrm>
            <a:off x="5143504" y="4929198"/>
            <a:ext cx="3091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>
                <a:solidFill>
                  <a:schemeClr val="bg1"/>
                </a:solidFill>
                <a:latin typeface="+mj-lt"/>
              </a:rPr>
              <a:t>Vitráže mešity </a:t>
            </a:r>
            <a:r>
              <a:rPr lang="sk-SK" dirty="0" err="1" smtClean="0">
                <a:solidFill>
                  <a:schemeClr val="bg1"/>
                </a:solidFill>
                <a:latin typeface="+mj-lt"/>
              </a:rPr>
              <a:t>Nasirol</a:t>
            </a:r>
            <a:r>
              <a:rPr lang="sk-SK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sk-SK" dirty="0" err="1" smtClean="0">
                <a:solidFill>
                  <a:schemeClr val="bg1"/>
                </a:solidFill>
                <a:latin typeface="+mj-lt"/>
              </a:rPr>
              <a:t>Molok</a:t>
            </a:r>
            <a:endParaRPr lang="sk-SK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Arabesky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214422"/>
            <a:ext cx="3767134" cy="5143536"/>
          </a:xfrm>
        </p:spPr>
        <p:txBody>
          <a:bodyPr>
            <a:normAutofit fontScale="92500" lnSpcReduction="20000"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plošný dekoratívny prvok, 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Využíva kaligrafiu alebo opakujúce sa geometrické tvary, ktoré sa často odrážajú vo forme rastlín a živočíchov 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skrášľujú okná a vchody mešít, domov, trhov a hostincov</a:t>
            </a:r>
          </a:p>
        </p:txBody>
      </p:sp>
      <p:pic>
        <p:nvPicPr>
          <p:cNvPr id="4" name="Picture 6" descr="http://upload.wikimedia.org/wikipedia/commons/thumb/5/51/Wazir_khan_mosque%2C_tile_art1.jpg/800px-Wazir_khan_mosque%2C_tile_ar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268760"/>
            <a:ext cx="3943377" cy="49292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Obdélník 4"/>
          <p:cNvSpPr/>
          <p:nvPr/>
        </p:nvSpPr>
        <p:spPr>
          <a:xfrm>
            <a:off x="4500562" y="6215082"/>
            <a:ext cx="42797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>
                <a:solidFill>
                  <a:schemeClr val="bg1"/>
                </a:solidFill>
                <a:latin typeface="+mj-lt"/>
              </a:rPr>
              <a:t>Výzdoba mešity </a:t>
            </a:r>
            <a:r>
              <a:rPr lang="sk-SK" dirty="0" err="1" smtClean="0">
                <a:solidFill>
                  <a:schemeClr val="bg1"/>
                </a:solidFill>
                <a:latin typeface="+mj-lt"/>
              </a:rPr>
              <a:t>Wazir</a:t>
            </a:r>
            <a:r>
              <a:rPr lang="sk-SK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sk-SK" dirty="0" err="1" smtClean="0">
                <a:solidFill>
                  <a:schemeClr val="bg1"/>
                </a:solidFill>
                <a:latin typeface="+mj-lt"/>
              </a:rPr>
              <a:t>khan</a:t>
            </a:r>
            <a:r>
              <a:rPr lang="sk-SK" dirty="0" smtClean="0">
                <a:solidFill>
                  <a:schemeClr val="bg1"/>
                </a:solidFill>
                <a:latin typeface="+mj-lt"/>
              </a:rPr>
              <a:t> v Pakistane</a:t>
            </a:r>
            <a:endParaRPr lang="sk-SK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64904"/>
            <a:ext cx="8229600" cy="2448272"/>
          </a:xfrm>
        </p:spPr>
        <p:txBody>
          <a:bodyPr>
            <a:normAutofit/>
          </a:bodyPr>
          <a:lstStyle/>
          <a:p>
            <a:r>
              <a:rPr lang="sk-SK" dirty="0" smtClean="0"/>
              <a:t>5 pilierov viery</a:t>
            </a:r>
            <a:br>
              <a:rPr lang="sk-SK" dirty="0" smtClean="0"/>
            </a:br>
            <a:endParaRPr lang="sk-SK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k-SK" b="0" i="0" dirty="0" err="1" smtClean="0">
                <a:solidFill>
                  <a:schemeClr val="bg1"/>
                </a:solidFill>
              </a:rPr>
              <a:t>Šaháda</a:t>
            </a:r>
            <a:endParaRPr lang="sk-SK" b="0" i="0" dirty="0" smtClean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4536504"/>
          </a:xfrm>
        </p:spPr>
        <p:txBody>
          <a:bodyPr>
            <a:normAutofit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Vyznanie viery</a:t>
            </a:r>
          </a:p>
          <a:p>
            <a:r>
              <a:rPr lang="sk-SK" dirty="0" err="1" smtClean="0">
                <a:solidFill>
                  <a:schemeClr val="bg1"/>
                </a:solidFill>
              </a:rPr>
              <a:t>Ašhadu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an</a:t>
            </a:r>
            <a:r>
              <a:rPr lang="sk-SK" dirty="0">
                <a:solidFill>
                  <a:schemeClr val="bg1"/>
                </a:solidFill>
              </a:rPr>
              <a:t> lá '</a:t>
            </a:r>
            <a:r>
              <a:rPr lang="sk-SK" dirty="0" err="1">
                <a:solidFill>
                  <a:schemeClr val="bg1"/>
                </a:solidFill>
              </a:rPr>
              <a:t>iláha</a:t>
            </a:r>
            <a:r>
              <a:rPr lang="sk-SK" dirty="0">
                <a:solidFill>
                  <a:schemeClr val="bg1"/>
                </a:solidFill>
              </a:rPr>
              <a:t> '</a:t>
            </a:r>
            <a:r>
              <a:rPr lang="sk-SK" dirty="0" err="1">
                <a:solidFill>
                  <a:schemeClr val="bg1"/>
                </a:solidFill>
              </a:rPr>
              <a:t>illa</a:t>
            </a:r>
            <a:r>
              <a:rPr lang="sk-SK" dirty="0">
                <a:solidFill>
                  <a:schemeClr val="bg1"/>
                </a:solidFill>
              </a:rPr>
              <a:t> '</a:t>
            </a:r>
            <a:r>
              <a:rPr lang="sk-SK" dirty="0" err="1">
                <a:solidFill>
                  <a:schemeClr val="bg1"/>
                </a:solidFill>
              </a:rPr>
              <a:t>l-láh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wa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ašhadu</a:t>
            </a:r>
            <a:r>
              <a:rPr lang="sk-SK" dirty="0">
                <a:solidFill>
                  <a:schemeClr val="bg1"/>
                </a:solidFill>
              </a:rPr>
              <a:t> '</a:t>
            </a:r>
            <a:r>
              <a:rPr lang="sk-SK" dirty="0" err="1">
                <a:solidFill>
                  <a:schemeClr val="bg1"/>
                </a:solidFill>
              </a:rPr>
              <a:t>anna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muhammadan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rasúlu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smtClean="0">
                <a:solidFill>
                  <a:schemeClr val="bg1"/>
                </a:solidFill>
              </a:rPr>
              <a:t>'</a:t>
            </a:r>
            <a:r>
              <a:rPr lang="sk-SK" dirty="0" err="1" smtClean="0">
                <a:solidFill>
                  <a:schemeClr val="bg1"/>
                </a:solidFill>
              </a:rPr>
              <a:t>l-láh</a:t>
            </a:r>
            <a:endParaRPr lang="sk-SK" dirty="0" smtClean="0">
              <a:solidFill>
                <a:schemeClr val="bg1"/>
              </a:solidFill>
            </a:endParaRPr>
          </a:p>
          <a:p>
            <a:r>
              <a:rPr lang="sk-SK" dirty="0" smtClean="0">
                <a:solidFill>
                  <a:schemeClr val="bg1"/>
                </a:solidFill>
              </a:rPr>
              <a:t>"Vyznávam, </a:t>
            </a:r>
            <a:r>
              <a:rPr lang="sk-SK" dirty="0">
                <a:solidFill>
                  <a:schemeClr val="bg1"/>
                </a:solidFill>
              </a:rPr>
              <a:t>že </a:t>
            </a:r>
            <a:r>
              <a:rPr lang="sk-SK" dirty="0" smtClean="0">
                <a:solidFill>
                  <a:schemeClr val="bg1"/>
                </a:solidFill>
              </a:rPr>
              <a:t>nie je </a:t>
            </a:r>
            <a:r>
              <a:rPr lang="sk-SK" dirty="0">
                <a:solidFill>
                  <a:schemeClr val="bg1"/>
                </a:solidFill>
              </a:rPr>
              <a:t>boha </a:t>
            </a:r>
            <a:r>
              <a:rPr lang="sk-SK" dirty="0" smtClean="0">
                <a:solidFill>
                  <a:schemeClr val="bg1"/>
                </a:solidFill>
              </a:rPr>
              <a:t>okrem </a:t>
            </a:r>
            <a:r>
              <a:rPr lang="sk-SK" dirty="0">
                <a:solidFill>
                  <a:schemeClr val="bg1"/>
                </a:solidFill>
              </a:rPr>
              <a:t>Boha, </a:t>
            </a:r>
            <a:r>
              <a:rPr lang="sk-SK" dirty="0" smtClean="0">
                <a:solidFill>
                  <a:schemeClr val="bg1"/>
                </a:solidFill>
              </a:rPr>
              <a:t>vyznávam, </a:t>
            </a:r>
            <a:r>
              <a:rPr lang="sk-SK" dirty="0">
                <a:solidFill>
                  <a:schemeClr val="bg1"/>
                </a:solidFill>
              </a:rPr>
              <a:t>že Muhammad je </a:t>
            </a:r>
            <a:r>
              <a:rPr lang="sk-SK" dirty="0" smtClean="0">
                <a:solidFill>
                  <a:schemeClr val="bg1"/>
                </a:solidFill>
              </a:rPr>
              <a:t>posol </a:t>
            </a:r>
            <a:r>
              <a:rPr lang="sk-SK" dirty="0">
                <a:solidFill>
                  <a:schemeClr val="bg1"/>
                </a:solidFill>
              </a:rPr>
              <a:t>Boží."</a:t>
            </a:r>
            <a:br>
              <a:rPr lang="sk-SK" dirty="0">
                <a:solidFill>
                  <a:schemeClr val="bg1"/>
                </a:solidFill>
              </a:rPr>
            </a:br>
            <a:r>
              <a:rPr lang="sk-SK" dirty="0">
                <a:solidFill>
                  <a:schemeClr val="bg1"/>
                </a:solidFill>
              </a:rPr>
              <a:t/>
            </a:r>
            <a:br>
              <a:rPr lang="sk-SK" dirty="0">
                <a:solidFill>
                  <a:schemeClr val="bg1"/>
                </a:solidFill>
              </a:rPr>
            </a:br>
            <a:endParaRPr 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Picture 2" descr="http://upload.wikimedia.org/wikipedia/commons/0/0c/Shahadah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8427307" cy="40975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chemeClr val="bg1"/>
                </a:solidFill>
              </a:rPr>
              <a:t>Salá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2044824"/>
          </a:xfrm>
        </p:spPr>
        <p:txBody>
          <a:bodyPr>
            <a:normAutofit fontScale="92500" lnSpcReduction="10000"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Modlitba 5 krát denne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Modliaci sa, musí byť čistý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Modliť sa v určitý čas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Vždy smerom k </a:t>
            </a:r>
            <a:r>
              <a:rPr lang="sk-SK" dirty="0">
                <a:solidFill>
                  <a:schemeClr val="bg1"/>
                </a:solidFill>
              </a:rPr>
              <a:t>M</a:t>
            </a:r>
            <a:r>
              <a:rPr lang="sk-SK" dirty="0" smtClean="0">
                <a:solidFill>
                  <a:schemeClr val="bg1"/>
                </a:solidFill>
              </a:rPr>
              <a:t>ekke</a:t>
            </a:r>
          </a:p>
          <a:p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17414" name="Picture 6" descr="http://ilmfeed.com/wp-content/uploads/2015/03/pray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6992"/>
            <a:ext cx="9144000" cy="36827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obsahu 1"/>
          <p:cNvSpPr txBox="1">
            <a:spLocks/>
          </p:cNvSpPr>
          <p:nvPr/>
        </p:nvSpPr>
        <p:spPr bwMode="auto">
          <a:xfrm>
            <a:off x="0" y="1412776"/>
            <a:ext cx="6786610" cy="1119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sk-SK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 arabčiny- „Podriadenie Božej vôli“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sk-SK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Zástupný symbol obsahu 4"/>
          <p:cNvSpPr txBox="1">
            <a:spLocks/>
          </p:cNvSpPr>
          <p:nvPr/>
        </p:nvSpPr>
        <p:spPr>
          <a:xfrm>
            <a:off x="0" y="2708920"/>
            <a:ext cx="8001056" cy="185738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200" b="0" i="1" u="sng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vznik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sk-SK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okolo r.600 v Mekke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sk-SK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 súčasnosti po celom svete</a:t>
            </a:r>
            <a:endParaRPr kumimoji="0" lang="sk-SK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http://upload.wikimedia.org/wikipedia/commons/thumb/0/01/Mecca,_Saudi_Arabia_locator_map.png/250px-Mecca,_Saudi_Arabia_locator_ma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7933" y="3212976"/>
            <a:ext cx="3566067" cy="34947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chemeClr val="bg1"/>
                </a:solidFill>
              </a:rPr>
              <a:t>Sawm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Cez deň počas mesiaca Ramadán sa moslimovia zdržujú akéhokoľvek jedenia, pitia, fajčenia, pohlavného styku a </a:t>
            </a:r>
            <a:r>
              <a:rPr lang="sk-SK" dirty="0">
                <a:solidFill>
                  <a:schemeClr val="bg1"/>
                </a:solidFill>
              </a:rPr>
              <a:t>iných pozemských radostí</a:t>
            </a:r>
          </a:p>
        </p:txBody>
      </p:sp>
      <p:pic>
        <p:nvPicPr>
          <p:cNvPr id="18434" name="Picture 2" descr="http://vid.alarabiya.net/images/2014/06/27/28f8b0eb-2576-48fa-9ccc-5973753cab81/28f8b0eb-2576-48fa-9ccc-5973753cab81_16x9_600x3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648074"/>
            <a:ext cx="5715000" cy="32099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chemeClr val="bg1"/>
                </a:solidFill>
              </a:rPr>
              <a:t>Zaká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1628800"/>
            <a:ext cx="5554960" cy="4525963"/>
          </a:xfrm>
        </p:spPr>
        <p:txBody>
          <a:bodyPr>
            <a:normAutofit fontScale="92500" lnSpcReduction="10000"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povinná dávka, </a:t>
            </a:r>
            <a:r>
              <a:rPr lang="sk-SK" dirty="0">
                <a:solidFill>
                  <a:schemeClr val="bg1"/>
                </a:solidFill>
              </a:rPr>
              <a:t>ktorá sa ročne odvádza islamskému štátu a je ďalej použitá predovšetkým na podporu ľudí, ktorí sa ocitli v núdzi. Ide o akýsi systém sociálnej pomoci. Odvod </a:t>
            </a:r>
            <a:r>
              <a:rPr lang="sk-SK" dirty="0" err="1">
                <a:solidFill>
                  <a:schemeClr val="bg1"/>
                </a:solidFill>
              </a:rPr>
              <a:t>zaká</a:t>
            </a:r>
            <a:r>
              <a:rPr lang="sk-SK" dirty="0">
                <a:solidFill>
                  <a:schemeClr val="bg1"/>
                </a:solidFill>
              </a:rPr>
              <a:t> je nielen dobročinnosť, ale aj povinnosť priamo spätá s islamským náboženstvom.</a:t>
            </a:r>
          </a:p>
        </p:txBody>
      </p:sp>
      <p:pic>
        <p:nvPicPr>
          <p:cNvPr id="19458" name="Picture 2" descr="http://productivemuslim.com/wp-content/uploads/2012/08/Zak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461474"/>
            <a:ext cx="3347864" cy="33965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chemeClr val="bg1"/>
                </a:solidFill>
              </a:rPr>
              <a:t>Hadždž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Aspoň raz za život púť do Mekky spojenú s mnohými rituálmi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20482" name="Picture 2" descr="http://www.hadj.nl/assets/images/Kaaba_mek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596590"/>
            <a:ext cx="6372200" cy="42614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upload.wikimedia.org/wikipedia/commons/9/90/Badshahi_Mosque_July_1_2005_pic32_by_Ali_Imran_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48880"/>
            <a:ext cx="9144000" cy="47971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>
                <a:solidFill>
                  <a:schemeClr val="bg1"/>
                </a:solidFill>
              </a:rPr>
              <a:t>Mešita</a:t>
            </a:r>
            <a:br>
              <a:rPr lang="sk-SK" dirty="0">
                <a:solidFill>
                  <a:schemeClr val="bg1"/>
                </a:solidFill>
              </a:rPr>
            </a:b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pPr algn="ctr"/>
            <a:r>
              <a:rPr lang="sk-SK" dirty="0" smtClean="0">
                <a:solidFill>
                  <a:schemeClr val="bg1"/>
                </a:solidFill>
              </a:rPr>
              <a:t>Slúži najmä na vykonávanie modlitieb ale aj ako spoločenské centrum moslimov</a:t>
            </a:r>
            <a:endParaRPr 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24580" name="Picture 4" descr="http://upload.wikimedia.org/wikipedia/commons/4/4a/Aya_sof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1"/>
            <a:ext cx="97536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3554" name="Picture 2" descr="http://upload.wikimedia.org/wikipedia/commons/thumb/2/22/1_great_mosque_xian_2011.JPG/1024px-1_great_mosque_xian_2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1"/>
            <a:ext cx="97536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2530" name="Picture 2" descr="http://upload.wikimedia.org/wikipedia/commons/thumb/0/05/Faisal_mosque2.jpg/1024px-Faisal_mosqu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0" y="0"/>
            <a:ext cx="97536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404835" y="2644170"/>
            <a:ext cx="833433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sz="9600" spc="-100" dirty="0" err="1" smtClean="0">
                <a:ln w="3200">
                  <a:solidFill>
                    <a:srgbClr val="04617B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Constantia"/>
              </a:rPr>
              <a:t>Žena-Moslimka</a:t>
            </a:r>
            <a:endParaRPr lang="sk-SK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Postavenie ženy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Postavenie ženy v </a:t>
            </a:r>
            <a:r>
              <a:rPr lang="sk-SK" sz="24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isláme</a:t>
            </a:r>
            <a:r>
              <a:rPr lang="sk-SK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formujú dva náboženské </a:t>
            </a:r>
            <a:r>
              <a:rPr lang="sk-SK" sz="24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pramene.Islám</a:t>
            </a:r>
            <a:r>
              <a:rPr lang="sk-SK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je silne </a:t>
            </a:r>
            <a:r>
              <a:rPr lang="sk-SK" sz="24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protiženský</a:t>
            </a:r>
            <a:r>
              <a:rPr lang="sk-SK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k-SK" sz="24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Islám</a:t>
            </a:r>
            <a:r>
              <a:rPr lang="sk-SK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je prvotnou príčinou utláčania moslimských žien a zostává príčinou utláčaných moslimských žien a zostáva hlavnou prekážkou k zlepšeniu ich postavenia. </a:t>
            </a:r>
            <a:r>
              <a:rPr lang="sk-SK" sz="24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Islám</a:t>
            </a:r>
            <a:r>
              <a:rPr lang="sk-SK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vždy považoval ženy za bytosti vo všetkých smeroch menejcenné: fyzicky, duševne aj morálne. Korán takisto ustanovuje postavenie ženy o stupienok nižšie ako mužove.</a:t>
            </a:r>
            <a:endParaRPr lang="sk-SK" sz="2400" dirty="0">
              <a:solidFill>
                <a:schemeClr val="bg1"/>
              </a:solidFill>
            </a:endParaRPr>
          </a:p>
        </p:txBody>
      </p:sp>
      <p:pic>
        <p:nvPicPr>
          <p:cNvPr id="88066" name="Picture 2" descr="http://ipravda.sk/res/2008/02/29/thumbs/moslimka-nestandar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617132"/>
            <a:ext cx="2987824" cy="2240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Zahaľovanie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1268760"/>
            <a:ext cx="8568952" cy="3744417"/>
          </a:xfrm>
        </p:spPr>
        <p:txBody>
          <a:bodyPr/>
          <a:lstStyle/>
          <a:p>
            <a:r>
              <a:rPr lang="sk-SK" sz="2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Dobrovoľné zahaľovanie v islame tak podčiarkuje snahu žien získať úctu a rešpekt mužov a postavenie v spoločnosti aké im tradične prináleží. \"Pre väčšinu z nás nie je šatka len kusom látky. Je to výraz oddanosti a lásky k Bohu, viera, že Boh chce pre nás to najlepšie. Nenosíme ich pre manželov, otcov, ale z vnútorného presvedčenia, pretože krása je ako vzácny drahokam, ktorý sa neukazuje každému</a:t>
            </a:r>
            <a:r>
              <a:rPr lang="sk-SK" sz="2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..</a:t>
            </a:r>
            <a:endParaRPr lang="sk-SK" sz="2200" dirty="0">
              <a:solidFill>
                <a:schemeClr val="bg1"/>
              </a:solidFill>
            </a:endParaRPr>
          </a:p>
        </p:txBody>
      </p:sp>
      <p:pic>
        <p:nvPicPr>
          <p:cNvPr id="89090" name="Picture 2" descr="https://scontent-vie1-1.xx.fbcdn.net/hphotos-xta1/v/t34.0-12/11310913_447748878737730_1430333284_n.jpg?oh=a729977398f85892777eed92169bf978&amp;oe=5570B6D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0258" y="4149080"/>
            <a:ext cx="4863742" cy="25649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Obdĺžnik 4"/>
          <p:cNvSpPr/>
          <p:nvPr/>
        </p:nvSpPr>
        <p:spPr>
          <a:xfrm>
            <a:off x="755576" y="3645024"/>
            <a:ext cx="392392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200" dirty="0">
                <a:solidFill>
                  <a:schemeClr val="bg1"/>
                </a:solidFill>
              </a:rPr>
              <a:t>Svojím odevom hovoríme, že chceme byť vážené a rešpektované nie pre svoju krásu, ale pre inteligenciu a schopnosti. Nechceme byť predmetom sexuálnych predstáv a nechceme byť obťažované</a:t>
            </a:r>
            <a:endParaRPr lang="sk-SK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2" descr="http://upload.wikimedia.org/wikipedia/commons/thumb/6/68/Islam_vo_svete2.png/1024px-Islam_vo_svet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8428373" cy="45434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Násilie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r>
              <a:rPr lang="sk-SK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Bitie žien </a:t>
            </a:r>
            <a:r>
              <a:rPr lang="sk-SK" sz="24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Islám</a:t>
            </a:r>
            <a:r>
              <a:rPr lang="sk-SK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24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je </a:t>
            </a:r>
            <a:r>
              <a:rPr lang="sk-SK" sz="24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právom </a:t>
            </a:r>
            <a:r>
              <a:rPr lang="sk-SK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kritizovaný, pretože Korán nariaďuje mužom biť neposlušné ženy, pokiaľ pokračujú v spornom správaní voči mužom. Následkom </a:t>
            </a:r>
            <a:r>
              <a:rPr lang="sk-SK" sz="24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tohoto</a:t>
            </a:r>
            <a:r>
              <a:rPr lang="sk-SK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sa tento aspekt </a:t>
            </a:r>
            <a:r>
              <a:rPr lang="sk-SK" sz="24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islámu</a:t>
            </a:r>
            <a:r>
              <a:rPr lang="sk-SK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stal predmetom odsudzovania, lebo mužom umožňuje fyzicky napadnúť svoju ženu.</a:t>
            </a:r>
            <a:endParaRPr lang="sk-SK" sz="2400" dirty="0">
              <a:solidFill>
                <a:schemeClr val="bg1"/>
              </a:solidFill>
            </a:endParaRPr>
          </a:p>
        </p:txBody>
      </p:sp>
      <p:pic>
        <p:nvPicPr>
          <p:cNvPr id="90114" name="Picture 2" descr="https://lh5.googleusercontent.com/_60kP9y97a90/TWvXOd7cPjI/AAAAAAAAAO8/g2dqtjs511Y/162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5899" y="3861048"/>
            <a:ext cx="4507091" cy="28022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2907922" y="2644170"/>
            <a:ext cx="332815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sz="9600" spc="-100" dirty="0" smtClean="0">
                <a:ln w="3200">
                  <a:solidFill>
                    <a:srgbClr val="04617B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Constantia"/>
              </a:rPr>
              <a:t>Korán</a:t>
            </a:r>
            <a:endParaRPr lang="sk-SK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944" cy="5257800"/>
          </a:xfrm>
        </p:spPr>
        <p:txBody>
          <a:bodyPr/>
          <a:lstStyle/>
          <a:p>
            <a:r>
              <a:rPr lang="sk-SK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Korán je svätá kniha islamu. Obsahuje náboženské, etické, právne a kultové zásady a pravidlá konania. Korán bol zostavený v polovici 7. stor. z výrokov Mohameda. Moslimovia považujú Korán za božie zjavenie.</a:t>
            </a:r>
          </a:p>
          <a:p>
            <a:r>
              <a:rPr lang="sk-SK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Korán sa delí na 114 kapitol zvaných súry, ktoré majú chiliastický a morálne náučný obsah. Jednotlivé súry sa delia na verše – </a:t>
            </a:r>
            <a:r>
              <a:rPr lang="sk-SK" sz="24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áje</a:t>
            </a:r>
            <a:r>
              <a:rPr lang="sk-SK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– ktorých je v celom Koráne 6236</a:t>
            </a:r>
          </a:p>
          <a:p>
            <a:endParaRPr lang="sk-SK" sz="2400" dirty="0">
              <a:solidFill>
                <a:schemeClr val="bg1"/>
              </a:solidFill>
            </a:endParaRPr>
          </a:p>
        </p:txBody>
      </p:sp>
      <p:pic>
        <p:nvPicPr>
          <p:cNvPr id="68610" name="Picture 2" descr="https://scontent-vie1-1.xx.fbcdn.net/hphotos-xta1/v/t34.0-12/11282035_447748178737800_990588543_n.jpg?oh=c32586872e71353544b82fbabd6ead06&amp;oe=556FB5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420888"/>
            <a:ext cx="2886075" cy="4114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sk-SK" sz="4800" b="1" dirty="0">
              <a:solidFill>
                <a:schemeClr val="bg1"/>
              </a:solidFill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Obdĺžnik 5"/>
          <p:cNvSpPr/>
          <p:nvPr/>
        </p:nvSpPr>
        <p:spPr>
          <a:xfrm>
            <a:off x="1144428" y="2644170"/>
            <a:ext cx="685514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sz="9600" spc="-100" dirty="0" smtClean="0">
                <a:ln w="3200">
                  <a:solidFill>
                    <a:srgbClr val="04617B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Constantia"/>
              </a:rPr>
              <a:t>Zaujímavosti</a:t>
            </a:r>
            <a:endParaRPr lang="sk-SK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sz="4000" dirty="0">
                <a:solidFill>
                  <a:schemeClr val="bg1"/>
                </a:solidFill>
              </a:rPr>
              <a:t>Prečo je Islam lepším náboženstvom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k-SK">
                <a:solidFill>
                  <a:schemeClr val="bg1"/>
                </a:solidFill>
              </a:rPr>
              <a:t>Islamské náboženstvo je azda jediné, ktoré v skutočnosti niekoľkokrát prikazuje, aby si každý moslim vážil kresťanov a židov.</a:t>
            </a:r>
          </a:p>
          <a:p>
            <a:r>
              <a:rPr lang="sk-SK">
                <a:solidFill>
                  <a:schemeClr val="bg1"/>
                </a:solidFill>
              </a:rPr>
              <a:t>V islamských krajinách často neexistuje sociálny systém. </a:t>
            </a:r>
          </a:p>
        </p:txBody>
      </p:sp>
      <p:pic>
        <p:nvPicPr>
          <p:cNvPr id="6148" name="Picture 4" descr="islam-muslim-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4292600"/>
            <a:ext cx="3384550" cy="2327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sz="4000" dirty="0">
                <a:solidFill>
                  <a:schemeClr val="bg1"/>
                </a:solidFill>
              </a:rPr>
              <a:t>Prečo je Islam lepším náboženstvom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sk-SK" sz="3200">
                <a:solidFill>
                  <a:schemeClr val="bg1"/>
                </a:solidFill>
              </a:rPr>
              <a:t>Islam priniesol solidárnosť voči chudobným </a:t>
            </a:r>
          </a:p>
          <a:p>
            <a:r>
              <a:rPr lang="sk-SK" sz="3200">
                <a:solidFill>
                  <a:schemeClr val="bg1"/>
                </a:solidFill>
              </a:rPr>
              <a:t>Požičať peniaze a pýtať si aj úroky je v islamských krajinách nemožné.</a:t>
            </a:r>
            <a:r>
              <a:rPr lang="sk-SK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k-SK" sz="3200">
                <a:solidFill>
                  <a:schemeClr val="bg1"/>
                </a:solidFill>
              </a:rPr>
              <a:t>Moslim má prikázané plniť dobré skutky.</a:t>
            </a:r>
          </a:p>
          <a:p>
            <a:endParaRPr lang="sk-SK" sz="3200"/>
          </a:p>
        </p:txBody>
      </p:sp>
      <p:pic>
        <p:nvPicPr>
          <p:cNvPr id="7172" name="Picture 4" descr="Char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3933825"/>
            <a:ext cx="2857500" cy="2162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bg1"/>
                </a:solidFill>
              </a:rPr>
              <a:t>Islam na Slovensku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k-SK">
                <a:solidFill>
                  <a:schemeClr val="bg1"/>
                </a:solidFill>
              </a:rPr>
              <a:t>Islam nie je na Slovensku registrované náboženstvo. </a:t>
            </a:r>
          </a:p>
          <a:p>
            <a:pPr>
              <a:lnSpc>
                <a:spcPct val="90000"/>
              </a:lnSpc>
            </a:pPr>
            <a:r>
              <a:rPr lang="sk-SK">
                <a:solidFill>
                  <a:schemeClr val="bg1"/>
                </a:solidFill>
              </a:rPr>
              <a:t>Na Slovensku žije podľa odhadov okolo päťtisíc moslimov.</a:t>
            </a:r>
          </a:p>
          <a:p>
            <a:pPr>
              <a:lnSpc>
                <a:spcPct val="90000"/>
              </a:lnSpc>
            </a:pPr>
            <a:r>
              <a:rPr lang="sk-SK">
                <a:solidFill>
                  <a:schemeClr val="bg1"/>
                </a:solidFill>
              </a:rPr>
              <a:t>V sčítaní ľudu z roku 2011 sa k islamu prihlásili necelé dve tisícky. </a:t>
            </a:r>
          </a:p>
          <a:p>
            <a:pPr>
              <a:lnSpc>
                <a:spcPct val="90000"/>
              </a:lnSpc>
            </a:pPr>
            <a:r>
              <a:rPr lang="sk-SK">
                <a:solidFill>
                  <a:schemeClr val="bg1"/>
                </a:solidFill>
              </a:rPr>
              <a:t>Najviac moslimov na Slovensku sa stretáva v okolí Bratislavy, Košíc, Nitry či Levíc.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sk-SK" sz="2600">
                <a:solidFill>
                  <a:schemeClr val="bg1"/>
                </a:solidFill>
              </a:rPr>
              <a:t>Moslimovia rešpektujú Ježiša.</a:t>
            </a:r>
          </a:p>
          <a:p>
            <a:r>
              <a:rPr lang="sk-SK" sz="2600">
                <a:solidFill>
                  <a:schemeClr val="bg1"/>
                </a:solidFill>
              </a:rPr>
              <a:t>Korán potvrdzuje jeho nepoškvrnené počatie. </a:t>
            </a:r>
          </a:p>
          <a:p>
            <a:r>
              <a:rPr lang="sk-SK" sz="2600">
                <a:solidFill>
                  <a:schemeClr val="bg1"/>
                </a:solidFill>
              </a:rPr>
              <a:t>Moslimovia neakceptujú kresťanské presvedčenie, že Ježiš bol synom Božím, hoci veria, že bol synom Márie.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k-SK" sz="2400">
                <a:solidFill>
                  <a:schemeClr val="bg1"/>
                </a:solidFill>
              </a:rPr>
              <a:t>Veria, že Ježiš nikdy nebol ukrižovaný.</a:t>
            </a:r>
            <a:r>
              <a:rPr lang="sk-SK" sz="2400"/>
              <a:t> </a:t>
            </a:r>
          </a:p>
          <a:p>
            <a:endParaRPr lang="sk-SK" sz="2400"/>
          </a:p>
        </p:txBody>
      </p:sp>
      <p:pic>
        <p:nvPicPr>
          <p:cNvPr id="9220" name="Picture 4" descr="610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284538"/>
            <a:ext cx="4032250" cy="2813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k-SK">
                <a:solidFill>
                  <a:schemeClr val="bg1"/>
                </a:solidFill>
              </a:rPr>
              <a:t>Zahaľovanie celej tváre nie je v Koráne nikde spomenuté. Platí, že nženy by mali mať zahalené ruky a šatkou prekryté vlasy. </a:t>
            </a:r>
          </a:p>
          <a:p>
            <a:endParaRPr lang="sk-SK">
              <a:solidFill>
                <a:schemeClr val="bg1"/>
              </a:solidFill>
            </a:endParaRPr>
          </a:p>
        </p:txBody>
      </p:sp>
      <p:pic>
        <p:nvPicPr>
          <p:cNvPr id="10245" name="Picture 5" descr="IPL3dffcc_CHP32_FRANCE_0922_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3716338"/>
            <a:ext cx="4608513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6" name="Picture 6" descr="Bez yd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716338"/>
            <a:ext cx="2278063" cy="2754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>
                <a:solidFill>
                  <a:schemeClr val="bg1"/>
                </a:solidFill>
              </a:rPr>
              <a:t>Muhammed</a:t>
            </a:r>
            <a:r>
              <a:rPr lang="sk-SK" b="1" dirty="0">
                <a:solidFill>
                  <a:schemeClr val="bg1"/>
                </a:solidFill>
              </a:rPr>
              <a:t> </a:t>
            </a:r>
            <a:r>
              <a:rPr lang="sk-SK" b="1" dirty="0" err="1">
                <a:solidFill>
                  <a:schemeClr val="bg1"/>
                </a:solidFill>
              </a:rPr>
              <a:t>Alí</a:t>
            </a:r>
            <a:r>
              <a:rPr lang="sk-SK" b="1" dirty="0">
                <a:solidFill>
                  <a:schemeClr val="bg1"/>
                </a:solidFill>
              </a:rPr>
              <a:t> </a:t>
            </a:r>
            <a:r>
              <a:rPr lang="sk-SK" b="1" dirty="0" err="1">
                <a:solidFill>
                  <a:schemeClr val="bg1"/>
                </a:solidFill>
              </a:rPr>
              <a:t>Šilhavý</a:t>
            </a:r>
            <a:r>
              <a:rPr lang="sk-SK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k-SK" sz="2800" dirty="0">
                <a:solidFill>
                  <a:schemeClr val="bg1"/>
                </a:solidFill>
              </a:rPr>
              <a:t>Rodné meno a priezvisko: </a:t>
            </a:r>
            <a:r>
              <a:rPr lang="sk-SK" sz="2800" dirty="0" err="1">
                <a:solidFill>
                  <a:schemeClr val="bg1"/>
                </a:solidFill>
              </a:rPr>
              <a:t>Přemysl</a:t>
            </a:r>
            <a:r>
              <a:rPr lang="sk-SK" sz="2800" dirty="0">
                <a:solidFill>
                  <a:schemeClr val="bg1"/>
                </a:solidFill>
              </a:rPr>
              <a:t> </a:t>
            </a:r>
            <a:r>
              <a:rPr lang="sk-SK" sz="2800" dirty="0" err="1">
                <a:solidFill>
                  <a:schemeClr val="bg1"/>
                </a:solidFill>
              </a:rPr>
              <a:t>Šilhavý</a:t>
            </a:r>
            <a:endParaRPr lang="sk-SK" sz="28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sk-SK" sz="2800" dirty="0">
                <a:solidFill>
                  <a:schemeClr val="bg1"/>
                </a:solidFill>
              </a:rPr>
              <a:t>Patril medzi prvých československých </a:t>
            </a:r>
            <a:r>
              <a:rPr lang="sk-SK" sz="2800" dirty="0" smtClean="0">
                <a:solidFill>
                  <a:schemeClr val="bg1"/>
                </a:solidFill>
              </a:rPr>
              <a:t>moslimov</a:t>
            </a:r>
            <a:r>
              <a:rPr lang="sk-SK" sz="2800" dirty="0">
                <a:solidFill>
                  <a:schemeClr val="bg1"/>
                </a:solidFill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sk-SK" sz="2800" dirty="0">
                <a:solidFill>
                  <a:schemeClr val="bg1"/>
                </a:solidFill>
              </a:rPr>
              <a:t>Bol jeden z mála </a:t>
            </a:r>
            <a:r>
              <a:rPr lang="sk-SK" sz="2800" dirty="0" smtClean="0">
                <a:solidFill>
                  <a:schemeClr val="bg1"/>
                </a:solidFill>
              </a:rPr>
              <a:t>moslimov</a:t>
            </a:r>
            <a:r>
              <a:rPr lang="sk-SK" sz="2800" dirty="0">
                <a:solidFill>
                  <a:schemeClr val="bg1"/>
                </a:solidFill>
              </a:rPr>
              <a:t>, ktorí sa k islamu otvorene hlásili a praktizovali ho aj v období komunizmu. </a:t>
            </a:r>
          </a:p>
          <a:p>
            <a:pPr>
              <a:lnSpc>
                <a:spcPct val="90000"/>
              </a:lnSpc>
            </a:pPr>
            <a:r>
              <a:rPr lang="sk-SK" sz="2800" dirty="0">
                <a:solidFill>
                  <a:schemeClr val="bg1"/>
                </a:solidFill>
              </a:rPr>
              <a:t>Po celý život sa snažil,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k-SK" sz="2800" dirty="0">
                <a:solidFill>
                  <a:schemeClr val="bg1"/>
                </a:solidFill>
              </a:rPr>
              <a:t>    aby českí "</a:t>
            </a:r>
            <a:r>
              <a:rPr lang="sk-SK" sz="2800" dirty="0" err="1">
                <a:solidFill>
                  <a:schemeClr val="bg1"/>
                </a:solidFill>
              </a:rPr>
              <a:t>nemoslimovia</a:t>
            </a:r>
            <a:r>
              <a:rPr lang="sk-SK" sz="2800" dirty="0">
                <a:solidFill>
                  <a:schemeClr val="bg1"/>
                </a:solidFill>
              </a:rPr>
              <a:t>„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k-SK" sz="2800" dirty="0">
                <a:solidFill>
                  <a:schemeClr val="bg1"/>
                </a:solidFill>
              </a:rPr>
              <a:t>    viac poznali, čo je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k-SK" sz="2800" dirty="0">
                <a:solidFill>
                  <a:schemeClr val="bg1"/>
                </a:solidFill>
              </a:rPr>
              <a:t>    moslimská viera. </a:t>
            </a:r>
          </a:p>
        </p:txBody>
      </p:sp>
      <p:pic>
        <p:nvPicPr>
          <p:cNvPr id="11268" name="Picture 4" descr="hqdefaul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3644900"/>
            <a:ext cx="3671888" cy="27543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obsahu 2"/>
          <p:cNvSpPr txBox="1">
            <a:spLocks/>
          </p:cNvSpPr>
          <p:nvPr/>
        </p:nvSpPr>
        <p:spPr bwMode="auto">
          <a:xfrm>
            <a:off x="0" y="1556792"/>
            <a:ext cx="716428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sk-SK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najmladšie monoteistické náboženstvo viera v jedného boha- Alaha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sk-SK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vyznávač islamu- moslim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sk-SK" sz="3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sk-SK" sz="3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sk-SK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Zástupný symbol obsahu 3"/>
          <p:cNvSpPr txBox="1">
            <a:spLocks/>
          </p:cNvSpPr>
          <p:nvPr/>
        </p:nvSpPr>
        <p:spPr>
          <a:xfrm>
            <a:off x="179512" y="4077072"/>
            <a:ext cx="7929618" cy="107157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sk-SK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svätá kniha- Korán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sk-SK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symbol- hviezda a polmesiac</a:t>
            </a:r>
            <a:endParaRPr kumimoji="0" lang="sk-SK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02" name="Picture 2" descr="http://cdn1.famvin.org/en/files/2014/09/Isla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276872"/>
            <a:ext cx="2847975" cy="25622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549275"/>
            <a:ext cx="8229600" cy="4525963"/>
          </a:xfrm>
        </p:spPr>
        <p:txBody>
          <a:bodyPr/>
          <a:lstStyle/>
          <a:p>
            <a:r>
              <a:rPr lang="sk-SK">
                <a:solidFill>
                  <a:schemeClr val="bg1"/>
                </a:solidFill>
              </a:rPr>
              <a:t>V súčasnosti existuje mobilná aplikácia pre moslimov, ktorá poskytuje moslimom veľa možností pre vyznávanie svojej viery.</a:t>
            </a:r>
          </a:p>
          <a:p>
            <a:r>
              <a:rPr lang="sk-SK">
                <a:solidFill>
                  <a:schemeClr val="bg1"/>
                </a:solidFill>
              </a:rPr>
              <a:t>Celosvetovo ju používa 15 miliónov užívateľov.</a:t>
            </a:r>
          </a:p>
        </p:txBody>
      </p:sp>
      <p:pic>
        <p:nvPicPr>
          <p:cNvPr id="12292" name="Picture 4" descr="11292932_886613228044800_1928395086_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789363"/>
            <a:ext cx="6408737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3" name="Picture 5" descr="11358880_886613288044794_1696100367_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2852936"/>
            <a:ext cx="2174875" cy="3443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bg1"/>
                </a:solidFill>
              </a:rPr>
              <a:t>Islamský štát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k-SK">
                <a:solidFill>
                  <a:schemeClr val="bg1"/>
                </a:solidFill>
              </a:rPr>
              <a:t>Islamský štát je militantná organizácia resp. hnutie, ktoré býva označované aj ako džihádistická militantná skupina alebo teroristická skupina. </a:t>
            </a:r>
          </a:p>
          <a:p>
            <a:r>
              <a:rPr lang="sk-SK">
                <a:solidFill>
                  <a:schemeClr val="bg1"/>
                </a:solidFill>
              </a:rPr>
              <a:t>Jej cieľom je obnova kalifátu založeného na striktnej interpretácii islamského práva šaríja. </a:t>
            </a:r>
          </a:p>
          <a:p>
            <a:r>
              <a:rPr lang="sk-SK">
                <a:solidFill>
                  <a:schemeClr val="bg1"/>
                </a:solidFill>
              </a:rPr>
              <a:t>Organizácia patrí k sunitskému islamu.</a:t>
            </a:r>
            <a:r>
              <a:rPr lang="sk-SK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bg1"/>
                </a:solidFill>
              </a:rPr>
              <a:t>Islamský štát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k-SK">
                <a:solidFill>
                  <a:schemeClr val="bg1"/>
                </a:solidFill>
              </a:rPr>
              <a:t>V Sýrii má organizácia približne 50 000 bojovníkov a v Iraku 100 000 pričom v oboch štátoch rýchlo naberajú na sile.</a:t>
            </a:r>
            <a:r>
              <a:rPr lang="sk-SK"/>
              <a:t> </a:t>
            </a:r>
          </a:p>
          <a:p>
            <a:r>
              <a:rPr lang="sk-SK">
                <a:solidFill>
                  <a:schemeClr val="bg1"/>
                </a:solidFill>
              </a:rPr>
              <a:t>Lídrom organizácie je od roku 2010 Abú Bakr Bagdádí. </a:t>
            </a:r>
          </a:p>
        </p:txBody>
      </p:sp>
      <p:pic>
        <p:nvPicPr>
          <p:cNvPr id="18436" name="Picture 4" descr="2151764_islamsky-stat-teroristi-map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3789363"/>
            <a:ext cx="3600450" cy="2873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8" name="Picture 6" descr="islamsky_stat_vlajky_irak_07_14_si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4221163"/>
            <a:ext cx="3744913" cy="2460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bg1"/>
                </a:solidFill>
              </a:rPr>
              <a:t>Kde sa to celé začalo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2800">
                <a:solidFill>
                  <a:schemeClr val="bg1"/>
                </a:solidFill>
              </a:rPr>
              <a:t>Militantní fundamentalisti predstavujú sunnitskú vetvu islamu. V roku 2011 začala v Sýrii zúriť občianska vojna medzi sunnitmi, ktorí bojovali proti šíitskym prívržencom režimu sýrskeho prezidenta Bášara al-Asada, počas ktorej sa hnutiu na oslabenom území podarilo posilniť svoju moc.  </a:t>
            </a:r>
          </a:p>
        </p:txBody>
      </p:sp>
      <p:pic>
        <p:nvPicPr>
          <p:cNvPr id="19460" name="Picture 4" descr="ISIL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4346575"/>
            <a:ext cx="4464050" cy="2511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/>
          <a:p>
            <a:r>
              <a:rPr lang="sk-SK" dirty="0">
                <a:solidFill>
                  <a:schemeClr val="bg1"/>
                </a:solidFill>
              </a:rPr>
              <a:t>Zdroje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err="1">
                <a:hlinkClick r:id="rId2"/>
              </a:rPr>
              <a:t>www.google.sk</a:t>
            </a:r>
            <a:endParaRPr lang="sk-SK" dirty="0"/>
          </a:p>
          <a:p>
            <a:r>
              <a:rPr lang="sk-SK" dirty="0" err="1">
                <a:hlinkClick r:id="rId3"/>
              </a:rPr>
              <a:t>www.islam-sk.sk</a:t>
            </a:r>
            <a:endParaRPr lang="sk-SK" dirty="0"/>
          </a:p>
          <a:p>
            <a:r>
              <a:rPr lang="sk-SK" dirty="0" err="1">
                <a:hlinkClick r:id="rId4"/>
              </a:rPr>
              <a:t>www.zaujimavostizosveta.eu</a:t>
            </a:r>
            <a:endParaRPr lang="sk-SK" dirty="0"/>
          </a:p>
          <a:p>
            <a:r>
              <a:rPr lang="sk-SK" dirty="0" err="1">
                <a:hlinkClick r:id="rId5"/>
              </a:rPr>
              <a:t>www.etrend.sk</a:t>
            </a:r>
            <a:endParaRPr lang="sk-SK" dirty="0"/>
          </a:p>
          <a:p>
            <a:r>
              <a:rPr lang="sk-SK" dirty="0" err="1" smtClean="0">
                <a:hlinkClick r:id="rId6"/>
              </a:rPr>
              <a:t>www.wikipedia.org</a:t>
            </a:r>
            <a:endParaRPr lang="sk-SK" dirty="0" smtClean="0"/>
          </a:p>
          <a:p>
            <a:r>
              <a:rPr lang="sk-SK" dirty="0" smtClean="0">
                <a:hlinkClick r:id="rId7"/>
              </a:rPr>
              <a:t>http://www.fanar.gov.qa/Understand/czech/islamicart.html</a:t>
            </a:r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67586" name="Picture 2" descr="http://muslimvillage.com/wp-content/uploads/2014/03/Brand-Islam-is-fast-becoming-the-new-black-in-marketing-terms-600x4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52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obsahu 2"/>
          <p:cNvSpPr txBox="1">
            <a:spLocks/>
          </p:cNvSpPr>
          <p:nvPr/>
        </p:nvSpPr>
        <p:spPr bwMode="auto">
          <a:xfrm>
            <a:off x="0" y="1196752"/>
            <a:ext cx="835824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sk-SK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viera- riadi všetky aspekty života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sk-SK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+mn-cs"/>
              </a:rPr>
              <a:t> hlavné prvky- 5 pilierov viery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sk-SK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dve hlavné vetvy islamu:</a:t>
            </a:r>
            <a:r>
              <a:rPr kumimoji="0" lang="sk-SK" sz="32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k-SK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Šíiti</a:t>
            </a:r>
            <a:endParaRPr kumimoji="0" lang="sk-SK" sz="3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</a:t>
            </a:r>
            <a:r>
              <a:rPr kumimoji="0" lang="sk-SK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Sunniti</a:t>
            </a:r>
            <a:endParaRPr kumimoji="0" lang="sk-SK" sz="3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asi</a:t>
            </a:r>
            <a:r>
              <a:rPr kumimoji="0" lang="es-E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1100 </a:t>
            </a:r>
            <a:r>
              <a:rPr kumimoji="0" lang="es-E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až</a:t>
            </a:r>
            <a:r>
              <a:rPr kumimoji="0" lang="es-E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1300 </a:t>
            </a:r>
            <a:r>
              <a:rPr kumimoji="0" lang="es-E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miliónov</a:t>
            </a:r>
            <a:r>
              <a:rPr kumimoji="0" lang="es-E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veriacich</a:t>
            </a:r>
            <a:endParaRPr kumimoji="0" lang="sk-SK" sz="3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k-SK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C:\Users\acer\Pictures\grafy.png"/>
          <p:cNvPicPr>
            <a:picLocks noChangeAspect="1" noChangeArrowheads="1"/>
          </p:cNvPicPr>
          <p:nvPr/>
        </p:nvPicPr>
        <p:blipFill>
          <a:blip r:embed="rId2" cstate="print"/>
          <a:srcRect l="3409" t="2579" r="5682"/>
          <a:stretch>
            <a:fillRect/>
          </a:stretch>
        </p:blipFill>
        <p:spPr bwMode="auto">
          <a:xfrm>
            <a:off x="2987824" y="4005064"/>
            <a:ext cx="5715040" cy="26985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447659" y="692696"/>
            <a:ext cx="689041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sz="9600" spc="-100" dirty="0" err="1" smtClean="0">
                <a:ln w="3200">
                  <a:solidFill>
                    <a:srgbClr val="04617B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Constantia"/>
              </a:rPr>
              <a:t>Muž-Moslim</a:t>
            </a:r>
            <a:endParaRPr lang="sk-SK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Postavenie muža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71600" y="1916832"/>
            <a:ext cx="7848872" cy="2664296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0" y="1484784"/>
            <a:ext cx="572412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sk-SK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hlavná povinnosť - starostlivosť o rodinu a o jej finančné zabezpečenie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sk-SK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vzdelávanie svojej ženy v islamských záležitostiach a učiť ju Korán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sk-SK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hlavné slovo v rodine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sk-SK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 dovolené, aby mal muž 4 ženy a neobmedzený počet súložníc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sk-SK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podmienkou je, že ich musí uživiť, pretože v tradičných islamských štátoch ženy nechodia do zamestnania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sk-SK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http://media1.mypage.cz/images/media1:49d74cd77b8b2.jpg/family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221088"/>
            <a:ext cx="3681284" cy="24208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Rozvod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 bwMode="auto">
          <a:xfrm>
            <a:off x="179512" y="1700808"/>
            <a:ext cx="8686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sk-SK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 v rukách muža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sk-SK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stačí mu trikrát za sebou povedať: „rozvádzam sa s tebou“ - a vec je vybavená, rozvedená žena je potom vydaná na milosť a nemilosť svojej pôvodnej rodine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sk-SK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4" descr="http://u.smedata.sk/blog/article/2/30/308762/308762_clanok_foto_189.png?r=05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429000"/>
            <a:ext cx="5338521" cy="3096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2195736" y="332656"/>
            <a:ext cx="431079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sz="9600" spc="-100" dirty="0" smtClean="0">
                <a:ln w="3200">
                  <a:solidFill>
                    <a:srgbClr val="04617B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Constantia"/>
              </a:rPr>
              <a:t>Umenie</a:t>
            </a:r>
            <a:endParaRPr lang="sk-SK" sz="9600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 bwMode="auto">
          <a:xfrm>
            <a:off x="0" y="1700808"/>
            <a:ext cx="868680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sk-SK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"Boh je krásny a miluje krásu„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sk-SK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"Boh má rád, keď všetko, čo robíte, robíte výborne. „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(Prorok Mohamed)</a:t>
            </a:r>
            <a:endParaRPr kumimoji="0" lang="sk-SK" sz="2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4" descr="http://kvmuz.cz/public/data/event/expolarge-2589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3591019"/>
            <a:ext cx="4214842" cy="29812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1106</Words>
  <Application>Microsoft Office PowerPoint</Application>
  <PresentationFormat>Prezentácia na obrazovke (4:3)</PresentationFormat>
  <Paragraphs>133</Paragraphs>
  <Slides>45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45</vt:i4>
      </vt:variant>
    </vt:vector>
  </HeadingPairs>
  <TitlesOfParts>
    <vt:vector size="46" baseType="lpstr">
      <vt:lpstr>Výchozí návrh</vt:lpstr>
      <vt:lpstr>Snímka 1</vt:lpstr>
      <vt:lpstr>Snímka 2</vt:lpstr>
      <vt:lpstr>Snímka 3</vt:lpstr>
      <vt:lpstr>Snímka 4</vt:lpstr>
      <vt:lpstr>Snímka 5</vt:lpstr>
      <vt:lpstr>Snímka 6</vt:lpstr>
      <vt:lpstr>Postavenie muža</vt:lpstr>
      <vt:lpstr>Rozvod</vt:lpstr>
      <vt:lpstr>Snímka 9</vt:lpstr>
      <vt:lpstr>Snímka 10</vt:lpstr>
      <vt:lpstr>Kaligrafia</vt:lpstr>
      <vt:lpstr>Snímka 12</vt:lpstr>
      <vt:lpstr>Snímka 13</vt:lpstr>
      <vt:lpstr>vitráže</vt:lpstr>
      <vt:lpstr>Arabesky</vt:lpstr>
      <vt:lpstr>5 pilierov viery </vt:lpstr>
      <vt:lpstr>Šaháda</vt:lpstr>
      <vt:lpstr>Snímka 18</vt:lpstr>
      <vt:lpstr>Salá</vt:lpstr>
      <vt:lpstr>Sawm</vt:lpstr>
      <vt:lpstr>Zaká</vt:lpstr>
      <vt:lpstr>Hadždž</vt:lpstr>
      <vt:lpstr>Mešita </vt:lpstr>
      <vt:lpstr>Snímka 24</vt:lpstr>
      <vt:lpstr>Snímka 25</vt:lpstr>
      <vt:lpstr>Snímka 26</vt:lpstr>
      <vt:lpstr>Snímka 27</vt:lpstr>
      <vt:lpstr>Postavenie ženy</vt:lpstr>
      <vt:lpstr>Zahaľovanie</vt:lpstr>
      <vt:lpstr>Násilie</vt:lpstr>
      <vt:lpstr>Snímka 31</vt:lpstr>
      <vt:lpstr>Snímka 32</vt:lpstr>
      <vt:lpstr>Snímka 33</vt:lpstr>
      <vt:lpstr>Prečo je Islam lepším náboženstvom</vt:lpstr>
      <vt:lpstr>Prečo je Islam lepším náboženstvom</vt:lpstr>
      <vt:lpstr>Islam na Slovensku</vt:lpstr>
      <vt:lpstr>Snímka 37</vt:lpstr>
      <vt:lpstr>Snímka 38</vt:lpstr>
      <vt:lpstr>Muhammed Alí Šilhavý </vt:lpstr>
      <vt:lpstr>Snímka 40</vt:lpstr>
      <vt:lpstr>Islamský štát</vt:lpstr>
      <vt:lpstr>Islamský štát</vt:lpstr>
      <vt:lpstr>Kde sa to celé začalo</vt:lpstr>
      <vt:lpstr>Zdroje</vt:lpstr>
      <vt:lpstr>Snímka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Zaujímavosti</dc:title>
  <dc:creator>family kmec</dc:creator>
  <cp:lastModifiedBy>Spravca</cp:lastModifiedBy>
  <cp:revision>6</cp:revision>
  <dcterms:created xsi:type="dcterms:W3CDTF">2015-06-01T16:56:21Z</dcterms:created>
  <dcterms:modified xsi:type="dcterms:W3CDTF">2015-06-02T19:10:35Z</dcterms:modified>
</cp:coreProperties>
</file>