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9" r:id="rId2"/>
    <p:sldId id="261" r:id="rId3"/>
    <p:sldId id="264" r:id="rId4"/>
    <p:sldId id="263" r:id="rId5"/>
    <p:sldId id="266" r:id="rId6"/>
    <p:sldId id="267" r:id="rId7"/>
    <p:sldId id="269" r:id="rId8"/>
    <p:sldId id="268" r:id="rId9"/>
    <p:sldId id="271" r:id="rId10"/>
    <p:sldId id="270" r:id="rId11"/>
    <p:sldId id="272" r:id="rId12"/>
    <p:sldId id="273" r:id="rId13"/>
    <p:sldId id="274" r:id="rId14"/>
    <p:sldId id="275" r:id="rId15"/>
    <p:sldId id="276" r:id="rId16"/>
    <p:sldId id="281" r:id="rId17"/>
    <p:sldId id="258" r:id="rId18"/>
    <p:sldId id="282" r:id="rId19"/>
    <p:sldId id="283" r:id="rId20"/>
    <p:sldId id="284" r:id="rId21"/>
    <p:sldId id="285" r:id="rId22"/>
    <p:sldId id="291" r:id="rId23"/>
    <p:sldId id="287" r:id="rId24"/>
    <p:sldId id="290" r:id="rId25"/>
    <p:sldId id="292" r:id="rId26"/>
    <p:sldId id="296" r:id="rId27"/>
    <p:sldId id="294" r:id="rId28"/>
    <p:sldId id="314" r:id="rId29"/>
    <p:sldId id="312" r:id="rId30"/>
    <p:sldId id="313" r:id="rId31"/>
    <p:sldId id="310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116"/>
    <a:srgbClr val="FEDD00"/>
    <a:srgbClr val="CE11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369" autoAdjust="0"/>
    <p:restoredTop sz="94660"/>
  </p:normalViewPr>
  <p:slideViewPr>
    <p:cSldViewPr>
      <p:cViewPr varScale="1">
        <p:scale>
          <a:sx n="157" d="100"/>
          <a:sy n="157" d="100"/>
        </p:scale>
        <p:origin x="-15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2519C-83FA-4F93-AB03-B35FFB769FBF}" type="datetimeFigureOut">
              <a:rPr lang="sk-SK" smtClean="0"/>
              <a:t>19.1.2023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6D9EF-B63D-4F89-B20F-79D80FEC6E38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6D9EF-B63D-4F89-B20F-79D80FEC6E38}" type="slidenum">
              <a:rPr lang="sk-SK" smtClean="0"/>
              <a:t>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7E8C2-58CF-4D47-A8B7-AE840FCC851F}" type="datetimeFigureOut">
              <a:rPr lang="sk-SK" smtClean="0"/>
              <a:pPr/>
              <a:t>19.1.2023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35CA8-38A6-4AAC-9633-7052BB632F05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Videos\Captures\rumunskovid.mp4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File:Black colour.jpg - Wikimedia 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4" name="Picture 4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pic>
        <p:nvPicPr>
          <p:cNvPr id="10246" name="Picture 6" descr="Romania flag color codes"/>
          <p:cNvPicPr>
            <a:picLocks noChangeAspect="1" noChangeArrowheads="1"/>
          </p:cNvPicPr>
          <p:nvPr/>
        </p:nvPicPr>
        <p:blipFill>
          <a:blip r:embed="rId5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10242" name="Picture 2" descr="Romania flag color codes"/>
          <p:cNvPicPr>
            <a:picLocks noChangeAspect="1" noChangeArrowheads="1"/>
          </p:cNvPicPr>
          <p:nvPr/>
        </p:nvPicPr>
        <p:blipFill>
          <a:blip r:embed="rId6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0" y="24928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dirty="0" smtClean="0"/>
              <a:t>Rumunsko</a:t>
            </a:r>
            <a:endParaRPr lang="sk-SK" sz="8000" dirty="0"/>
          </a:p>
        </p:txBody>
      </p:sp>
      <p:sp>
        <p:nvSpPr>
          <p:cNvPr id="8" name="BlokTextu 7"/>
          <p:cNvSpPr txBox="1"/>
          <p:nvPr/>
        </p:nvSpPr>
        <p:spPr>
          <a:xfrm>
            <a:off x="0" y="63093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Samuel Miščík 3.A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0" y="4046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/>
              <a:t>1. Rumunsko na mape</a:t>
            </a:r>
            <a:br>
              <a:rPr lang="sk-SK" sz="2600" dirty="0" smtClean="0"/>
            </a:br>
            <a:r>
              <a:rPr lang="sk-SK" sz="2600" dirty="0" smtClean="0"/>
              <a:t>a) Kde sa nachádza?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0.7" calcmode="lin" valueType="num">
                                      <p:cBhvr override="childStyle"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7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3" calcmode="lin" valueType="num">
                                      <p:cBhvr override="childStyle"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3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10" grpId="0"/>
      <p:bldP spid="10" grpId="1"/>
      <p:bldP spid="10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dorra flag color codes"/>
          <p:cNvPicPr>
            <a:picLocks noChangeAspect="1" noChangeArrowheads="1"/>
          </p:cNvPicPr>
          <p:nvPr/>
        </p:nvPicPr>
        <p:blipFill>
          <a:blip r:embed="rId2" cstate="print"/>
          <a:srcRect b="19865"/>
          <a:stretch>
            <a:fillRect/>
          </a:stretch>
        </p:blipFill>
        <p:spPr bwMode="auto">
          <a:xfrm>
            <a:off x="3059832" y="0"/>
            <a:ext cx="3024000" cy="6858000"/>
          </a:xfrm>
          <a:prstGeom prst="rect">
            <a:avLst/>
          </a:prstGeom>
          <a:noFill/>
        </p:spPr>
      </p:pic>
      <p:pic>
        <p:nvPicPr>
          <p:cNvPr id="25604" name="Picture 4" descr="Andorra flag color codes"/>
          <p:cNvPicPr>
            <a:picLocks noChangeAspect="1" noChangeArrowheads="1"/>
          </p:cNvPicPr>
          <p:nvPr/>
        </p:nvPicPr>
        <p:blipFill>
          <a:blip r:embed="rId3" cstate="print"/>
          <a:srcRect b="19865"/>
          <a:stretch>
            <a:fillRect/>
          </a:stretch>
        </p:blipFill>
        <p:spPr bwMode="auto">
          <a:xfrm>
            <a:off x="0" y="0"/>
            <a:ext cx="3060000" cy="6858000"/>
          </a:xfrm>
          <a:prstGeom prst="rect">
            <a:avLst/>
          </a:prstGeom>
          <a:noFill/>
        </p:spPr>
      </p:pic>
      <p:pic>
        <p:nvPicPr>
          <p:cNvPr id="25606" name="Picture 6" descr="Andorra flag color codes"/>
          <p:cNvPicPr>
            <a:picLocks noChangeAspect="1" noChangeArrowheads="1"/>
          </p:cNvPicPr>
          <p:nvPr/>
        </p:nvPicPr>
        <p:blipFill>
          <a:blip r:embed="rId4" cstate="print"/>
          <a:srcRect b="19865"/>
          <a:stretch>
            <a:fillRect/>
          </a:stretch>
        </p:blipFill>
        <p:spPr bwMode="auto">
          <a:xfrm>
            <a:off x="6084000" y="0"/>
            <a:ext cx="3060000" cy="6858000"/>
          </a:xfrm>
          <a:prstGeom prst="rect">
            <a:avLst/>
          </a:prstGeom>
          <a:noFill/>
        </p:spPr>
      </p:pic>
      <p:pic>
        <p:nvPicPr>
          <p:cNvPr id="25610" name="Picture 10" descr="File:Flag of Andorra.svg - Wikimedia Commons"/>
          <p:cNvPicPr>
            <a:picLocks noChangeAspect="1" noChangeArrowheads="1"/>
          </p:cNvPicPr>
          <p:nvPr/>
        </p:nvPicPr>
        <p:blipFill>
          <a:blip r:embed="rId5" cstate="print"/>
          <a:srcRect l="32677" r="32959" b="1515"/>
          <a:stretch>
            <a:fillRect/>
          </a:stretch>
        </p:blipFill>
        <p:spPr bwMode="auto">
          <a:xfrm>
            <a:off x="3059832" y="332656"/>
            <a:ext cx="3024336" cy="6067298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400" dirty="0" smtClean="0"/>
              <a:t>Andorra</a:t>
            </a:r>
            <a:endParaRPr lang="sk-SK" sz="8000" dirty="0"/>
          </a:p>
        </p:txBody>
      </p:sp>
      <p:pic>
        <p:nvPicPr>
          <p:cNvPr id="11" name="Picture 4" descr="Romania flag color codes"/>
          <p:cNvPicPr>
            <a:picLocks noChangeAspect="1" noChangeArrowheads="1"/>
          </p:cNvPicPr>
          <p:nvPr/>
        </p:nvPicPr>
        <p:blipFill>
          <a:blip r:embed="rId6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pic>
        <p:nvPicPr>
          <p:cNvPr id="12" name="Picture 2" descr="Romania flag color codes"/>
          <p:cNvPicPr>
            <a:picLocks noChangeAspect="1" noChangeArrowheads="1"/>
          </p:cNvPicPr>
          <p:nvPr/>
        </p:nvPicPr>
        <p:blipFill>
          <a:blip r:embed="rId7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13" name="Picture 6" descr="Romania flag color codes"/>
          <p:cNvPicPr>
            <a:picLocks noChangeAspect="1" noChangeArrowheads="1"/>
          </p:cNvPicPr>
          <p:nvPr/>
        </p:nvPicPr>
        <p:blipFill>
          <a:blip r:embed="rId8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pic>
        <p:nvPicPr>
          <p:cNvPr id="3" name="Picture 2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4" name="Picture 6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6607" r="8066"/>
          <a:stretch>
            <a:fillRect/>
          </a:stretch>
        </p:blipFill>
        <p:spPr bwMode="auto">
          <a:xfrm>
            <a:off x="-31737" y="0"/>
            <a:ext cx="9175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7237" r="66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8371" r="1045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Flag and coat of arms of Transylvania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2237492" cy="2595491"/>
          </a:xfrm>
          <a:prstGeom prst="rect">
            <a:avLst/>
          </a:prstGeom>
          <a:noFill/>
        </p:spPr>
      </p:pic>
      <p:pic>
        <p:nvPicPr>
          <p:cNvPr id="28676" name="Picture 4" descr="Súbor:Flag of Wallachia.svg – Wikipé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89040"/>
            <a:ext cx="2879771" cy="1920223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789040"/>
            <a:ext cx="2792793" cy="189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0" y="2708920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Transylvánia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059832" y="2708920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Valašsko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084168" y="2708920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Moldava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0" y="1052736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Sloboda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059832" y="1052736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Spravodlivosť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084168" y="1052736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Bohatstvo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2. Vlajka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Státní znak Rumunska – Wikiped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931052" cy="5690198"/>
          </a:xfrm>
          <a:prstGeom prst="rect">
            <a:avLst/>
          </a:prstGeom>
          <a:noFill/>
        </p:spPr>
      </p:pic>
      <p:pic>
        <p:nvPicPr>
          <p:cNvPr id="27652" name="Picture 4" descr="Veľký znak Rumunského kráľovstva (1922 – 1947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196752"/>
            <a:ext cx="2047208" cy="2354289"/>
          </a:xfrm>
          <a:prstGeom prst="rect">
            <a:avLst/>
          </a:prstGeom>
          <a:noFill/>
        </p:spPr>
      </p:pic>
      <p:pic>
        <p:nvPicPr>
          <p:cNvPr id="27656" name="Picture 8" descr="Rekonštruovaná podoba štátneho znaku Rumunskej ľudovej republiky z roku 19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96952"/>
            <a:ext cx="2111896" cy="2185812"/>
          </a:xfrm>
          <a:prstGeom prst="rect">
            <a:avLst/>
          </a:prstGeom>
          <a:noFill/>
        </p:spPr>
      </p:pic>
      <p:pic>
        <p:nvPicPr>
          <p:cNvPr id="27658" name="Picture 10" descr="Štátny znak Rumunskej socialistickej republiky (1965 – 1989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437112"/>
            <a:ext cx="2016224" cy="2217846"/>
          </a:xfrm>
          <a:prstGeom prst="rect">
            <a:avLst/>
          </a:prstGeom>
          <a:noFill/>
        </p:spPr>
      </p:pic>
      <p:pic>
        <p:nvPicPr>
          <p:cNvPr id="27660" name="Picture 12" descr="Štátny znak Rumunska (1867 – 187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2174776" cy="2174776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2. Znak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9" name="Picture 2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8" name="Picture 4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0" y="220486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 smtClean="0">
                <a:solidFill>
                  <a:schemeClr val="bg1"/>
                </a:solidFill>
              </a:rPr>
              <a:t>3. Rumunská hymna</a:t>
            </a:r>
            <a:endParaRPr lang="sk-SK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3" calcmode="lin" valueType="num">
                                      <p:cBhvr override="childStyl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rumunskovi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504" y="836712"/>
            <a:ext cx="8928992" cy="5040560"/>
          </a:xfrm>
          <a:prstGeom prst="rect">
            <a:avLst/>
          </a:prstGeom>
          <a:ln w="38100">
            <a:solidFill>
              <a:srgbClr val="FCD116"/>
            </a:solidFill>
            <a:prstDash val="solid"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4" name="Picture 2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0" y="234888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/>
              <a:t>4. Osobnosti </a:t>
            </a:r>
          </a:p>
          <a:p>
            <a:pPr algn="ctr"/>
            <a:r>
              <a:rPr lang="sk-SK" sz="2600" dirty="0" smtClean="0"/>
              <a:t>na čele krajiny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3" calcmode="lin" valueType="num">
                                      <p:cBhvr override="childStyl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4. Osobnosti na čele krajiny</a:t>
            </a:r>
            <a:endParaRPr lang="sk-SK" sz="2600" dirty="0"/>
          </a:p>
        </p:txBody>
      </p:sp>
      <p:sp>
        <p:nvSpPr>
          <p:cNvPr id="5" name="BlokTextu 4"/>
          <p:cNvSpPr txBox="1"/>
          <p:nvPr/>
        </p:nvSpPr>
        <p:spPr>
          <a:xfrm>
            <a:off x="0" y="89942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/>
              <a:t>Klaus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Lohannis</a:t>
            </a:r>
            <a:endParaRPr lang="sk-SK" sz="28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4572000" y="90872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Nicolae Ciucă</a:t>
            </a:r>
            <a:endParaRPr lang="sk-SK" sz="28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0" y="585810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prezident</a:t>
            </a:r>
            <a:endParaRPr lang="sk-SK" sz="280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572000" y="585810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premiér</a:t>
            </a:r>
            <a:endParaRPr lang="sk-SK" sz="2800" b="1" dirty="0"/>
          </a:p>
        </p:txBody>
      </p:sp>
      <p:pic>
        <p:nvPicPr>
          <p:cNvPr id="21506" name="Picture 2" descr="Klaus Iohannis – Wikiped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456384" cy="4368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 descr="Nicolae Ciucă – Wikipédia"/>
          <p:cNvPicPr>
            <a:picLocks noChangeAspect="1" noChangeArrowheads="1"/>
          </p:cNvPicPr>
          <p:nvPr/>
        </p:nvPicPr>
        <p:blipFill>
          <a:blip r:embed="rId4" cstate="print"/>
          <a:srcRect t="4857"/>
          <a:stretch>
            <a:fillRect/>
          </a:stretch>
        </p:blipFill>
        <p:spPr bwMode="auto">
          <a:xfrm>
            <a:off x="5076056" y="1484784"/>
            <a:ext cx="3456384" cy="4384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b="24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8" name="AutoShape 2" descr="File:Romania in the world (W3).sv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0" name="AutoShape 4" descr="File:Romania in the world (W3).sv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" name="Obrázok 5" descr="map.png"/>
          <p:cNvPicPr>
            <a:picLocks noChangeAspect="1"/>
          </p:cNvPicPr>
          <p:nvPr/>
        </p:nvPicPr>
        <p:blipFill>
          <a:blip r:embed="rId3" cstate="print"/>
          <a:srcRect r="36613" b="51401"/>
          <a:stretch>
            <a:fillRect/>
          </a:stretch>
        </p:blipFill>
        <p:spPr>
          <a:xfrm>
            <a:off x="16795" y="1052736"/>
            <a:ext cx="9127205" cy="3933056"/>
          </a:xfrm>
          <a:prstGeom prst="rect">
            <a:avLst/>
          </a:prstGeom>
        </p:spPr>
      </p:pic>
      <p:pic>
        <p:nvPicPr>
          <p:cNvPr id="10" name="Obrázok 9" descr="Bez názvu map r.png"/>
          <p:cNvPicPr>
            <a:picLocks noChangeAspect="1"/>
          </p:cNvPicPr>
          <p:nvPr/>
        </p:nvPicPr>
        <p:blipFill>
          <a:blip r:embed="rId4" cstate="print"/>
          <a:srcRect r="21650"/>
          <a:stretch>
            <a:fillRect/>
          </a:stretch>
        </p:blipFill>
        <p:spPr>
          <a:xfrm>
            <a:off x="432048" y="-27384"/>
            <a:ext cx="8244408" cy="6874088"/>
          </a:xfrm>
          <a:prstGeom prst="rect">
            <a:avLst/>
          </a:prstGeom>
        </p:spPr>
      </p:pic>
      <p:pic>
        <p:nvPicPr>
          <p:cNvPr id="11" name="Obrázok 10" descr="Bez názvu map r.png"/>
          <p:cNvPicPr>
            <a:picLocks noChangeAspect="1"/>
          </p:cNvPicPr>
          <p:nvPr/>
        </p:nvPicPr>
        <p:blipFill>
          <a:blip r:embed="rId5" cstate="print"/>
          <a:srcRect r="21650"/>
          <a:stretch>
            <a:fillRect/>
          </a:stretch>
        </p:blipFill>
        <p:spPr>
          <a:xfrm>
            <a:off x="432048" y="-27384"/>
            <a:ext cx="8244408" cy="6874088"/>
          </a:xfrm>
          <a:prstGeom prst="rect">
            <a:avLst/>
          </a:prstGeom>
        </p:spPr>
      </p:pic>
      <p:pic>
        <p:nvPicPr>
          <p:cNvPr id="12" name="Obrázok 11" descr="Bez názvu map r.png"/>
          <p:cNvPicPr>
            <a:picLocks noChangeAspect="1"/>
          </p:cNvPicPr>
          <p:nvPr/>
        </p:nvPicPr>
        <p:blipFill>
          <a:blip r:embed="rId6" cstate="print"/>
          <a:srcRect r="21650"/>
          <a:stretch>
            <a:fillRect/>
          </a:stretch>
        </p:blipFill>
        <p:spPr>
          <a:xfrm>
            <a:off x="432048" y="-27384"/>
            <a:ext cx="8244408" cy="6874088"/>
          </a:xfrm>
          <a:prstGeom prst="rect">
            <a:avLst/>
          </a:prstGeom>
        </p:spPr>
      </p:pic>
      <p:pic>
        <p:nvPicPr>
          <p:cNvPr id="13" name="Obrázok 12" descr="Bez názvu map r.png"/>
          <p:cNvPicPr>
            <a:picLocks noChangeAspect="1"/>
          </p:cNvPicPr>
          <p:nvPr/>
        </p:nvPicPr>
        <p:blipFill>
          <a:blip r:embed="rId7" cstate="print"/>
          <a:srcRect r="21650"/>
          <a:stretch>
            <a:fillRect/>
          </a:stretch>
        </p:blipFill>
        <p:spPr>
          <a:xfrm>
            <a:off x="432048" y="-27384"/>
            <a:ext cx="8244408" cy="6874088"/>
          </a:xfrm>
          <a:prstGeom prst="rect">
            <a:avLst/>
          </a:prstGeom>
        </p:spPr>
      </p:pic>
      <p:pic>
        <p:nvPicPr>
          <p:cNvPr id="14" name="Obrázok 13" descr="Bez názvu map r.png"/>
          <p:cNvPicPr>
            <a:picLocks noChangeAspect="1"/>
          </p:cNvPicPr>
          <p:nvPr/>
        </p:nvPicPr>
        <p:blipFill>
          <a:blip r:embed="rId8" cstate="print"/>
          <a:srcRect r="21650"/>
          <a:stretch>
            <a:fillRect/>
          </a:stretch>
        </p:blipFill>
        <p:spPr>
          <a:xfrm>
            <a:off x="432048" y="-27384"/>
            <a:ext cx="8244408" cy="6874088"/>
          </a:xfrm>
          <a:prstGeom prst="rect">
            <a:avLst/>
          </a:prstGeom>
        </p:spPr>
      </p:pic>
      <p:pic>
        <p:nvPicPr>
          <p:cNvPr id="15" name="Obrázok 14" descr="Bez názvu map r.png"/>
          <p:cNvPicPr>
            <a:picLocks noChangeAspect="1"/>
          </p:cNvPicPr>
          <p:nvPr/>
        </p:nvPicPr>
        <p:blipFill>
          <a:blip r:embed="rId9" cstate="print"/>
          <a:srcRect r="21650"/>
          <a:stretch>
            <a:fillRect/>
          </a:stretch>
        </p:blipFill>
        <p:spPr>
          <a:xfrm>
            <a:off x="432048" y="-27384"/>
            <a:ext cx="8244408" cy="6874088"/>
          </a:xfrm>
          <a:prstGeom prst="rect">
            <a:avLst/>
          </a:prstGeom>
        </p:spPr>
      </p:pic>
      <p:pic>
        <p:nvPicPr>
          <p:cNvPr id="20" name="Obrázok 19" descr="aaa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58803"/>
            <a:ext cx="9144000" cy="6340394"/>
          </a:xfrm>
          <a:prstGeom prst="rect">
            <a:avLst/>
          </a:prstGeom>
        </p:spPr>
      </p:pic>
      <p:pic>
        <p:nvPicPr>
          <p:cNvPr id="21" name="Picture 6" descr="Romania flag color codes"/>
          <p:cNvPicPr>
            <a:picLocks noChangeAspect="1" noChangeArrowheads="1"/>
          </p:cNvPicPr>
          <p:nvPr/>
        </p:nvPicPr>
        <p:blipFill>
          <a:blip r:embed="rId11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1059 -0.52222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26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9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6" name="Picture 4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0" y="220486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 smtClean="0">
                <a:solidFill>
                  <a:schemeClr val="bg1"/>
                </a:solidFill>
              </a:rPr>
              <a:t>5. Známe osobnosti</a:t>
            </a:r>
            <a:endParaRPr lang="sk-SK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3" calcmode="lin" valueType="num">
                                      <p:cBhvr override="childStyl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>
                <a:solidFill>
                  <a:schemeClr val="bg1"/>
                </a:solidFill>
              </a:rPr>
              <a:t>5. Známe osobnosti</a:t>
            </a:r>
            <a:endParaRPr lang="sk-SK" sz="2600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0" y="899428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Simona </a:t>
            </a:r>
            <a:r>
              <a:rPr lang="sk-SK" sz="2800" b="1" dirty="0" err="1" smtClean="0">
                <a:solidFill>
                  <a:schemeClr val="bg1"/>
                </a:solidFill>
              </a:rPr>
              <a:t>Halep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059832" y="899428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bg1"/>
                </a:solidFill>
              </a:rPr>
              <a:t>Sebastian</a:t>
            </a:r>
            <a:r>
              <a:rPr lang="sk-SK" sz="2800" b="1" dirty="0" smtClean="0">
                <a:solidFill>
                  <a:schemeClr val="bg1"/>
                </a:solidFill>
              </a:rPr>
              <a:t> Stan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084168" y="908720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bg1"/>
                </a:solidFill>
              </a:rPr>
              <a:t>Petrache</a:t>
            </a:r>
            <a:r>
              <a:rPr lang="sk-SK" sz="2800" b="1" dirty="0" smtClean="0">
                <a:solidFill>
                  <a:schemeClr val="bg1"/>
                </a:solidFill>
              </a:rPr>
              <a:t> </a:t>
            </a:r>
            <a:r>
              <a:rPr lang="sk-SK" sz="2800" b="1" dirty="0" err="1" smtClean="0">
                <a:solidFill>
                  <a:schemeClr val="bg1"/>
                </a:solidFill>
              </a:rPr>
              <a:t>Poenaru</a:t>
            </a:r>
            <a:endParaRPr lang="sk-SK" sz="2800" b="1" dirty="0">
              <a:solidFill>
                <a:schemeClr val="bg1"/>
              </a:solidFill>
            </a:endParaRPr>
          </a:p>
        </p:txBody>
      </p:sp>
      <p:pic>
        <p:nvPicPr>
          <p:cNvPr id="19458" name="Picture 2" descr="Simona Halep - Wikipedia"/>
          <p:cNvPicPr>
            <a:picLocks noChangeAspect="1" noChangeArrowheads="1"/>
          </p:cNvPicPr>
          <p:nvPr/>
        </p:nvPicPr>
        <p:blipFill>
          <a:blip r:embed="rId3" cstate="print"/>
          <a:srcRect l="6452" r="6452" b="7515"/>
          <a:stretch>
            <a:fillRect/>
          </a:stretch>
        </p:blipFill>
        <p:spPr bwMode="auto">
          <a:xfrm>
            <a:off x="323528" y="1628800"/>
            <a:ext cx="2376264" cy="3784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Cristian Mungiu - Wikipedia"/>
          <p:cNvPicPr>
            <a:picLocks noChangeAspect="1" noChangeArrowheads="1"/>
          </p:cNvPicPr>
          <p:nvPr/>
        </p:nvPicPr>
        <p:blipFill>
          <a:blip r:embed="rId4" cstate="print"/>
          <a:srcRect l="9678" r="3226" b="2036"/>
          <a:stretch>
            <a:fillRect/>
          </a:stretch>
        </p:blipFill>
        <p:spPr bwMode="auto">
          <a:xfrm>
            <a:off x="6444208" y="1628800"/>
            <a:ext cx="2376264" cy="3784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 descr="romanian-us-actor-sebastian-stan-arrives-for-the-world-news-photo-1138776232-1565623975.jpg"/>
          <p:cNvPicPr>
            <a:picLocks noChangeAspect="1"/>
          </p:cNvPicPr>
          <p:nvPr/>
        </p:nvPicPr>
        <p:blipFill>
          <a:blip r:embed="rId5" cstate="print"/>
          <a:srcRect l="3704" r="3704"/>
          <a:stretch>
            <a:fillRect/>
          </a:stretch>
        </p:blipFill>
        <p:spPr>
          <a:xfrm>
            <a:off x="3347864" y="1628800"/>
            <a:ext cx="2376264" cy="3793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BlokTextu 11"/>
          <p:cNvSpPr txBox="1"/>
          <p:nvPr/>
        </p:nvSpPr>
        <p:spPr>
          <a:xfrm>
            <a:off x="0" y="5805264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tenistka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059832" y="5805264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herec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6084168" y="5814556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režisér</a:t>
            </a:r>
            <a:endParaRPr lang="sk-SK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5" name="Picture 6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012160" y="2276872"/>
            <a:ext cx="15085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 smtClean="0"/>
              <a:t>6. Čím sa krajina </a:t>
            </a:r>
          </a:p>
          <a:p>
            <a:r>
              <a:rPr lang="sk-SK" sz="2600" dirty="0" smtClean="0"/>
              <a:t>preslávila?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3" calcmode="lin" valueType="num">
                                      <p:cBhvr override="childStyl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66736 -0.00208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6. Čím sa krajina preslávila?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0" y="899428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/>
              <a:t>Nicolae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Paulescu</a:t>
            </a:r>
            <a:endParaRPr lang="sk-SK" sz="28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3059832" y="899428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Aurel </a:t>
            </a:r>
            <a:r>
              <a:rPr lang="sk-SK" sz="2800" b="1" dirty="0" err="1" smtClean="0"/>
              <a:t>Persu</a:t>
            </a:r>
            <a:endParaRPr lang="sk-SK" sz="28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6084168" y="908720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/>
              <a:t>Petrache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Poenaru</a:t>
            </a:r>
            <a:endParaRPr lang="sk-SK" sz="2800" b="1" dirty="0"/>
          </a:p>
        </p:txBody>
      </p:sp>
      <p:pic>
        <p:nvPicPr>
          <p:cNvPr id="15362" name="Picture 2" descr="What Does Insulin Do? - D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26882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2" name="Picture 12" descr="Streamline car of Aurel Perşu"/>
          <p:cNvPicPr>
            <a:picLocks noChangeAspect="1" noChangeArrowheads="1"/>
          </p:cNvPicPr>
          <p:nvPr/>
        </p:nvPicPr>
        <p:blipFill>
          <a:blip r:embed="rId4" cstate="print"/>
          <a:srcRect b="7374"/>
          <a:stretch>
            <a:fillRect/>
          </a:stretch>
        </p:blipFill>
        <p:spPr bwMode="auto">
          <a:xfrm>
            <a:off x="3347864" y="4437112"/>
            <a:ext cx="2637459" cy="162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4" name="Picture 14" descr="Antique'II Fountain Pen-Gold – Labanp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221088"/>
            <a:ext cx="2483768" cy="24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6" name="Picture 16" descr="Petrache Poenaru - Wikipe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484784"/>
            <a:ext cx="2095500" cy="1438275"/>
          </a:xfrm>
          <a:prstGeom prst="rect">
            <a:avLst/>
          </a:prstGeom>
          <a:noFill/>
        </p:spPr>
      </p:pic>
      <p:pic>
        <p:nvPicPr>
          <p:cNvPr id="15378" name="Picture 18" descr="Aurel Persu - Wikiped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484784"/>
            <a:ext cx="2088232" cy="1420653"/>
          </a:xfrm>
          <a:prstGeom prst="rect">
            <a:avLst/>
          </a:prstGeom>
          <a:noFill/>
        </p:spPr>
      </p:pic>
      <p:pic>
        <p:nvPicPr>
          <p:cNvPr id="15380" name="Picture 20" descr="1999 Nicolae Paulescu,physiologist,discovery of  antidiabetic/INSULIN,Romania,MNH | eBa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484784"/>
            <a:ext cx="2160240" cy="1444721"/>
          </a:xfrm>
          <a:prstGeom prst="rect">
            <a:avLst/>
          </a:prstGeom>
          <a:noFill/>
        </p:spPr>
      </p:pic>
      <p:sp>
        <p:nvSpPr>
          <p:cNvPr id="18" name="BlokTextu 17"/>
          <p:cNvSpPr txBox="1"/>
          <p:nvPr/>
        </p:nvSpPr>
        <p:spPr>
          <a:xfrm>
            <a:off x="0" y="3212976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Inzulín</a:t>
            </a:r>
            <a:endParaRPr lang="sk-SK" sz="2800" b="1" dirty="0"/>
          </a:p>
        </p:txBody>
      </p:sp>
      <p:sp>
        <p:nvSpPr>
          <p:cNvPr id="19" name="BlokTextu 18"/>
          <p:cNvSpPr txBox="1"/>
          <p:nvPr/>
        </p:nvSpPr>
        <p:spPr>
          <a:xfrm>
            <a:off x="6084168" y="3212976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plniace pero</a:t>
            </a:r>
            <a:endParaRPr lang="sk-SK" sz="2800" b="1" dirty="0"/>
          </a:p>
        </p:txBody>
      </p:sp>
      <p:sp>
        <p:nvSpPr>
          <p:cNvPr id="20" name="BlokTextu 19"/>
          <p:cNvSpPr txBox="1"/>
          <p:nvPr/>
        </p:nvSpPr>
        <p:spPr>
          <a:xfrm>
            <a:off x="3059832" y="3212976"/>
            <a:ext cx="3059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kolesá súčasťou karosérie auta</a:t>
            </a:r>
            <a:endParaRPr lang="sk-SK" sz="2800" b="1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0" decel="100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pic>
        <p:nvPicPr>
          <p:cNvPr id="6" name="Picture 2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0" y="234888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/>
              <a:t>7. Miesta, ktoré</a:t>
            </a:r>
          </a:p>
          <a:p>
            <a:pPr algn="ctr"/>
            <a:r>
              <a:rPr lang="sk-SK" sz="2600" dirty="0" smtClean="0"/>
              <a:t>sa oplatí navštíviť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3" calcmode="lin" valueType="num">
                                      <p:cBhvr override="childStyl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7. Miesta, ktoré sa oplatí navštíviť </a:t>
            </a:r>
          </a:p>
        </p:txBody>
      </p:sp>
      <p:pic>
        <p:nvPicPr>
          <p:cNvPr id="10242" name="Picture 2" descr="Casino Constanța –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08720"/>
            <a:ext cx="3888432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BlokTextu 6"/>
          <p:cNvSpPr txBox="1"/>
          <p:nvPr/>
        </p:nvSpPr>
        <p:spPr>
          <a:xfrm>
            <a:off x="0" y="1700808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err="1" smtClean="0"/>
              <a:t>Constanța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Casino</a:t>
            </a:r>
            <a:endParaRPr lang="sk-SK" sz="3600" b="1" dirty="0"/>
          </a:p>
        </p:txBody>
      </p:sp>
      <p:pic>
        <p:nvPicPr>
          <p:cNvPr id="10250" name="Picture 10" descr="Una din bijuteriile țării noastre | Mănăstirea Corbii de Piatră"/>
          <p:cNvPicPr>
            <a:picLocks noChangeAspect="1" noChangeArrowheads="1"/>
          </p:cNvPicPr>
          <p:nvPr/>
        </p:nvPicPr>
        <p:blipFill>
          <a:blip r:embed="rId4" cstate="print"/>
          <a:srcRect r="5437"/>
          <a:stretch>
            <a:fillRect/>
          </a:stretch>
        </p:blipFill>
        <p:spPr bwMode="auto">
          <a:xfrm>
            <a:off x="395536" y="3501008"/>
            <a:ext cx="4104456" cy="2895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BlokTextu 9"/>
          <p:cNvSpPr txBox="1"/>
          <p:nvPr/>
        </p:nvSpPr>
        <p:spPr>
          <a:xfrm>
            <a:off x="4860032" y="4653136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/>
              <a:t>Mănăstirea Corbii de Piatră</a:t>
            </a:r>
            <a:endParaRPr lang="sk-SK" sz="3600" b="1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7. Miesta, ktoré sa oplatí navštíviť </a:t>
            </a:r>
          </a:p>
        </p:txBody>
      </p:sp>
      <p:pic>
        <p:nvPicPr>
          <p:cNvPr id="7170" name="Picture 2" descr="Tajomný Drakulov hrad – rumunský klenot s temnou minulosťou | Blog Invia.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556988" cy="30416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0" y="1700808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Hrad </a:t>
            </a:r>
            <a:r>
              <a:rPr lang="sk-SK" sz="3600" b="1" dirty="0" err="1" smtClean="0"/>
              <a:t>Bran</a:t>
            </a:r>
            <a:endParaRPr lang="sk-SK" sz="36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860032" y="4797152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Calibri" pitchFamily="34" charset="0"/>
                <a:cs typeface="Calibri" pitchFamily="34" charset="0"/>
              </a:rPr>
              <a:t>Săpânța</a:t>
            </a:r>
            <a:endParaRPr lang="sk-SK" sz="3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2" name="Picture 4" descr="The Merry Cemetery (Cimitirul Vesel) – Săpânța, Rom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429882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/>
              <a:t>7. Miesta, ktoré sa oplatí navštíviť 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0" y="1700808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Kamenná socha </a:t>
            </a:r>
          </a:p>
          <a:p>
            <a:pPr algn="ctr"/>
            <a:r>
              <a:rPr lang="sk-SK" sz="3600" b="1" dirty="0" smtClean="0"/>
              <a:t>kráľa </a:t>
            </a:r>
            <a:r>
              <a:rPr lang="sk-SK" sz="3600" b="1" dirty="0" err="1" smtClean="0"/>
              <a:t>Decebalus</a:t>
            </a:r>
            <a:endParaRPr lang="sk-SK" sz="36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860032" y="4581128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Les </a:t>
            </a:r>
            <a:r>
              <a:rPr lang="sk-SK" sz="3600" b="1" dirty="0" err="1" smtClean="0"/>
              <a:t>Boldu</a:t>
            </a:r>
            <a:endParaRPr lang="sk-SK" sz="3600" b="1" dirty="0" smtClean="0"/>
          </a:p>
          <a:p>
            <a:pPr algn="ctr"/>
            <a:r>
              <a:rPr lang="sk-SK" sz="3600" dirty="0" smtClean="0"/>
              <a:t>(jazero čarodejníc)</a:t>
            </a:r>
            <a:endParaRPr lang="sk-SK" sz="3600" dirty="0"/>
          </a:p>
        </p:txBody>
      </p:sp>
      <p:pic>
        <p:nvPicPr>
          <p:cNvPr id="9220" name="Picture 4" descr="The Haunted and Mysterious Witches Pond of Bucharest, Romania - Amy's Cry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396710" cy="2928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s://upload.wikimedia.org/wikipedia/commons/thumb/5/52/Statuia_Chipul_lui_Decebal_-_Cazanele_Dun%C4%83rii%2C_Rom%C3%A2nia.jpg/1920px-Statuia_Chipul_lui_Decebal_-_Cazanele_Dun%C4%83rii%2C_Rom%C3%A2n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92696"/>
            <a:ext cx="4200466" cy="3150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9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6" name="Picture 4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0" y="220486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 smtClean="0">
                <a:solidFill>
                  <a:schemeClr val="bg1"/>
                </a:solidFill>
              </a:rPr>
              <a:t>8. Tradičná kuchyňa</a:t>
            </a:r>
            <a:endParaRPr lang="sk-SK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3" calcmode="lin" valueType="num">
                                      <p:cBhvr override="childStyl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>
                <a:solidFill>
                  <a:schemeClr val="bg1"/>
                </a:solidFill>
              </a:rPr>
              <a:t>8. Tradičná kuchyňa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0" y="899428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bg1"/>
                </a:solidFill>
              </a:rPr>
              <a:t>Sarmale</a:t>
            </a:r>
            <a:r>
              <a:rPr lang="sk-SK" sz="2800" b="1" dirty="0" smtClean="0">
                <a:solidFill>
                  <a:schemeClr val="bg1"/>
                </a:solidFill>
              </a:rPr>
              <a:t> 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059832" y="899428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bg1"/>
                </a:solidFill>
              </a:rPr>
              <a:t>Mămăligă</a:t>
            </a:r>
            <a:endParaRPr lang="sk-SK" sz="2800" dirty="0">
              <a:solidFill>
                <a:schemeClr val="bg1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084168" y="908720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bg1"/>
                </a:solidFill>
              </a:rPr>
              <a:t>Cozonac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0" y="5805264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kapustové rolky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059832" y="5805264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tvrdšia polenta 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084168" y="5814556"/>
            <a:ext cx="30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bg1"/>
                </a:solidFill>
              </a:rPr>
              <a:t>sladký chlieb</a:t>
            </a:r>
            <a:endParaRPr lang="sk-SK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ow to Cook Basic Polenta – Mamaliga"/>
          <p:cNvPicPr>
            <a:picLocks noChangeAspect="1" noChangeArrowheads="1"/>
          </p:cNvPicPr>
          <p:nvPr/>
        </p:nvPicPr>
        <p:blipFill>
          <a:blip r:embed="rId3" cstate="print"/>
          <a:srcRect b="814"/>
          <a:stretch>
            <a:fillRect/>
          </a:stretch>
        </p:blipFill>
        <p:spPr bwMode="auto">
          <a:xfrm>
            <a:off x="3276878" y="1628800"/>
            <a:ext cx="2663274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Moldovan Cabbage Rolls (Sarmale)"/>
          <p:cNvPicPr>
            <a:picLocks noChangeAspect="1" noChangeArrowheads="1"/>
          </p:cNvPicPr>
          <p:nvPr/>
        </p:nvPicPr>
        <p:blipFill>
          <a:blip r:embed="rId4" cstate="print"/>
          <a:srcRect b="901"/>
          <a:stretch>
            <a:fillRect/>
          </a:stretch>
        </p:blipFill>
        <p:spPr bwMode="auto">
          <a:xfrm>
            <a:off x="251520" y="1628800"/>
            <a:ext cx="2664296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Opis fotky nie je k dispozícii."/>
          <p:cNvPicPr>
            <a:picLocks noChangeAspect="1" noChangeArrowheads="1"/>
          </p:cNvPicPr>
          <p:nvPr/>
        </p:nvPicPr>
        <p:blipFill>
          <a:blip r:embed="rId5" cstate="print"/>
          <a:srcRect l="7913" r="5046"/>
          <a:stretch>
            <a:fillRect/>
          </a:stretch>
        </p:blipFill>
        <p:spPr bwMode="auto">
          <a:xfrm>
            <a:off x="6228184" y="1556792"/>
            <a:ext cx="2664296" cy="4006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9" name="Picture 2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8" name="Picture 4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0" y="22048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 smtClean="0">
                <a:solidFill>
                  <a:schemeClr val="bg1"/>
                </a:solidFill>
              </a:rPr>
              <a:t>1. Rumunsko na mape</a:t>
            </a:r>
            <a:br>
              <a:rPr lang="sk-SK" sz="2600" dirty="0" smtClean="0">
                <a:solidFill>
                  <a:schemeClr val="bg1"/>
                </a:solidFill>
              </a:rPr>
            </a:br>
            <a:r>
              <a:rPr lang="sk-SK" sz="2600" dirty="0" smtClean="0">
                <a:solidFill>
                  <a:schemeClr val="bg1"/>
                </a:solidFill>
              </a:rPr>
              <a:t>b) Rozdelenie krajiny</a:t>
            </a:r>
            <a:endParaRPr lang="sk-SK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3" calcmode="lin" valueType="num">
                                      <p:cBhvr override="childStyl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 smtClean="0">
                <a:solidFill>
                  <a:schemeClr val="bg1"/>
                </a:solidFill>
              </a:rPr>
              <a:t>8. Tradičná kuchyňa</a:t>
            </a:r>
          </a:p>
        </p:txBody>
      </p:sp>
      <p:pic>
        <p:nvPicPr>
          <p:cNvPr id="5130" name="Picture 10" descr="Nie je k dispozícii žiadny popi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08720"/>
            <a:ext cx="2268252" cy="3024335"/>
          </a:xfrm>
          <a:prstGeom prst="rect">
            <a:avLst/>
          </a:prstGeom>
          <a:noFill/>
        </p:spPr>
      </p:pic>
      <p:pic>
        <p:nvPicPr>
          <p:cNvPr id="5132" name="Picture 12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2263026" cy="3017368"/>
          </a:xfrm>
          <a:prstGeom prst="rect">
            <a:avLst/>
          </a:prstGeom>
          <a:noFill/>
        </p:spPr>
      </p:pic>
      <p:pic>
        <p:nvPicPr>
          <p:cNvPr id="5134" name="Picture 14" descr="Nie je k dispozícii žiadny popi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024336" cy="2268252"/>
          </a:xfrm>
          <a:prstGeom prst="rect">
            <a:avLst/>
          </a:prstGeom>
          <a:noFill/>
        </p:spPr>
      </p:pic>
      <p:pic>
        <p:nvPicPr>
          <p:cNvPr id="5136" name="Picture 16" descr="Nie je k dispozícii žiadny popi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908720"/>
            <a:ext cx="2268252" cy="3024336"/>
          </a:xfrm>
          <a:prstGeom prst="rect">
            <a:avLst/>
          </a:prstGeom>
          <a:noFill/>
        </p:spPr>
      </p:pic>
      <p:pic>
        <p:nvPicPr>
          <p:cNvPr id="5138" name="Picture 18" descr="Nie je k dispozícii žiadny popi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077071"/>
            <a:ext cx="1941680" cy="25889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33463" r="33463" b="25000"/>
          <a:stretch>
            <a:fillRect/>
          </a:stretch>
        </p:blipFill>
        <p:spPr bwMode="auto">
          <a:xfrm>
            <a:off x="2987824" y="0"/>
            <a:ext cx="3024336" cy="6858000"/>
          </a:xfrm>
          <a:prstGeom prst="rect">
            <a:avLst/>
          </a:prstGeom>
          <a:noFill/>
        </p:spPr>
      </p:pic>
      <p:pic>
        <p:nvPicPr>
          <p:cNvPr id="11" name="Picture 6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8" name="Picture 4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0" y="30689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/>
              <a:t>  ĎAKUJEM</a:t>
            </a:r>
            <a:endParaRPr lang="sk-SK" sz="4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0" y="30689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/>
              <a:t>ZA</a:t>
            </a:r>
            <a:endParaRPr lang="sk-SK" sz="4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0" y="30689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400" dirty="0" smtClean="0"/>
              <a:t>POZORNOSŤ</a:t>
            </a:r>
            <a:endParaRPr lang="sk-SK" sz="44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2" grpId="2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Political Map of Romania showing 41 counties and 1 municipality and the capital city of Bucharest."/>
          <p:cNvPicPr>
            <a:picLocks noChangeAspect="1" noChangeArrowheads="1"/>
          </p:cNvPicPr>
          <p:nvPr/>
        </p:nvPicPr>
        <p:blipFill>
          <a:blip r:embed="rId3" cstate="print"/>
          <a:srcRect l="1809" t="2439" r="1425" b="2439"/>
          <a:stretch>
            <a:fillRect/>
          </a:stretch>
        </p:blipFill>
        <p:spPr bwMode="auto">
          <a:xfrm>
            <a:off x="432048" y="260648"/>
            <a:ext cx="3851920" cy="2808312"/>
          </a:xfrm>
          <a:prstGeom prst="rect">
            <a:avLst/>
          </a:prstGeom>
          <a:noFill/>
          <a:ln w="38100">
            <a:solidFill>
              <a:srgbClr val="FCD116"/>
            </a:solidFill>
          </a:ln>
        </p:spPr>
      </p:pic>
      <p:pic>
        <p:nvPicPr>
          <p:cNvPr id="4" name="Picture 2" descr="Romania map Royalty Free Vector Image - VectorStock"/>
          <p:cNvPicPr>
            <a:picLocks noChangeAspect="1" noChangeArrowheads="1"/>
          </p:cNvPicPr>
          <p:nvPr/>
        </p:nvPicPr>
        <p:blipFill>
          <a:blip r:embed="rId4" cstate="print"/>
          <a:srcRect b="10199"/>
          <a:stretch>
            <a:fillRect/>
          </a:stretch>
        </p:blipFill>
        <p:spPr bwMode="auto">
          <a:xfrm>
            <a:off x="4788024" y="260648"/>
            <a:ext cx="3983783" cy="2808312"/>
          </a:xfrm>
          <a:prstGeom prst="rect">
            <a:avLst/>
          </a:prstGeom>
          <a:solidFill>
            <a:srgbClr val="FCD116"/>
          </a:solidFill>
          <a:ln w="38100">
            <a:solidFill>
              <a:srgbClr val="FCD116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645024"/>
            <a:ext cx="4941840" cy="2779785"/>
          </a:xfrm>
          <a:prstGeom prst="rect">
            <a:avLst/>
          </a:prstGeom>
          <a:noFill/>
          <a:ln w="38100">
            <a:solidFill>
              <a:srgbClr val="CE1126"/>
            </a:solidFill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395536" y="3131676"/>
            <a:ext cx="3888432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chemeClr val="bg1"/>
                </a:solidFill>
              </a:rPr>
              <a:t>41 Administratívnych jednotiek (žúp) 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716016" y="3140968"/>
            <a:ext cx="4032448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chemeClr val="bg1"/>
                </a:solidFill>
              </a:rPr>
              <a:t>8 regiónov 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051720" y="6453336"/>
            <a:ext cx="504056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chemeClr val="bg1"/>
                </a:solidFill>
              </a:rPr>
              <a:t>3 všeobecné historické regióny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2" name="Šípka doľava 11"/>
          <p:cNvSpPr/>
          <p:nvPr/>
        </p:nvSpPr>
        <p:spPr>
          <a:xfrm rot="10463408">
            <a:off x="1913112" y="2525840"/>
            <a:ext cx="791902" cy="149445"/>
          </a:xfrm>
          <a:prstGeom prst="leftArrow">
            <a:avLst/>
          </a:prstGeom>
          <a:solidFill>
            <a:srgbClr val="FCD116"/>
          </a:solidFill>
          <a:ln w="3175"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doľava 12"/>
          <p:cNvSpPr/>
          <p:nvPr/>
        </p:nvSpPr>
        <p:spPr>
          <a:xfrm rot="20829279">
            <a:off x="1914408" y="1033157"/>
            <a:ext cx="791902" cy="149445"/>
          </a:xfrm>
          <a:prstGeom prst="leftArrow">
            <a:avLst/>
          </a:prstGeom>
          <a:solidFill>
            <a:srgbClr val="FCD116"/>
          </a:solidFill>
          <a:ln w="3175"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 doľava 13"/>
          <p:cNvSpPr/>
          <p:nvPr/>
        </p:nvSpPr>
        <p:spPr>
          <a:xfrm rot="6678794">
            <a:off x="285120" y="2166132"/>
            <a:ext cx="791902" cy="149445"/>
          </a:xfrm>
          <a:prstGeom prst="leftArrow">
            <a:avLst/>
          </a:prstGeom>
          <a:solidFill>
            <a:srgbClr val="FCD116"/>
          </a:solidFill>
          <a:ln w="3175"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ípka doľava 14"/>
          <p:cNvSpPr/>
          <p:nvPr/>
        </p:nvSpPr>
        <p:spPr>
          <a:xfrm rot="15876427">
            <a:off x="3351550" y="2099315"/>
            <a:ext cx="791902" cy="149445"/>
          </a:xfrm>
          <a:prstGeom prst="leftArrow">
            <a:avLst/>
          </a:prstGeom>
          <a:solidFill>
            <a:srgbClr val="FCD116"/>
          </a:solidFill>
          <a:ln w="3175"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3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r="42545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pic>
        <p:nvPicPr>
          <p:cNvPr id="5" name="Picture 6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012160" y="2276872"/>
            <a:ext cx="15085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 smtClean="0"/>
              <a:t>1. Rumunsko na mape</a:t>
            </a:r>
          </a:p>
          <a:p>
            <a:r>
              <a:rPr lang="sk-SK" sz="2600" dirty="0" smtClean="0"/>
              <a:t>c) Povrch</a:t>
            </a:r>
            <a:endParaRPr lang="sk-SK" sz="26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3" calcmode="lin" valueType="num">
                                      <p:cBhvr override="childStyl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66736 -0.00208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Geography of Romania - Wikipedia"/>
          <p:cNvPicPr>
            <a:picLocks noChangeAspect="1" noChangeArrowheads="1"/>
          </p:cNvPicPr>
          <p:nvPr/>
        </p:nvPicPr>
        <p:blipFill>
          <a:blip r:embed="rId3" cstate="print"/>
          <a:srcRect l="1963" r="2751"/>
          <a:stretch>
            <a:fillRect/>
          </a:stretch>
        </p:blipFill>
        <p:spPr bwMode="auto">
          <a:xfrm>
            <a:off x="0" y="0"/>
            <a:ext cx="91481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6" descr="Romania flag color codes"/>
          <p:cNvPicPr>
            <a:picLocks noChangeAspect="1" noChangeArrowheads="1"/>
          </p:cNvPicPr>
          <p:nvPr/>
        </p:nvPicPr>
        <p:blipFill>
          <a:blip r:embed="rId2" cstate="print"/>
          <a:srcRect l="54431" b="19865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noFill/>
        </p:spPr>
      </p:pic>
      <p:pic>
        <p:nvPicPr>
          <p:cNvPr id="8" name="Picture 4" descr="Romania flag color codes"/>
          <p:cNvPicPr>
            <a:picLocks noChangeAspect="1" noChangeArrowheads="1"/>
          </p:cNvPicPr>
          <p:nvPr/>
        </p:nvPicPr>
        <p:blipFill>
          <a:blip r:embed="rId3" cstate="print"/>
          <a:srcRect r="42545"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pic>
        <p:nvPicPr>
          <p:cNvPr id="9" name="Picture 2" descr="Romania flag color codes"/>
          <p:cNvPicPr>
            <a:picLocks noChangeAspect="1" noChangeArrowheads="1"/>
          </p:cNvPicPr>
          <p:nvPr/>
        </p:nvPicPr>
        <p:blipFill>
          <a:blip r:embed="rId4" cstate="print"/>
          <a:srcRect l="33463" r="33463" b="25000"/>
          <a:stretch>
            <a:fillRect/>
          </a:stretch>
        </p:blipFill>
        <p:spPr bwMode="auto">
          <a:xfrm>
            <a:off x="3059832" y="0"/>
            <a:ext cx="3024336" cy="6858000"/>
          </a:xfrm>
          <a:prstGeom prst="rect">
            <a:avLst/>
          </a:prstGeom>
          <a:noFill/>
        </p:spPr>
      </p:pic>
      <p:sp>
        <p:nvSpPr>
          <p:cNvPr id="15" name="BlokTextu 14"/>
          <p:cNvSpPr txBox="1"/>
          <p:nvPr/>
        </p:nvSpPr>
        <p:spPr>
          <a:xfrm>
            <a:off x="0" y="4046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/>
              <a:t>2. Rumunská vlajka </a:t>
            </a:r>
          </a:p>
          <a:p>
            <a:pPr algn="ctr"/>
            <a:r>
              <a:rPr lang="sk-SK" sz="2600" dirty="0" smtClean="0"/>
              <a:t>a znak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3" calcmode="lin" valueType="num">
                                      <p:cBhvr override="childStyl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d flag color codes"/>
          <p:cNvPicPr>
            <a:picLocks noChangeAspect="1" noChangeArrowheads="1"/>
          </p:cNvPicPr>
          <p:nvPr/>
        </p:nvPicPr>
        <p:blipFill>
          <a:blip r:embed="rId2" cstate="print"/>
          <a:srcRect b="19865"/>
          <a:stretch>
            <a:fillRect/>
          </a:stretch>
        </p:blipFill>
        <p:spPr bwMode="auto">
          <a:xfrm>
            <a:off x="0" y="0"/>
            <a:ext cx="3059832" cy="6858000"/>
          </a:xfrm>
          <a:prstGeom prst="rect">
            <a:avLst/>
          </a:prstGeom>
          <a:noFill/>
        </p:spPr>
      </p:pic>
      <p:pic>
        <p:nvPicPr>
          <p:cNvPr id="2052" name="Picture 4" descr="Chad flag color codes"/>
          <p:cNvPicPr>
            <a:picLocks noChangeAspect="1" noChangeArrowheads="1"/>
          </p:cNvPicPr>
          <p:nvPr/>
        </p:nvPicPr>
        <p:blipFill>
          <a:blip r:embed="rId3" cstate="print"/>
          <a:srcRect r="4651" b="19865"/>
          <a:stretch>
            <a:fillRect/>
          </a:stretch>
        </p:blipFill>
        <p:spPr bwMode="auto">
          <a:xfrm>
            <a:off x="3059832" y="0"/>
            <a:ext cx="3024000" cy="6857999"/>
          </a:xfrm>
          <a:prstGeom prst="rect">
            <a:avLst/>
          </a:prstGeom>
          <a:noFill/>
        </p:spPr>
      </p:pic>
      <p:pic>
        <p:nvPicPr>
          <p:cNvPr id="2054" name="Picture 6" descr="Chad flag color codes"/>
          <p:cNvPicPr>
            <a:picLocks noChangeAspect="1" noChangeArrowheads="1"/>
          </p:cNvPicPr>
          <p:nvPr/>
        </p:nvPicPr>
        <p:blipFill>
          <a:blip r:embed="rId4" cstate="print"/>
          <a:srcRect b="19865"/>
          <a:stretch>
            <a:fillRect/>
          </a:stretch>
        </p:blipFill>
        <p:spPr bwMode="auto">
          <a:xfrm>
            <a:off x="6084000" y="0"/>
            <a:ext cx="3060000" cy="6858000"/>
          </a:xfrm>
          <a:prstGeom prst="rect">
            <a:avLst/>
          </a:prstGeom>
          <a:noFill/>
        </p:spPr>
      </p:pic>
      <p:sp>
        <p:nvSpPr>
          <p:cNvPr id="14" name="BlokTextu 13"/>
          <p:cNvSpPr txBox="1"/>
          <p:nvPr/>
        </p:nvSpPr>
        <p:spPr>
          <a:xfrm>
            <a:off x="0" y="-1577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/>
              <a:t>2. Vlajka</a:t>
            </a:r>
            <a:endParaRPr lang="sk-SK" sz="2600" dirty="0"/>
          </a:p>
        </p:txBody>
      </p:sp>
      <p:sp>
        <p:nvSpPr>
          <p:cNvPr id="18" name="BlokTextu 17"/>
          <p:cNvSpPr txBox="1"/>
          <p:nvPr/>
        </p:nvSpPr>
        <p:spPr>
          <a:xfrm>
            <a:off x="0" y="24928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dirty="0" smtClean="0"/>
              <a:t>Čad</a:t>
            </a:r>
            <a:endParaRPr lang="sk-SK" sz="80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ldova flag color codes"/>
          <p:cNvPicPr>
            <a:picLocks noChangeAspect="1" noChangeArrowheads="1"/>
          </p:cNvPicPr>
          <p:nvPr/>
        </p:nvPicPr>
        <p:blipFill>
          <a:blip r:embed="rId2" cstate="print"/>
          <a:srcRect b="19865"/>
          <a:stretch>
            <a:fillRect/>
          </a:stretch>
        </p:blipFill>
        <p:spPr bwMode="auto">
          <a:xfrm>
            <a:off x="6084000" y="0"/>
            <a:ext cx="3060000" cy="6858000"/>
          </a:xfrm>
          <a:prstGeom prst="rect">
            <a:avLst/>
          </a:prstGeom>
          <a:noFill/>
        </p:spPr>
      </p:pic>
      <p:pic>
        <p:nvPicPr>
          <p:cNvPr id="24580" name="Picture 4" descr="Moldova flag color codes"/>
          <p:cNvPicPr>
            <a:picLocks noChangeAspect="1" noChangeArrowheads="1"/>
          </p:cNvPicPr>
          <p:nvPr/>
        </p:nvPicPr>
        <p:blipFill>
          <a:blip r:embed="rId3" cstate="print"/>
          <a:srcRect b="19865"/>
          <a:stretch>
            <a:fillRect/>
          </a:stretch>
        </p:blipFill>
        <p:spPr bwMode="auto">
          <a:xfrm>
            <a:off x="0" y="0"/>
            <a:ext cx="3060000" cy="6858000"/>
          </a:xfrm>
          <a:prstGeom prst="rect">
            <a:avLst/>
          </a:prstGeom>
          <a:noFill/>
        </p:spPr>
      </p:pic>
      <p:pic>
        <p:nvPicPr>
          <p:cNvPr id="24582" name="Picture 6" descr="Moldova flag color codes"/>
          <p:cNvPicPr>
            <a:picLocks noChangeAspect="1" noChangeArrowheads="1"/>
          </p:cNvPicPr>
          <p:nvPr/>
        </p:nvPicPr>
        <p:blipFill>
          <a:blip r:embed="rId4" cstate="print"/>
          <a:srcRect b="19865"/>
          <a:stretch>
            <a:fillRect/>
          </a:stretch>
        </p:blipFill>
        <p:spPr bwMode="auto">
          <a:xfrm>
            <a:off x="3059832" y="0"/>
            <a:ext cx="3024000" cy="6858000"/>
          </a:xfrm>
          <a:prstGeom prst="rect">
            <a:avLst/>
          </a:prstGeom>
          <a:noFill/>
        </p:spPr>
      </p:pic>
      <p:pic>
        <p:nvPicPr>
          <p:cNvPr id="24584" name="Picture 8" descr="Soubor:Flag of Moldova, reverse.svg – Wikipedie"/>
          <p:cNvPicPr>
            <a:picLocks noChangeAspect="1" noChangeArrowheads="1"/>
          </p:cNvPicPr>
          <p:nvPr/>
        </p:nvPicPr>
        <p:blipFill>
          <a:blip r:embed="rId5" cstate="print"/>
          <a:srcRect l="34061" r="34486"/>
          <a:stretch>
            <a:fillRect/>
          </a:stretch>
        </p:blipFill>
        <p:spPr bwMode="auto">
          <a:xfrm>
            <a:off x="3059832" y="1196751"/>
            <a:ext cx="3024336" cy="4807767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400" dirty="0" smtClean="0"/>
              <a:t>Moldavsko</a:t>
            </a:r>
            <a:endParaRPr lang="sk-SK" sz="80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201</Words>
  <Application>Microsoft Office PowerPoint</Application>
  <PresentationFormat>Prezentácia na obrazovke (4:3)</PresentationFormat>
  <Paragraphs>74</Paragraphs>
  <Slides>31</Slides>
  <Notes>1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Admin</dc:creator>
  <cp:lastModifiedBy>Admin</cp:lastModifiedBy>
  <cp:revision>260</cp:revision>
  <dcterms:created xsi:type="dcterms:W3CDTF">2022-10-31T18:44:31Z</dcterms:created>
  <dcterms:modified xsi:type="dcterms:W3CDTF">2023-01-20T02:14:01Z</dcterms:modified>
</cp:coreProperties>
</file>