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61" r:id="rId3"/>
    <p:sldId id="279" r:id="rId4"/>
    <p:sldId id="264" r:id="rId5"/>
    <p:sldId id="280" r:id="rId6"/>
    <p:sldId id="283" r:id="rId7"/>
    <p:sldId id="281" r:id="rId8"/>
    <p:sldId id="285" r:id="rId9"/>
    <p:sldId id="284" r:id="rId10"/>
    <p:sldId id="282" r:id="rId11"/>
    <p:sldId id="288" r:id="rId12"/>
    <p:sldId id="278" r:id="rId13"/>
  </p:sldIdLst>
  <p:sldSz cx="9144000" cy="5143500" type="screen16x9"/>
  <p:notesSz cx="6858000" cy="9144000"/>
  <p:embeddedFontLst>
    <p:embeddedFont>
      <p:font typeface="Roboto Condensed Light" panose="020B0604020202020204" charset="0"/>
      <p:regular r:id="rId15"/>
      <p:bold r:id="rId16"/>
      <p:italic r:id="rId17"/>
      <p:boldItalic r:id="rId18"/>
    </p:embeddedFont>
    <p:embeddedFont>
      <p:font typeface="Arvo" panose="020B0604020202020204" charset="0"/>
      <p:regular r:id="rId19"/>
      <p:bold r:id="rId20"/>
      <p:italic r:id="rId21"/>
      <p:boldItalic r:id="rId22"/>
    </p:embeddedFont>
    <p:embeddedFont>
      <p:font typeface="Roboto Condensed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3964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807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504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9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9117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201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69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k.wikipedia.org/wiki/Impresionizmus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Impresionizmus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4213412"/>
            <a:ext cx="2779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Tomáš Štofko 2.C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Predstavitelia</a:t>
            </a:r>
            <a:endParaRPr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814275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sk-SK" b="1" dirty="0"/>
              <a:t>Paul </a:t>
            </a:r>
            <a:r>
              <a:rPr lang="sk-SK" b="1" dirty="0" smtClean="0"/>
              <a:t>Verlaine</a:t>
            </a:r>
          </a:p>
          <a:p>
            <a:pPr marL="114300" indent="0">
              <a:buNone/>
            </a:pPr>
            <a:endParaRPr lang="sk-SK" b="1" dirty="0"/>
          </a:p>
          <a:p>
            <a:pPr marL="114300" indent="0">
              <a:buNone/>
            </a:pPr>
            <a:endParaRPr lang="sk-SK" b="1" dirty="0" smtClean="0"/>
          </a:p>
          <a:p>
            <a:pPr marL="114300" indent="0">
              <a:buNone/>
            </a:pPr>
            <a:endParaRPr lang="sk-SK" b="1" dirty="0"/>
          </a:p>
          <a:p>
            <a:pPr marL="114300" indent="0">
              <a:buNone/>
            </a:pPr>
            <a:endParaRPr lang="sk-SK" b="1" dirty="0" smtClean="0"/>
          </a:p>
          <a:p>
            <a:pPr marL="114300" indent="0">
              <a:buNone/>
            </a:pPr>
            <a:endParaRPr lang="sk-SK" b="1" dirty="0" smtClean="0"/>
          </a:p>
          <a:p>
            <a:pPr marL="114300" indent="0">
              <a:buNone/>
            </a:pPr>
            <a:endParaRPr lang="sk-SK" b="1" dirty="0"/>
          </a:p>
          <a:p>
            <a:pPr marL="114300" indent="0">
              <a:buNone/>
            </a:pPr>
            <a:r>
              <a:rPr lang="sk-SK" dirty="0" smtClean="0"/>
              <a:t>Saurnské básne, Galantné Slávnosti</a:t>
            </a:r>
          </a:p>
          <a:p>
            <a:pPr marL="114300" indent="0">
              <a:buNone/>
            </a:pPr>
            <a:endParaRPr lang="sk-SK" b="1" dirty="0"/>
          </a:p>
        </p:txBody>
      </p:sp>
      <p:sp>
        <p:nvSpPr>
          <p:cNvPr id="285" name="Google Shape;285;p19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sk-SK" b="1" dirty="0"/>
              <a:t>Marcel </a:t>
            </a:r>
            <a:r>
              <a:rPr lang="sk-SK" b="1" dirty="0" smtClean="0"/>
              <a:t>Proust 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114300" indent="0">
              <a:buNone/>
            </a:pPr>
            <a:r>
              <a:rPr lang="pl-PL" dirty="0"/>
              <a:t>Napodobeniny a </a:t>
            </a:r>
            <a:r>
              <a:rPr lang="pl-PL" dirty="0" smtClean="0"/>
              <a:t>rozmanitosti, Rozkoše </a:t>
            </a:r>
            <a:r>
              <a:rPr lang="pl-PL" dirty="0"/>
              <a:t>a dni</a:t>
            </a:r>
          </a:p>
          <a:p>
            <a:pPr marL="0" indent="0">
              <a:buNone/>
            </a:pPr>
            <a:endParaRPr lang="sk-SK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86" name="Google Shape;286;p19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sk-SK" b="1" dirty="0" smtClean="0"/>
              <a:t>    Fráňa Šrámek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114300" indent="0">
              <a:buNone/>
            </a:pPr>
            <a:endParaRPr lang="sk-SK" b="1" dirty="0"/>
          </a:p>
          <a:p>
            <a:pPr marL="114300" indent="0">
              <a:buNone/>
            </a:pPr>
            <a:endParaRPr lang="sk-SK" b="1" dirty="0" smtClean="0"/>
          </a:p>
          <a:p>
            <a:pPr marL="114300" indent="0">
              <a:buNone/>
            </a:pPr>
            <a:r>
              <a:rPr lang="sk-SK" dirty="0" smtClean="0"/>
              <a:t>Modrý </a:t>
            </a:r>
            <a:r>
              <a:rPr lang="sk-SK" dirty="0"/>
              <a:t>a </a:t>
            </a:r>
            <a:r>
              <a:rPr lang="sk-SK" dirty="0" smtClean="0"/>
              <a:t>rudý, Splav, Ještě </a:t>
            </a:r>
            <a:r>
              <a:rPr lang="sk-SK" dirty="0"/>
              <a:t>zní</a:t>
            </a:r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31" y="1967748"/>
            <a:ext cx="1403816" cy="1864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390" y="1967748"/>
            <a:ext cx="1406058" cy="1864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999" y="1967748"/>
            <a:ext cx="1649415" cy="186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89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142565" y="2294965"/>
            <a:ext cx="64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Zdroje</a:t>
            </a:r>
            <a:r>
              <a:rPr lang="sk-SK" sz="2400" b="1" dirty="0" smtClean="0"/>
              <a:t>:</a:t>
            </a:r>
          </a:p>
          <a:p>
            <a:r>
              <a:rPr lang="sk-SK" sz="1800" dirty="0" smtClean="0">
                <a:hlinkClick r:id="rId2"/>
              </a:rPr>
              <a:t>https</a:t>
            </a:r>
            <a:r>
              <a:rPr lang="sk-SK" sz="1800" dirty="0">
                <a:hlinkClick r:id="rId2"/>
              </a:rPr>
              <a:t>://</a:t>
            </a:r>
            <a:r>
              <a:rPr lang="sk-SK" sz="1800" dirty="0" smtClean="0">
                <a:hlinkClick r:id="rId2"/>
              </a:rPr>
              <a:t>sk.wikipedia.org/wiki/Impresionizmus</a:t>
            </a:r>
            <a:r>
              <a:rPr lang="sk-SK" sz="1800" dirty="0" smtClean="0"/>
              <a:t>  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2140411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 </a:t>
            </a:r>
            <a:endParaRPr dirty="0"/>
          </a:p>
        </p:txBody>
      </p:sp>
      <p:sp>
        <p:nvSpPr>
          <p:cNvPr id="524" name="Google Shape;524;p33"/>
          <p:cNvSpPr txBox="1">
            <a:spLocks noGrp="1"/>
          </p:cNvSpPr>
          <p:nvPr>
            <p:ph type="ctrTitle" idx="4294967295"/>
          </p:nvPr>
        </p:nvSpPr>
        <p:spPr>
          <a:xfrm>
            <a:off x="1194467" y="2068565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6000" dirty="0" smtClean="0">
                <a:solidFill>
                  <a:schemeClr val="accent5"/>
                </a:solidFill>
              </a:rPr>
              <a:t>Ďakujem za pozornosť</a:t>
            </a:r>
            <a:endParaRPr sz="6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dirty="0" smtClean="0"/>
              <a:t>Čo to je Impresionizmus?</a:t>
            </a:r>
            <a:endParaRPr sz="2400"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sk-SK" sz="1600" dirty="0" smtClean="0"/>
              <a:t>je to umelecký </a:t>
            </a:r>
            <a:r>
              <a:rPr lang="sk-SK" sz="1600" dirty="0"/>
              <a:t>smer, ktorý vznikol </a:t>
            </a:r>
            <a:r>
              <a:rPr lang="sk-SK" sz="1600" dirty="0" smtClean="0"/>
              <a:t>koncom</a:t>
            </a:r>
            <a:r>
              <a:rPr lang="sk-SK" sz="1600" dirty="0"/>
              <a:t> 19. </a:t>
            </a:r>
            <a:r>
              <a:rPr lang="sk-SK" sz="1600" dirty="0" smtClean="0"/>
              <a:t>storočia</a:t>
            </a:r>
          </a:p>
          <a:p>
            <a:pPr lvl="0">
              <a:spcBef>
                <a:spcPts val="0"/>
              </a:spcBef>
            </a:pPr>
            <a:r>
              <a:rPr lang="sk-SK" sz="1600" dirty="0"/>
              <a:t>jeho cieľom je maľba v prírode, kde sa pokúša zachytiť okamžitú atmosféru danej </a:t>
            </a:r>
            <a:r>
              <a:rPr lang="sk-SK" sz="1600" dirty="0" smtClean="0"/>
              <a:t>chvíle</a:t>
            </a:r>
          </a:p>
          <a:p>
            <a:pPr lvl="0">
              <a:spcBef>
                <a:spcPts val="0"/>
              </a:spcBef>
            </a:pPr>
            <a:r>
              <a:rPr lang="sk-SK" sz="1600" dirty="0" smtClean="0"/>
              <a:t>najpravdivejší </a:t>
            </a:r>
            <a:r>
              <a:rPr lang="sk-SK" sz="1600" dirty="0"/>
              <a:t>je obraz okamihu, ktorý zanecháva v nás najsilnejší dojem - </a:t>
            </a:r>
            <a:r>
              <a:rPr lang="sk-SK" sz="1600" b="1" dirty="0"/>
              <a:t>impresiu</a:t>
            </a:r>
            <a:r>
              <a:rPr lang="sk-SK" sz="1600" dirty="0"/>
              <a:t> </a:t>
            </a:r>
            <a:r>
              <a:rPr lang="sk-SK" sz="1600" dirty="0" smtClean="0"/>
              <a:t>(od </a:t>
            </a:r>
            <a:r>
              <a:rPr lang="sk-SK" sz="1600" dirty="0"/>
              <a:t>toho je názov smeru</a:t>
            </a:r>
            <a:r>
              <a:rPr lang="sk-SK" sz="1600" dirty="0" smtClean="0"/>
              <a:t>)</a:t>
            </a:r>
          </a:p>
          <a:p>
            <a:pPr lvl="0">
              <a:spcBef>
                <a:spcPts val="0"/>
              </a:spcBef>
            </a:pPr>
            <a:r>
              <a:rPr lang="sk-SK" sz="1600" dirty="0"/>
              <a:t>p</a:t>
            </a:r>
            <a:r>
              <a:rPr lang="sk-SK" sz="1600" dirty="0" smtClean="0"/>
              <a:t>rvýkrát </a:t>
            </a:r>
            <a:r>
              <a:rPr lang="sk-SK" sz="1600" dirty="0"/>
              <a:t>použil tento </a:t>
            </a:r>
            <a:r>
              <a:rPr lang="sk-SK" sz="1600" dirty="0" smtClean="0"/>
              <a:t>pojem </a:t>
            </a:r>
            <a:r>
              <a:rPr lang="sk-SK" sz="1600" dirty="0"/>
              <a:t>kritik Louis Leroy po zhliadnutí obrazu Clauda Moneta </a:t>
            </a:r>
            <a:r>
              <a:rPr lang="sk-SK" sz="1600" i="1" dirty="0"/>
              <a:t>Impression, soleil levant</a:t>
            </a:r>
            <a:r>
              <a:rPr lang="sk-SK" sz="1600" dirty="0"/>
              <a:t> (Impresia, východ slnka</a:t>
            </a:r>
            <a:r>
              <a:rPr lang="sk-SK" sz="1600" dirty="0" smtClean="0"/>
              <a:t>), </a:t>
            </a:r>
            <a:r>
              <a:rPr lang="sk-SK" sz="1600" dirty="0"/>
              <a:t>lebo obraz považoval za </a:t>
            </a:r>
            <a:r>
              <a:rPr lang="sk-SK" sz="1600" dirty="0" smtClean="0"/>
              <a:t>nedokončený</a:t>
            </a:r>
          </a:p>
          <a:p>
            <a:pPr lvl="0">
              <a:spcBef>
                <a:spcPts val="0"/>
              </a:spcBef>
            </a:pPr>
            <a:r>
              <a:rPr lang="sk-SK" sz="1600" dirty="0"/>
              <a:t>p</a:t>
            </a:r>
            <a:r>
              <a:rPr lang="sk-SK" sz="1600" dirty="0" smtClean="0"/>
              <a:t>ojem </a:t>
            </a:r>
            <a:r>
              <a:rPr lang="sk-SK" sz="1600" dirty="0"/>
              <a:t>impresionizmus sa neobmedzoval iba na samotné maliarstvo, ale aj na ostatné umelecké kategórie: sochárstvo, hudbu, literatúru </a:t>
            </a:r>
            <a:r>
              <a:rPr lang="sk-SK" sz="1600" dirty="0" smtClean="0"/>
              <a:t>atď.</a:t>
            </a:r>
            <a:endParaRPr sz="11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Impresionizmus – Výtvarné umenie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sk-SK" sz="1600" dirty="0"/>
              <a:t>i</a:t>
            </a:r>
            <a:r>
              <a:rPr lang="sk-SK" sz="1600" dirty="0" smtClean="0"/>
              <a:t>mpresionizmus </a:t>
            </a:r>
            <a:r>
              <a:rPr lang="sk-SK" sz="1600" dirty="0"/>
              <a:t>objavuje pre svet čaro nábreží a morských pláží, povodia </a:t>
            </a:r>
            <a:r>
              <a:rPr lang="sk-SK" sz="1600" dirty="0" smtClean="0"/>
              <a:t>riek, mesta, </a:t>
            </a:r>
            <a:r>
              <a:rPr lang="sk-SK" sz="1600" dirty="0"/>
              <a:t>prostredie reštaurácií a ľudových tančiarní, divadla</a:t>
            </a:r>
            <a:r>
              <a:rPr lang="sk-SK" sz="1600" dirty="0" smtClean="0"/>
              <a:t>, a mnoho ďalších</a:t>
            </a:r>
          </a:p>
          <a:p>
            <a:pPr lvl="0">
              <a:spcBef>
                <a:spcPts val="0"/>
              </a:spcBef>
            </a:pPr>
            <a:r>
              <a:rPr lang="sk-SK" sz="1600" dirty="0"/>
              <a:t>f</a:t>
            </a:r>
            <a:r>
              <a:rPr lang="sk-SK" sz="1600" dirty="0" smtClean="0"/>
              <a:t>arba </a:t>
            </a:r>
            <a:r>
              <a:rPr lang="sk-SK" sz="1600" dirty="0"/>
              <a:t>je podstatným činiteľom obrazu, v prírode sa však mení podľa toho, aká je vrstva vzduchu a </a:t>
            </a:r>
            <a:r>
              <a:rPr lang="sk-SK" sz="1600" dirty="0" smtClean="0"/>
              <a:t>svetla </a:t>
            </a:r>
            <a:r>
              <a:rPr lang="sk-SK" sz="1600" dirty="0"/>
              <a:t>obklopujúca predmet</a:t>
            </a:r>
            <a:r>
              <a:rPr lang="sk-SK" sz="1600" dirty="0" smtClean="0"/>
              <a:t>.</a:t>
            </a:r>
          </a:p>
          <a:p>
            <a:pPr lvl="0">
              <a:spcBef>
                <a:spcPts val="0"/>
              </a:spcBef>
            </a:pPr>
            <a:r>
              <a:rPr lang="sk-SK" sz="1600" dirty="0"/>
              <a:t>o</a:t>
            </a:r>
            <a:r>
              <a:rPr lang="sk-SK" sz="1600" dirty="0" smtClean="0"/>
              <a:t>braz </a:t>
            </a:r>
            <a:r>
              <a:rPr lang="sk-SK" sz="1600" dirty="0"/>
              <a:t>sa nám preto javí ako zmes farebných škvrniek a zamazaných plošiek. </a:t>
            </a:r>
            <a:endParaRPr lang="sk-SK" sz="1600" dirty="0" smtClean="0"/>
          </a:p>
          <a:p>
            <a:pPr lvl="0">
              <a:spcBef>
                <a:spcPts val="0"/>
              </a:spcBef>
            </a:pPr>
            <a:r>
              <a:rPr lang="sk-SK" sz="1600" dirty="0"/>
              <a:t>t</a:t>
            </a:r>
            <a:r>
              <a:rPr lang="sk-SK" sz="1600" dirty="0" smtClean="0"/>
              <a:t>ypické </a:t>
            </a:r>
            <a:r>
              <a:rPr lang="sk-SK" sz="1600" dirty="0"/>
              <a:t>impresionistické obrazy sa poznajú podľa toho, že sú tvorené krátkymi </a:t>
            </a:r>
            <a:r>
              <a:rPr lang="sk-SK" sz="1600" dirty="0" smtClean="0"/>
              <a:t>ťahmi </a:t>
            </a:r>
            <a:r>
              <a:rPr lang="sk-SK" sz="1600" dirty="0"/>
              <a:t>štetca a nemiešanou farbou (predovšetkým jasné a žiarivé farby)</a:t>
            </a:r>
            <a:endParaRPr sz="6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743726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Predstavitelia</a:t>
            </a:r>
            <a:endParaRPr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k-SK" b="1" dirty="0" smtClean="0"/>
              <a:t>Claude Monet</a:t>
            </a:r>
          </a:p>
          <a:p>
            <a:pPr marL="0" lvl="0" indent="0">
              <a:buNone/>
            </a:pPr>
            <a:endParaRPr lang="sk-SK" i="1" dirty="0" smtClean="0"/>
          </a:p>
          <a:p>
            <a:pPr marL="0" lvl="0" indent="0">
              <a:buNone/>
            </a:pPr>
            <a:endParaRPr lang="sk-SK" i="1" dirty="0"/>
          </a:p>
          <a:p>
            <a:pPr marL="0" lvl="0" indent="0">
              <a:buNone/>
            </a:pPr>
            <a:endParaRPr lang="sk-SK" i="1" dirty="0" smtClean="0"/>
          </a:p>
          <a:p>
            <a:pPr marL="0" lvl="0" indent="0">
              <a:buNone/>
            </a:pPr>
            <a:endParaRPr lang="sk-SK" i="1" dirty="0" smtClean="0"/>
          </a:p>
          <a:p>
            <a:pPr marL="0" lvl="0" indent="0">
              <a:buNone/>
            </a:pPr>
            <a:endParaRPr lang="sk-SK" i="1" dirty="0"/>
          </a:p>
          <a:p>
            <a:pPr marL="0" lvl="0" indent="0">
              <a:buNone/>
            </a:pPr>
            <a:r>
              <a:rPr lang="sk-SK" i="1" dirty="0" smtClean="0"/>
              <a:t>Impression</a:t>
            </a:r>
            <a:r>
              <a:rPr lang="sk-SK" i="1" dirty="0"/>
              <a:t>, soleil levant</a:t>
            </a:r>
            <a:r>
              <a:rPr lang="sk-SK" dirty="0"/>
              <a:t> (Impresia, východ slnka)</a:t>
            </a:r>
            <a:endParaRPr lang="sk-SK" b="1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85" name="Google Shape;285;p19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k-SK" b="1" dirty="0" smtClean="0"/>
              <a:t>Alfred Sisley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sk-SK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sk-SK" b="1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sk-SK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sk-SK" b="1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sk-SK" b="1" dirty="0" smtClean="0"/>
          </a:p>
          <a:p>
            <a:pPr marL="0" lvl="0" indent="0">
              <a:buNone/>
            </a:pPr>
            <a:r>
              <a:rPr lang="fr-FR" i="1" dirty="0"/>
              <a:t>Le repos au bord du ruisseau. Lisière de bois</a:t>
            </a:r>
            <a:r>
              <a:rPr lang="fr-FR" dirty="0"/>
              <a:t> (</a:t>
            </a:r>
            <a:r>
              <a:rPr lang="fr-FR" dirty="0" err="1"/>
              <a:t>Odpočinok</a:t>
            </a:r>
            <a:r>
              <a:rPr lang="fr-FR" dirty="0"/>
              <a:t> </a:t>
            </a:r>
            <a:r>
              <a:rPr lang="fr-FR" dirty="0" err="1"/>
              <a:t>pri</a:t>
            </a:r>
            <a:r>
              <a:rPr lang="fr-FR" dirty="0"/>
              <a:t> </a:t>
            </a:r>
            <a:r>
              <a:rPr lang="fr-FR" dirty="0" err="1"/>
              <a:t>rieke</a:t>
            </a:r>
            <a:r>
              <a:rPr lang="fr-FR" dirty="0"/>
              <a:t> na </a:t>
            </a:r>
            <a:r>
              <a:rPr lang="fr-FR" dirty="0" err="1"/>
              <a:t>okraji</a:t>
            </a:r>
            <a:r>
              <a:rPr lang="fr-FR" dirty="0"/>
              <a:t> </a:t>
            </a:r>
            <a:r>
              <a:rPr lang="fr-FR" dirty="0" err="1"/>
              <a:t>lesa</a:t>
            </a:r>
            <a:r>
              <a:rPr lang="fr-FR" dirty="0"/>
              <a:t>)</a:t>
            </a:r>
            <a:endParaRPr b="1" dirty="0"/>
          </a:p>
        </p:txBody>
      </p:sp>
      <p:sp>
        <p:nvSpPr>
          <p:cNvPr id="286" name="Google Shape;286;p19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k-SK" b="1" dirty="0" smtClean="0"/>
              <a:t>Eugene Boudin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sk-SK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sk-SK" b="1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sk-SK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sk-SK" b="1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sk-SK" b="1" dirty="0" smtClean="0"/>
          </a:p>
          <a:p>
            <a:pPr marL="0" lvl="0" indent="0">
              <a:buNone/>
            </a:pPr>
            <a:r>
              <a:rPr lang="sk-SK" i="1" dirty="0"/>
              <a:t>Kanál v Bruseli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50" y="1987586"/>
            <a:ext cx="2095500" cy="1609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887" y="1987585"/>
            <a:ext cx="1740243" cy="1609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6824" y="1986939"/>
            <a:ext cx="2273466" cy="161037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k-SK" dirty="0"/>
              <a:t>Impresionizmus – </a:t>
            </a:r>
            <a:r>
              <a:rPr lang="sk-SK" dirty="0" smtClean="0"/>
              <a:t>Sochárstvo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sk-SK" sz="1600" b="1" dirty="0"/>
              <a:t>Antoine Bouderlle</a:t>
            </a:r>
            <a:r>
              <a:rPr lang="sk-SK" sz="1600" dirty="0"/>
              <a:t> - vytvoril niekoľko monumentálnych pomníkov a veľký počet plastík</a:t>
            </a:r>
            <a:r>
              <a:rPr lang="sk-SK" sz="1600" dirty="0" smtClean="0"/>
              <a:t>.</a:t>
            </a:r>
          </a:p>
          <a:p>
            <a:pPr marL="76200" indent="0">
              <a:spcBef>
                <a:spcPts val="0"/>
              </a:spcBef>
              <a:buNone/>
            </a:pPr>
            <a:endParaRPr lang="sk-SK" sz="1600" dirty="0" smtClean="0"/>
          </a:p>
          <a:p>
            <a:pPr>
              <a:spcBef>
                <a:spcPts val="0"/>
              </a:spcBef>
            </a:pPr>
            <a:r>
              <a:rPr lang="sk-SK" sz="1600" b="1" dirty="0"/>
              <a:t>Auguste Rodin</a:t>
            </a:r>
            <a:r>
              <a:rPr lang="sk-SK" sz="1600" dirty="0"/>
              <a:t> - jeden z najväčších sochárov 19. storočia, vychádzal zo štúdia antiky, gotiky, renesancie a orientálneho umenia. Za základ svojej umeleckej činnosti pokladal prírodu. Z nej stále vychádzal a zostával jej verný až do smrti. Ľudské telo bolo pre neho najvhodnejším prostriedkom, ktorým možno vyjadriť každý vnútorný duševný stav.</a:t>
            </a:r>
          </a:p>
          <a:p>
            <a:pPr>
              <a:spcBef>
                <a:spcPts val="0"/>
              </a:spcBef>
            </a:pPr>
            <a:endParaRPr lang="sk-SK" sz="16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1629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sk-SK" b="1" dirty="0" smtClean="0"/>
              <a:t>Auguste Rodin</a:t>
            </a:r>
          </a:p>
          <a:p>
            <a:pPr marL="0" lvl="0" indent="0">
              <a:buNone/>
            </a:pPr>
            <a:endParaRPr lang="sk-SK" b="1" dirty="0"/>
          </a:p>
          <a:p>
            <a:pPr marL="0" lvl="0" indent="0">
              <a:buNone/>
            </a:pPr>
            <a:endParaRPr lang="sk-SK" b="1" dirty="0" smtClean="0"/>
          </a:p>
          <a:p>
            <a:pPr marL="0" lvl="0" indent="0">
              <a:buNone/>
            </a:pPr>
            <a:endParaRPr lang="sk-SK" b="1" dirty="0"/>
          </a:p>
          <a:p>
            <a:pPr marL="0" lvl="0" indent="0">
              <a:buNone/>
            </a:pPr>
            <a:endParaRPr lang="sk-SK" b="1" dirty="0" smtClean="0"/>
          </a:p>
          <a:p>
            <a:pPr marL="0" lvl="0" indent="0">
              <a:buNone/>
            </a:pPr>
            <a:endParaRPr lang="sk-SK" b="1" dirty="0" smtClean="0"/>
          </a:p>
          <a:p>
            <a:pPr marL="0" lvl="0" indent="0">
              <a:buNone/>
            </a:pPr>
            <a:r>
              <a:rPr lang="sk-SK" i="1" dirty="0" smtClean="0"/>
              <a:t>Myslitel</a:t>
            </a:r>
            <a:r>
              <a:rPr lang="sk-SK" b="1" i="1" dirty="0" smtClean="0"/>
              <a:t> </a:t>
            </a:r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Predstavitelia</a:t>
            </a:r>
            <a:endParaRPr dirty="0"/>
          </a:p>
        </p:txBody>
      </p:sp>
      <p:sp>
        <p:nvSpPr>
          <p:cNvPr id="269" name="Google Shape;269;p18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sk-SK" b="1" dirty="0"/>
              <a:t>Antoine </a:t>
            </a:r>
            <a:r>
              <a:rPr lang="sk-SK" b="1" dirty="0" smtClean="0"/>
              <a:t>Bouderlle</a:t>
            </a:r>
          </a:p>
          <a:p>
            <a:pPr marL="0" lvl="0" indent="0">
              <a:buNone/>
            </a:pPr>
            <a:endParaRPr lang="sk-SK" b="1" dirty="0"/>
          </a:p>
          <a:p>
            <a:pPr marL="0" lvl="0" indent="0">
              <a:buNone/>
            </a:pPr>
            <a:endParaRPr lang="sk-SK" b="1" dirty="0" smtClean="0"/>
          </a:p>
          <a:p>
            <a:pPr marL="0" lvl="0" indent="0">
              <a:buNone/>
            </a:pPr>
            <a:endParaRPr lang="sk-SK" b="1" dirty="0"/>
          </a:p>
          <a:p>
            <a:pPr marL="0" lvl="0" indent="0">
              <a:buNone/>
            </a:pPr>
            <a:endParaRPr lang="sk-SK" b="1" dirty="0" smtClean="0"/>
          </a:p>
          <a:p>
            <a:pPr marL="0" lvl="0" indent="0">
              <a:buNone/>
            </a:pPr>
            <a:endParaRPr lang="sk-SK" b="1" dirty="0" smtClean="0"/>
          </a:p>
          <a:p>
            <a:pPr marL="0" lvl="0" indent="0">
              <a:buNone/>
            </a:pPr>
            <a:r>
              <a:rPr lang="sk-SK" i="1" dirty="0"/>
              <a:t>Hercules the Archer</a:t>
            </a:r>
            <a:endParaRPr b="1" dirty="0"/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4" y="2074824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123" y="207482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86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k-SK" dirty="0"/>
              <a:t>Impresionizmus </a:t>
            </a:r>
            <a:r>
              <a:rPr lang="sk-SK" dirty="0" smtClean="0"/>
              <a:t>– Hudba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sk-SK" sz="1600" dirty="0"/>
              <a:t>Za zakladateľa hudobného impresionizmu sa považuje francúzsky skladateľ Claude Debussy</a:t>
            </a:r>
            <a:r>
              <a:rPr lang="sk-SK" sz="1600" dirty="0" smtClean="0"/>
              <a:t>.</a:t>
            </a:r>
          </a:p>
          <a:p>
            <a:pPr lvl="0">
              <a:spcBef>
                <a:spcPts val="0"/>
              </a:spcBef>
            </a:pPr>
            <a:endParaRPr lang="sk-SK" sz="1600" dirty="0" smtClean="0"/>
          </a:p>
          <a:p>
            <a:pPr lvl="0">
              <a:spcBef>
                <a:spcPts val="0"/>
              </a:spcBef>
            </a:pPr>
            <a:r>
              <a:rPr lang="sk-SK" sz="1600" dirty="0"/>
              <a:t>V širšom slova zmysle je to tvorivý postoj zameraný na zachytenie atmosféry vizuálnych vnemov a obrazných </a:t>
            </a:r>
            <a:r>
              <a:rPr lang="sk-SK" sz="1600" dirty="0" smtClean="0"/>
              <a:t>predstáv</a:t>
            </a:r>
          </a:p>
          <a:p>
            <a:pPr lvl="0">
              <a:spcBef>
                <a:spcPts val="0"/>
              </a:spcBef>
            </a:pPr>
            <a:endParaRPr lang="sk-SK" sz="1600" dirty="0" smtClean="0"/>
          </a:p>
          <a:p>
            <a:pPr lvl="0">
              <a:spcBef>
                <a:spcPts val="0"/>
              </a:spcBef>
            </a:pPr>
            <a:r>
              <a:rPr lang="sk-SK" sz="1600" dirty="0"/>
              <a:t> Impresionizmus v hudbe sa začal zdôrazňovaním momentálnych vnemov, akordickej krásy vznikajúcej zo zložitejších súzvukov, ale čoskoro sa zacielil na obnovenie funkcie melódie napr. drobnokresbou melodických ozdôb, arabesiek.</a:t>
            </a:r>
            <a:endParaRPr sz="16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03712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Predstavitelia</a:t>
            </a:r>
            <a:endParaRPr dirty="0"/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sk-SK" b="1" dirty="0"/>
              <a:t>Claude </a:t>
            </a:r>
            <a:r>
              <a:rPr lang="sk-SK" b="1" dirty="0" smtClean="0"/>
              <a:t>Debussy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dirty="0" smtClean="0"/>
              <a:t>Khamma, </a:t>
            </a:r>
            <a:r>
              <a:rPr lang="sk-SK" dirty="0"/>
              <a:t>Kráľ </a:t>
            </a:r>
            <a:r>
              <a:rPr lang="sk-SK" dirty="0" smtClean="0"/>
              <a:t>Lear, </a:t>
            </a:r>
            <a:r>
              <a:rPr lang="sk-SK" dirty="0"/>
              <a:t>Arabesky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85" name="Google Shape;285;p19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sk-SK" b="1" dirty="0"/>
              <a:t>Maurice </a:t>
            </a:r>
            <a:r>
              <a:rPr lang="sk-SK" b="1" dirty="0" smtClean="0"/>
              <a:t>Ravel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dirty="0" smtClean="0"/>
              <a:t>Rolous, </a:t>
            </a:r>
            <a:r>
              <a:rPr lang="sk-SK" dirty="0"/>
              <a:t>Dafnis a </a:t>
            </a:r>
            <a:r>
              <a:rPr lang="sk-SK" dirty="0" smtClean="0"/>
              <a:t>Chloé, </a:t>
            </a:r>
            <a:r>
              <a:rPr lang="sk-SK" dirty="0"/>
              <a:t>Couperinov náhrobok</a:t>
            </a:r>
          </a:p>
          <a:p>
            <a:pPr marL="0" indent="0">
              <a:buNone/>
            </a:pPr>
            <a:endParaRPr lang="sk-SK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86" name="Google Shape;286;p19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922032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sk-SK" b="1" dirty="0"/>
              <a:t>Alexandr Nikolajevič </a:t>
            </a:r>
            <a:r>
              <a:rPr lang="sk-SK" b="1" dirty="0" smtClean="0"/>
              <a:t>Skriabin</a:t>
            </a:r>
          </a:p>
          <a:p>
            <a:pPr marL="0" indent="0">
              <a:buNone/>
            </a:pPr>
            <a:endParaRPr lang="sk-SK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13" y="2033374"/>
            <a:ext cx="1512112" cy="2038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638" y="2033374"/>
            <a:ext cx="1531878" cy="2038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059" y="2033374"/>
            <a:ext cx="1459213" cy="204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14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k-SK" dirty="0"/>
              <a:t>Impresionizmus – </a:t>
            </a:r>
            <a:r>
              <a:rPr lang="sk-SK" dirty="0" smtClean="0"/>
              <a:t>Literatúra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sk-SK" sz="1600" dirty="0"/>
              <a:t>l</a:t>
            </a:r>
            <a:r>
              <a:rPr lang="sk-SK" sz="1600" dirty="0" smtClean="0"/>
              <a:t>iterárny </a:t>
            </a:r>
            <a:r>
              <a:rPr lang="sk-SK" sz="1600" dirty="0"/>
              <a:t>impresionizmus sa prejavil predovšetkým posilnením lyrickosti a hudobnosti </a:t>
            </a:r>
            <a:r>
              <a:rPr lang="sk-SK" sz="1600" dirty="0" smtClean="0"/>
              <a:t>verša</a:t>
            </a:r>
          </a:p>
          <a:p>
            <a:pPr lvl="0">
              <a:spcBef>
                <a:spcPts val="0"/>
              </a:spcBef>
            </a:pPr>
            <a:endParaRPr lang="sk-SK" sz="1600" dirty="0" smtClean="0"/>
          </a:p>
          <a:p>
            <a:pPr lvl="0">
              <a:spcBef>
                <a:spcPts val="0"/>
              </a:spcBef>
            </a:pPr>
            <a:r>
              <a:rPr lang="sk-SK" sz="1600" dirty="0"/>
              <a:t>t</a:t>
            </a:r>
            <a:r>
              <a:rPr lang="pt-BR" sz="1600" dirty="0" smtClean="0"/>
              <a:t>ematicky </a:t>
            </a:r>
            <a:r>
              <a:rPr lang="pt-BR" sz="1600" dirty="0"/>
              <a:t>sa orientoval na intímnu a prírodnú poéziu</a:t>
            </a:r>
            <a:r>
              <a:rPr lang="sk-SK" sz="1600" dirty="0"/>
              <a:t> </a:t>
            </a:r>
            <a:endParaRPr lang="sk-SK" sz="1600" dirty="0" smtClean="0"/>
          </a:p>
          <a:p>
            <a:pPr lvl="0">
              <a:spcBef>
                <a:spcPts val="0"/>
              </a:spcBef>
            </a:pPr>
            <a:endParaRPr lang="sk-SK" sz="1600" dirty="0" smtClean="0"/>
          </a:p>
          <a:p>
            <a:pPr lvl="0">
              <a:spcBef>
                <a:spcPts val="0"/>
              </a:spcBef>
            </a:pPr>
            <a:r>
              <a:rPr lang="sk-SK" sz="1600" dirty="0"/>
              <a:t>ď</a:t>
            </a:r>
            <a:r>
              <a:rPr lang="sk-SK" sz="1600" dirty="0" smtClean="0"/>
              <a:t>alej </a:t>
            </a:r>
            <a:r>
              <a:rPr lang="sk-SK" sz="1600" dirty="0"/>
              <a:t>došlo k vyjadrovaniu v náznakoch, popisovaniu emócií a </a:t>
            </a:r>
            <a:r>
              <a:rPr lang="sk-SK" sz="1600" dirty="0" smtClean="0"/>
              <a:t>nálad, </a:t>
            </a:r>
            <a:r>
              <a:rPr lang="sk-SK" sz="1600" dirty="0"/>
              <a:t>t</a:t>
            </a:r>
            <a:r>
              <a:rPr lang="sk-SK" sz="1600" dirty="0" smtClean="0"/>
              <a:t>o </a:t>
            </a:r>
            <a:r>
              <a:rPr lang="sk-SK" sz="1600" dirty="0"/>
              <a:t>samozrejme viedlo k istému zblíženiu so </a:t>
            </a:r>
            <a:r>
              <a:rPr lang="sk-SK" sz="1600" dirty="0" smtClean="0"/>
              <a:t>symbolizmom</a:t>
            </a:r>
          </a:p>
          <a:p>
            <a:pPr lvl="0">
              <a:spcBef>
                <a:spcPts val="0"/>
              </a:spcBef>
            </a:pPr>
            <a:endParaRPr lang="sk-SK" sz="1600" dirty="0" smtClean="0"/>
          </a:p>
          <a:p>
            <a:pPr lvl="0">
              <a:spcBef>
                <a:spcPts val="0"/>
              </a:spcBef>
            </a:pPr>
            <a:r>
              <a:rPr lang="sk-SK" sz="1600" dirty="0" smtClean="0"/>
              <a:t>z toho </a:t>
            </a:r>
            <a:r>
              <a:rPr lang="sk-SK" sz="1600" dirty="0"/>
              <a:t>vyplýva, že impresionizmus sa objavoval predovšetkým v básňach, </a:t>
            </a:r>
            <a:r>
              <a:rPr lang="sk-SK" sz="1600" dirty="0" smtClean="0"/>
              <a:t>v </a:t>
            </a:r>
            <a:r>
              <a:rPr lang="sk-SK" sz="1600" dirty="0"/>
              <a:t>próze alebo </a:t>
            </a:r>
            <a:r>
              <a:rPr lang="sk-SK" sz="1600" dirty="0" smtClean="0"/>
              <a:t>dráme</a:t>
            </a:r>
            <a:endParaRPr sz="16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87715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243</Words>
  <Application>Microsoft Office PowerPoint</Application>
  <PresentationFormat>On-screen Show (16:9)</PresentationFormat>
  <Paragraphs>129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Roboto Condensed Light</vt:lpstr>
      <vt:lpstr>Arvo</vt:lpstr>
      <vt:lpstr>Roboto Condensed</vt:lpstr>
      <vt:lpstr>Arial</vt:lpstr>
      <vt:lpstr>Salerio template</vt:lpstr>
      <vt:lpstr>Impresionizmus</vt:lpstr>
      <vt:lpstr>Čo to je Impresionizmus?</vt:lpstr>
      <vt:lpstr>Impresionizmus – Výtvarné umenie</vt:lpstr>
      <vt:lpstr>Predstavitelia</vt:lpstr>
      <vt:lpstr>Impresionizmus – Sochárstvo</vt:lpstr>
      <vt:lpstr>Predstavitelia</vt:lpstr>
      <vt:lpstr>Impresionizmus – Hudba</vt:lpstr>
      <vt:lpstr>Predstavitelia</vt:lpstr>
      <vt:lpstr>Impresionizmus – Literatúra</vt:lpstr>
      <vt:lpstr>Predstavitelia</vt:lpstr>
      <vt:lpstr>PowerPoint Presentation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Impresionizmus</dc:title>
  <dc:creator>stofk</dc:creator>
  <cp:lastModifiedBy>stofk</cp:lastModifiedBy>
  <cp:revision>13</cp:revision>
  <dcterms:modified xsi:type="dcterms:W3CDTF">2022-06-20T18:28:21Z</dcterms:modified>
</cp:coreProperties>
</file>